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56" r:id="rId3"/>
    <p:sldId id="261" r:id="rId4"/>
    <p:sldId id="262" r:id="rId5"/>
    <p:sldId id="269" r:id="rId6"/>
    <p:sldId id="270" r:id="rId7"/>
    <p:sldId id="62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4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D9840-0D51-45E7-AAD0-DD471B5BE228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6D252-D7BF-459C-AA2C-F8271A569C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87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060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983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7445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6712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7610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0401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6968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190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5306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53082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904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1586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18" Type="http://schemas.openxmlformats.org/officeDocument/2006/relationships/image" Target="../media/image45.png"/><Relationship Id="rId3" Type="http://schemas.openxmlformats.org/officeDocument/2006/relationships/image" Target="../media/image12.png"/><Relationship Id="rId21" Type="http://schemas.openxmlformats.org/officeDocument/2006/relationships/image" Target="../media/image48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" Type="http://schemas.openxmlformats.org/officeDocument/2006/relationships/image" Target="../media/image31.png"/><Relationship Id="rId16" Type="http://schemas.openxmlformats.org/officeDocument/2006/relationships/image" Target="../media/image43.png"/><Relationship Id="rId20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19" Type="http://schemas.openxmlformats.org/officeDocument/2006/relationships/image" Target="../media/image46.png"/><Relationship Id="rId4" Type="http://schemas.openxmlformats.org/officeDocument/2006/relationships/image" Target="../media/image30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Relationship Id="rId22" Type="http://schemas.openxmlformats.org/officeDocument/2006/relationships/image" Target="../media/image4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18" Type="http://schemas.openxmlformats.org/officeDocument/2006/relationships/image" Target="../media/image54.png"/><Relationship Id="rId3" Type="http://schemas.openxmlformats.org/officeDocument/2006/relationships/image" Target="../media/image12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53.png"/><Relationship Id="rId2" Type="http://schemas.openxmlformats.org/officeDocument/2006/relationships/image" Target="../media/image50.png"/><Relationship Id="rId16" Type="http://schemas.openxmlformats.org/officeDocument/2006/relationships/image" Target="../media/image52.png"/><Relationship Id="rId20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51.png"/><Relationship Id="rId10" Type="http://schemas.openxmlformats.org/officeDocument/2006/relationships/image" Target="../media/image37.png"/><Relationship Id="rId19" Type="http://schemas.openxmlformats.org/officeDocument/2006/relationships/image" Target="../media/image55.png"/><Relationship Id="rId4" Type="http://schemas.openxmlformats.org/officeDocument/2006/relationships/image" Target="../media/image30.png"/><Relationship Id="rId9" Type="http://schemas.openxmlformats.org/officeDocument/2006/relationships/image" Target="../media/image36.png"/><Relationship Id="rId14" Type="http://schemas.openxmlformats.org/officeDocument/2006/relationships/image" Target="../media/image4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1546296" y="1696923"/>
            <a:ext cx="6175408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Volumes of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Revolution</a:t>
            </a:r>
            <a:endParaRPr lang="ja-JP" altLang="en-US" sz="80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82696" y="4645215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278333" y="2035187"/>
            <a:ext cx="6587381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4B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707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159618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volumes of revolution of solids rotated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radians about the y-axis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learned about this in Core Pure 1 as well!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b="1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Something to watch out for here is that you are often given curves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as the subject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When rotating about the y-axis, you need the equation to have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as the subject first…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159618" cy="4776787"/>
              </a:xfrm>
              <a:blipFill>
                <a:blip r:embed="rId2"/>
                <a:stretch>
                  <a:fillRect t="-766" r="-1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25FB24ED-1492-4C58-A5D6-CD9672C3A09B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25FB24ED-1492-4C58-A5D6-CD9672C3A0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43DC0F3-3736-4D61-B7F1-94598D7D5F69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43DC0F3-3736-4D61-B7F1-94598D7D5F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3621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フリーフォーム: 図形 19">
            <a:extLst>
              <a:ext uri="{FF2B5EF4-FFF2-40B4-BE49-F238E27FC236}">
                <a16:creationId xmlns:a16="http://schemas.microsoft.com/office/drawing/2014/main" id="{613F0361-10F7-48A1-840E-97627F8DEF9E}"/>
              </a:ext>
            </a:extLst>
          </p:cNvPr>
          <p:cNvSpPr/>
          <p:nvPr/>
        </p:nvSpPr>
        <p:spPr>
          <a:xfrm>
            <a:off x="6162675" y="1790700"/>
            <a:ext cx="1123950" cy="1555750"/>
          </a:xfrm>
          <a:custGeom>
            <a:avLst/>
            <a:gdLst>
              <a:gd name="connsiteX0" fmla="*/ 0 w 1123950"/>
              <a:gd name="connsiteY0" fmla="*/ 1555750 h 1555750"/>
              <a:gd name="connsiteX1" fmla="*/ 476250 w 1123950"/>
              <a:gd name="connsiteY1" fmla="*/ 1555750 h 1555750"/>
              <a:gd name="connsiteX2" fmla="*/ 476250 w 1123950"/>
              <a:gd name="connsiteY2" fmla="*/ 1397000 h 1555750"/>
              <a:gd name="connsiteX3" fmla="*/ 514350 w 1123950"/>
              <a:gd name="connsiteY3" fmla="*/ 1155700 h 1555750"/>
              <a:gd name="connsiteX4" fmla="*/ 552450 w 1123950"/>
              <a:gd name="connsiteY4" fmla="*/ 958850 h 1555750"/>
              <a:gd name="connsiteX5" fmla="*/ 635000 w 1123950"/>
              <a:gd name="connsiteY5" fmla="*/ 742950 h 1555750"/>
              <a:gd name="connsiteX6" fmla="*/ 742950 w 1123950"/>
              <a:gd name="connsiteY6" fmla="*/ 488950 h 1555750"/>
              <a:gd name="connsiteX7" fmla="*/ 850900 w 1123950"/>
              <a:gd name="connsiteY7" fmla="*/ 330200 h 1555750"/>
              <a:gd name="connsiteX8" fmla="*/ 971550 w 1123950"/>
              <a:gd name="connsiteY8" fmla="*/ 184150 h 1555750"/>
              <a:gd name="connsiteX9" fmla="*/ 1123950 w 1123950"/>
              <a:gd name="connsiteY9" fmla="*/ 0 h 1555750"/>
              <a:gd name="connsiteX10" fmla="*/ 19050 w 1123950"/>
              <a:gd name="connsiteY10" fmla="*/ 0 h 1555750"/>
              <a:gd name="connsiteX11" fmla="*/ 0 w 1123950"/>
              <a:gd name="connsiteY11" fmla="*/ 1555750 h 155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23950" h="1555750">
                <a:moveTo>
                  <a:pt x="0" y="1555750"/>
                </a:moveTo>
                <a:lnTo>
                  <a:pt x="476250" y="1555750"/>
                </a:lnTo>
                <a:lnTo>
                  <a:pt x="476250" y="1397000"/>
                </a:lnTo>
                <a:lnTo>
                  <a:pt x="514350" y="1155700"/>
                </a:lnTo>
                <a:lnTo>
                  <a:pt x="552450" y="958850"/>
                </a:lnTo>
                <a:lnTo>
                  <a:pt x="635000" y="742950"/>
                </a:lnTo>
                <a:lnTo>
                  <a:pt x="742950" y="488950"/>
                </a:lnTo>
                <a:lnTo>
                  <a:pt x="850900" y="330200"/>
                </a:lnTo>
                <a:lnTo>
                  <a:pt x="971550" y="184150"/>
                </a:lnTo>
                <a:lnTo>
                  <a:pt x="1123950" y="0"/>
                </a:lnTo>
                <a:lnTo>
                  <a:pt x="19050" y="0"/>
                </a:lnTo>
                <a:lnTo>
                  <a:pt x="0" y="1555750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159618" cy="517207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volumes of revolution of solids rotated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radians about the y-axis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left shows the curve with equation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finite region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shown in the diagram, is bounded by the curve, the x-axis, the y-axis, and 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Region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rotated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radians about the y-axis. Use integration to show that the exact volume of the solid generated is: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</m:ra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First, we will need to change the subject of the equation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159618" cy="5172075"/>
              </a:xfrm>
              <a:blipFill>
                <a:blip r:embed="rId2"/>
                <a:stretch>
                  <a:fillRect l="-385" t="-708" r="-1927" b="-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25FB24ED-1492-4C58-A5D6-CD9672C3A09B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25FB24ED-1492-4C58-A5D6-CD9672C3A0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43DC0F3-3736-4D61-B7F1-94598D7D5F69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43DC0F3-3736-4D61-B7F1-94598D7D5F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C373D631-BABC-42ED-B151-6D69F7A7083C}"/>
              </a:ext>
            </a:extLst>
          </p:cNvPr>
          <p:cNvCxnSpPr>
            <a:cxnSpLocks/>
          </p:cNvCxnSpPr>
          <p:nvPr/>
        </p:nvCxnSpPr>
        <p:spPr>
          <a:xfrm flipV="1">
            <a:off x="6166558" y="1455013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CAC4BB23-2704-4F5A-BD0A-46189FC26C41}"/>
              </a:ext>
            </a:extLst>
          </p:cNvPr>
          <p:cNvCxnSpPr>
            <a:cxnSpLocks/>
          </p:cNvCxnSpPr>
          <p:nvPr/>
        </p:nvCxnSpPr>
        <p:spPr>
          <a:xfrm rot="5400000" flipV="1">
            <a:off x="7029172" y="2326504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5867FAB-1BE8-4182-BF38-0A0799EB1A31}"/>
                  </a:ext>
                </a:extLst>
              </p:cNvPr>
              <p:cNvSpPr txBox="1"/>
              <p:nvPr/>
            </p:nvSpPr>
            <p:spPr>
              <a:xfrm>
                <a:off x="7689079" y="1308531"/>
                <a:ext cx="90178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5867FAB-1BE8-4182-BF38-0A0799EB1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9079" y="1308531"/>
                <a:ext cx="901785" cy="184666"/>
              </a:xfrm>
              <a:prstGeom prst="rect">
                <a:avLst/>
              </a:prstGeom>
              <a:blipFill>
                <a:blip r:embed="rId5"/>
                <a:stretch>
                  <a:fillRect l="-3378" r="-4054" b="-2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70FAAB57-8A07-4D4E-8C14-F83014CA8DE3}"/>
                  </a:ext>
                </a:extLst>
              </p:cNvPr>
              <p:cNvSpPr txBox="1"/>
              <p:nvPr/>
            </p:nvSpPr>
            <p:spPr>
              <a:xfrm>
                <a:off x="6126609" y="1264143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70FAAB57-8A07-4D4E-8C14-F83014CA8D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609" y="1264143"/>
                <a:ext cx="113043" cy="169277"/>
              </a:xfrm>
              <a:prstGeom prst="rect">
                <a:avLst/>
              </a:prstGeom>
              <a:blipFill>
                <a:blip r:embed="rId6"/>
                <a:stretch>
                  <a:fillRect l="-26316" r="-3157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9A58330-9BA5-444E-AD96-BA7998D61603}"/>
                  </a:ext>
                </a:extLst>
              </p:cNvPr>
              <p:cNvSpPr txBox="1"/>
              <p:nvPr/>
            </p:nvSpPr>
            <p:spPr>
              <a:xfrm>
                <a:off x="8088574" y="3261619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9A58330-9BA5-444E-AD96-BA7998D616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8574" y="3261619"/>
                <a:ext cx="113043" cy="169277"/>
              </a:xfrm>
              <a:prstGeom prst="rect">
                <a:avLst/>
              </a:prstGeom>
              <a:blipFill>
                <a:blip r:embed="rId7"/>
                <a:stretch>
                  <a:fillRect l="-16667" r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DC7E438-6BF6-4BD1-8BE0-565725610AEC}"/>
                  </a:ext>
                </a:extLst>
              </p:cNvPr>
              <p:cNvSpPr txBox="1"/>
              <p:nvPr/>
            </p:nvSpPr>
            <p:spPr>
              <a:xfrm>
                <a:off x="6020077" y="3359274"/>
                <a:ext cx="13170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DC7E438-6BF6-4BD1-8BE0-565725610A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0077" y="3359274"/>
                <a:ext cx="131703" cy="169277"/>
              </a:xfrm>
              <a:prstGeom prst="rect">
                <a:avLst/>
              </a:prstGeom>
              <a:blipFill>
                <a:blip r:embed="rId8"/>
                <a:stretch>
                  <a:fillRect l="-23810" r="-2857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7E17C566-360C-48B0-A9AA-362F92961DC2}"/>
              </a:ext>
            </a:extLst>
          </p:cNvPr>
          <p:cNvCxnSpPr>
            <a:cxnSpLocks/>
          </p:cNvCxnSpPr>
          <p:nvPr/>
        </p:nvCxnSpPr>
        <p:spPr>
          <a:xfrm>
            <a:off x="6157248" y="1785583"/>
            <a:ext cx="1121547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円弧 11">
            <a:extLst>
              <a:ext uri="{FF2B5EF4-FFF2-40B4-BE49-F238E27FC236}">
                <a16:creationId xmlns:a16="http://schemas.microsoft.com/office/drawing/2014/main" id="{FD100B9D-5497-4126-9329-C3482AE371F6}"/>
              </a:ext>
            </a:extLst>
          </p:cNvPr>
          <p:cNvSpPr/>
          <p:nvPr/>
        </p:nvSpPr>
        <p:spPr>
          <a:xfrm rot="16200000">
            <a:off x="6681463" y="1099908"/>
            <a:ext cx="4394447" cy="4483222"/>
          </a:xfrm>
          <a:prstGeom prst="arc">
            <a:avLst>
              <a:gd name="adj1" fmla="val 16200000"/>
              <a:gd name="adj2" fmla="val 1950827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F00D82F8-2789-482B-9F77-4950F2AAD591}"/>
                  </a:ext>
                </a:extLst>
              </p:cNvPr>
              <p:cNvSpPr txBox="1"/>
              <p:nvPr/>
            </p:nvSpPr>
            <p:spPr>
              <a:xfrm>
                <a:off x="6368279" y="2381681"/>
                <a:ext cx="15914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F00D82F8-2789-482B-9F77-4950F2AAD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8279" y="2381681"/>
                <a:ext cx="159146" cy="215444"/>
              </a:xfrm>
              <a:prstGeom prst="rect">
                <a:avLst/>
              </a:prstGeom>
              <a:blipFill>
                <a:blip r:embed="rId9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5FCBF4F-3629-44B4-8D1A-33D42C35A0F8}"/>
                  </a:ext>
                </a:extLst>
              </p:cNvPr>
              <p:cNvSpPr txBox="1"/>
              <p:nvPr/>
            </p:nvSpPr>
            <p:spPr>
              <a:xfrm>
                <a:off x="6035660" y="1709969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5FCBF4F-3629-44B4-8D1A-33D42C35A0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5660" y="1709969"/>
                <a:ext cx="113043" cy="169277"/>
              </a:xfrm>
              <a:prstGeom prst="rect">
                <a:avLst/>
              </a:prstGeom>
              <a:blipFill>
                <a:blip r:embed="rId10"/>
                <a:stretch>
                  <a:fillRect l="-26316" r="-26316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A2B918F-A861-4E52-8257-FCB7325EAB22}"/>
                  </a:ext>
                </a:extLst>
              </p:cNvPr>
              <p:cNvSpPr txBox="1"/>
              <p:nvPr/>
            </p:nvSpPr>
            <p:spPr>
              <a:xfrm>
                <a:off x="3886200" y="1371600"/>
                <a:ext cx="105208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A2B918F-A861-4E52-8257-FCB7325EAB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371600"/>
                <a:ext cx="1052083" cy="215444"/>
              </a:xfrm>
              <a:prstGeom prst="rect">
                <a:avLst/>
              </a:prstGeom>
              <a:blipFill>
                <a:blip r:embed="rId11"/>
                <a:stretch>
                  <a:fillRect l="-4070" r="-2907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38DBE9AE-F3E2-48AC-8B05-3EB2D0AB333B}"/>
                  </a:ext>
                </a:extLst>
              </p:cNvPr>
              <p:cNvSpPr txBox="1"/>
              <p:nvPr/>
            </p:nvSpPr>
            <p:spPr>
              <a:xfrm>
                <a:off x="3571875" y="1752600"/>
                <a:ext cx="95269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38DBE9AE-F3E2-48AC-8B05-3EB2D0AB33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875" y="1752600"/>
                <a:ext cx="952697" cy="403316"/>
              </a:xfrm>
              <a:prstGeom prst="rect">
                <a:avLst/>
              </a:prstGeom>
              <a:blipFill>
                <a:blip r:embed="rId12"/>
                <a:stretch>
                  <a:fillRect l="-4487" t="-1515" r="-3205" b="-12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FC99C9E-1387-4D62-AEC6-5FAB3875F2C1}"/>
                  </a:ext>
                </a:extLst>
              </p:cNvPr>
              <p:cNvSpPr txBox="1"/>
              <p:nvPr/>
            </p:nvSpPr>
            <p:spPr>
              <a:xfrm>
                <a:off x="3629025" y="2295525"/>
                <a:ext cx="739498" cy="3119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FC99C9E-1387-4D62-AEC6-5FAB3875F2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9025" y="2295525"/>
                <a:ext cx="739498" cy="311945"/>
              </a:xfrm>
              <a:prstGeom prst="rect">
                <a:avLst/>
              </a:prstGeom>
              <a:blipFill>
                <a:blip r:embed="rId13"/>
                <a:stretch>
                  <a:fillRect l="-2459" r="-16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円弧 25">
            <a:extLst>
              <a:ext uri="{FF2B5EF4-FFF2-40B4-BE49-F238E27FC236}">
                <a16:creationId xmlns:a16="http://schemas.microsoft.com/office/drawing/2014/main" id="{D80D4E09-C4DD-4315-AA54-A34C90197F3F}"/>
              </a:ext>
            </a:extLst>
          </p:cNvPr>
          <p:cNvSpPr/>
          <p:nvPr/>
        </p:nvSpPr>
        <p:spPr>
          <a:xfrm>
            <a:off x="4857750" y="1495426"/>
            <a:ext cx="238125" cy="47624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EC90E79-A0CC-4E82-9502-0EECFD6313B5}"/>
              </a:ext>
            </a:extLst>
          </p:cNvPr>
          <p:cNvSpPr txBox="1"/>
          <p:nvPr/>
        </p:nvSpPr>
        <p:spPr>
          <a:xfrm>
            <a:off x="4572001" y="2009775"/>
            <a:ext cx="12953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Inverse natural logarithm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円弧 27">
            <a:extLst>
              <a:ext uri="{FF2B5EF4-FFF2-40B4-BE49-F238E27FC236}">
                <a16:creationId xmlns:a16="http://schemas.microsoft.com/office/drawing/2014/main" id="{96C23DA8-DD10-4CFA-AE05-194C16E159E9}"/>
              </a:ext>
            </a:extLst>
          </p:cNvPr>
          <p:cNvSpPr/>
          <p:nvPr/>
        </p:nvSpPr>
        <p:spPr>
          <a:xfrm>
            <a:off x="4438650" y="2019301"/>
            <a:ext cx="238125" cy="47624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97E7755-327C-4163-8A2E-E1328A87D99B}"/>
              </a:ext>
            </a:extLst>
          </p:cNvPr>
          <p:cNvSpPr txBox="1"/>
          <p:nvPr/>
        </p:nvSpPr>
        <p:spPr>
          <a:xfrm>
            <a:off x="5038726" y="1571625"/>
            <a:ext cx="8762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8BA34537-DBF5-46CE-AEE4-35361EC6B17F}"/>
                  </a:ext>
                </a:extLst>
              </p:cNvPr>
              <p:cNvSpPr txBox="1"/>
              <p:nvPr/>
            </p:nvSpPr>
            <p:spPr>
              <a:xfrm>
                <a:off x="3857625" y="3790950"/>
                <a:ext cx="1052724" cy="4189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8BA34537-DBF5-46CE-AEE4-35361EC6B1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7625" y="3790950"/>
                <a:ext cx="1052724" cy="418961"/>
              </a:xfrm>
              <a:prstGeom prst="rect">
                <a:avLst/>
              </a:prstGeom>
              <a:blipFill>
                <a:blip r:embed="rId14"/>
                <a:stretch>
                  <a:fillRect l="-21387" t="-182609" r="-43353" b="-26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E86833D9-D40C-4D50-9BAE-B4390B060E8C}"/>
                  </a:ext>
                </a:extLst>
              </p:cNvPr>
              <p:cNvSpPr txBox="1"/>
              <p:nvPr/>
            </p:nvSpPr>
            <p:spPr>
              <a:xfrm>
                <a:off x="3990975" y="4352925"/>
                <a:ext cx="1264705" cy="41652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E86833D9-D40C-4D50-9BAE-B4390B060E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975" y="4352925"/>
                <a:ext cx="1264705" cy="416524"/>
              </a:xfrm>
              <a:prstGeom prst="rect">
                <a:avLst/>
              </a:prstGeom>
              <a:blipFill>
                <a:blip r:embed="rId15"/>
                <a:stretch>
                  <a:fillRect l="-28986" t="-183824" r="-8696" b="-2735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C367919-A7C1-44AF-8BE9-D4EF0009719E}"/>
                  </a:ext>
                </a:extLst>
              </p:cNvPr>
              <p:cNvSpPr txBox="1"/>
              <p:nvPr/>
            </p:nvSpPr>
            <p:spPr>
              <a:xfrm>
                <a:off x="4000500" y="4905375"/>
                <a:ext cx="1079976" cy="4144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C367919-A7C1-44AF-8BE9-D4EF000971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0" y="4905375"/>
                <a:ext cx="1079976" cy="414472"/>
              </a:xfrm>
              <a:prstGeom prst="rect">
                <a:avLst/>
              </a:prstGeom>
              <a:blipFill>
                <a:blip r:embed="rId16"/>
                <a:stretch>
                  <a:fillRect l="-33333" t="-185294" r="-27684" b="-27205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F07C1BBB-742B-447D-9881-D2F432B25E17}"/>
                  </a:ext>
                </a:extLst>
              </p:cNvPr>
              <p:cNvSpPr txBox="1"/>
              <p:nvPr/>
            </p:nvSpPr>
            <p:spPr>
              <a:xfrm>
                <a:off x="3981450" y="5495925"/>
                <a:ext cx="1126719" cy="4144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F07C1BBB-742B-447D-9881-D2F432B25E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450" y="5495925"/>
                <a:ext cx="1126719" cy="414472"/>
              </a:xfrm>
              <a:prstGeom prst="rect">
                <a:avLst/>
              </a:prstGeom>
              <a:blipFill>
                <a:blip r:embed="rId17"/>
                <a:stretch>
                  <a:fillRect l="-30270" t="-185294" r="-23784" b="-27205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FD32947-6727-4BBC-BCAE-A3F1146DD9A7}"/>
                  </a:ext>
                </a:extLst>
              </p:cNvPr>
              <p:cNvSpPr txBox="1"/>
              <p:nvPr/>
            </p:nvSpPr>
            <p:spPr>
              <a:xfrm>
                <a:off x="4010025" y="6029325"/>
                <a:ext cx="1089850" cy="4144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nary>
                        <m:nary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FD32947-6727-4BBC-BCAE-A3F1146DD9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025" y="6029325"/>
                <a:ext cx="1089850" cy="414472"/>
              </a:xfrm>
              <a:prstGeom prst="rect">
                <a:avLst/>
              </a:prstGeom>
              <a:blipFill>
                <a:blip r:embed="rId18"/>
                <a:stretch>
                  <a:fillRect l="-19553" t="-183824" r="-39665" b="-2735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56422428-4EA7-4C5E-842C-0C1096A25B47}"/>
                  </a:ext>
                </a:extLst>
              </p:cNvPr>
              <p:cNvSpPr txBox="1"/>
              <p:nvPr/>
            </p:nvSpPr>
            <p:spPr>
              <a:xfrm>
                <a:off x="5448301" y="4019550"/>
                <a:ext cx="129539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our expression for </a:t>
                </a:r>
                <a14:m>
                  <m:oMath xmlns:m="http://schemas.openxmlformats.org/officeDocument/2006/math">
                    <m:r>
                      <a:rPr lang="en-US" sz="11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56422428-4EA7-4C5E-842C-0C1096A25B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301" y="4019550"/>
                <a:ext cx="1295399" cy="430887"/>
              </a:xfrm>
              <a:prstGeom prst="rect">
                <a:avLst/>
              </a:prstGeom>
              <a:blipFill>
                <a:blip r:embed="rId19"/>
                <a:stretch>
                  <a:fillRect b="-84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円弧 35">
            <a:extLst>
              <a:ext uri="{FF2B5EF4-FFF2-40B4-BE49-F238E27FC236}">
                <a16:creationId xmlns:a16="http://schemas.microsoft.com/office/drawing/2014/main" id="{E2C0D6B3-2FB1-40E5-A421-D8E1E71A75B4}"/>
              </a:ext>
            </a:extLst>
          </p:cNvPr>
          <p:cNvSpPr/>
          <p:nvPr/>
        </p:nvSpPr>
        <p:spPr>
          <a:xfrm>
            <a:off x="5238751" y="4029076"/>
            <a:ext cx="228600" cy="54292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円弧 36">
            <a:extLst>
              <a:ext uri="{FF2B5EF4-FFF2-40B4-BE49-F238E27FC236}">
                <a16:creationId xmlns:a16="http://schemas.microsoft.com/office/drawing/2014/main" id="{EFE7E287-DDB8-4CF2-9648-C89B644A57AE}"/>
              </a:ext>
            </a:extLst>
          </p:cNvPr>
          <p:cNvSpPr/>
          <p:nvPr/>
        </p:nvSpPr>
        <p:spPr>
          <a:xfrm>
            <a:off x="5172076" y="4562476"/>
            <a:ext cx="228600" cy="54292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円弧 37">
            <a:extLst>
              <a:ext uri="{FF2B5EF4-FFF2-40B4-BE49-F238E27FC236}">
                <a16:creationId xmlns:a16="http://schemas.microsoft.com/office/drawing/2014/main" id="{ACAC46EB-8731-4DD7-A9C1-9C8293B96B3F}"/>
              </a:ext>
            </a:extLst>
          </p:cNvPr>
          <p:cNvSpPr/>
          <p:nvPr/>
        </p:nvSpPr>
        <p:spPr>
          <a:xfrm>
            <a:off x="5067301" y="5143501"/>
            <a:ext cx="228600" cy="54292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円弧 38">
            <a:extLst>
              <a:ext uri="{FF2B5EF4-FFF2-40B4-BE49-F238E27FC236}">
                <a16:creationId xmlns:a16="http://schemas.microsoft.com/office/drawing/2014/main" id="{5D116877-4223-41C5-AB8D-3FE7B4DF2C8E}"/>
              </a:ext>
            </a:extLst>
          </p:cNvPr>
          <p:cNvSpPr/>
          <p:nvPr/>
        </p:nvSpPr>
        <p:spPr>
          <a:xfrm>
            <a:off x="5076826" y="5724526"/>
            <a:ext cx="228600" cy="54292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9A43DA26-CB32-4EB7-96E3-24718DBB1BD6}"/>
                  </a:ext>
                </a:extLst>
              </p:cNvPr>
              <p:cNvSpPr txBox="1"/>
              <p:nvPr/>
            </p:nvSpPr>
            <p:spPr>
              <a:xfrm>
                <a:off x="5276851" y="4686300"/>
                <a:ext cx="212407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Square using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1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1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1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𝑛𝑚</m:t>
                        </m:r>
                      </m:sup>
                    </m:sSup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9A43DA26-CB32-4EB7-96E3-24718DBB1B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6851" y="4686300"/>
                <a:ext cx="2124074" cy="261610"/>
              </a:xfrm>
              <a:prstGeom prst="rect">
                <a:avLst/>
              </a:prstGeom>
              <a:blipFill>
                <a:blip r:embed="rId20"/>
                <a:stretch>
                  <a:fillRect b="-16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418F7333-A97D-4020-873A-E3678026E482}"/>
                  </a:ext>
                </a:extLst>
              </p:cNvPr>
              <p:cNvSpPr txBox="1"/>
              <p:nvPr/>
            </p:nvSpPr>
            <p:spPr>
              <a:xfrm>
                <a:off x="5257800" y="5257800"/>
                <a:ext cx="228599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Write as separate powers of </a:t>
                </a:r>
                <a14:m>
                  <m:oMath xmlns:m="http://schemas.openxmlformats.org/officeDocument/2006/math"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418F7333-A97D-4020-873A-E3678026E4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5257800"/>
                <a:ext cx="2285999" cy="261610"/>
              </a:xfrm>
              <a:prstGeom prst="rect">
                <a:avLst/>
              </a:prstGeom>
              <a:blipFill>
                <a:blip r:embed="rId21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15D10D28-565A-47BC-B14C-23D71C281D14}"/>
                  </a:ext>
                </a:extLst>
              </p:cNvPr>
              <p:cNvSpPr txBox="1"/>
              <p:nvPr/>
            </p:nvSpPr>
            <p:spPr>
              <a:xfrm>
                <a:off x="5295900" y="5724525"/>
                <a:ext cx="2285999" cy="492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1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1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 constant, it can be factored out</a:t>
                </a: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15D10D28-565A-47BC-B14C-23D71C281D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5900" y="5724525"/>
                <a:ext cx="2285999" cy="492635"/>
              </a:xfrm>
              <a:prstGeom prst="rect">
                <a:avLst/>
              </a:prstGeom>
              <a:blipFill>
                <a:blip r:embed="rId22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C56BC5A5-1910-49BE-ACA5-392004444ABA}"/>
              </a:ext>
            </a:extLst>
          </p:cNvPr>
          <p:cNvSpPr/>
          <p:nvPr/>
        </p:nvSpPr>
        <p:spPr>
          <a:xfrm>
            <a:off x="4438651" y="3857626"/>
            <a:ext cx="228600" cy="2762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1DC8C1A6-0045-45AB-BF24-5873A64F3C25}"/>
              </a:ext>
            </a:extLst>
          </p:cNvPr>
          <p:cNvSpPr/>
          <p:nvPr/>
        </p:nvSpPr>
        <p:spPr>
          <a:xfrm>
            <a:off x="4457700" y="4314826"/>
            <a:ext cx="571499" cy="3524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A098016-37F0-40CF-8B9E-C55A62856FD5}"/>
              </a:ext>
            </a:extLst>
          </p:cNvPr>
          <p:cNvSpPr/>
          <p:nvPr/>
        </p:nvSpPr>
        <p:spPr>
          <a:xfrm>
            <a:off x="3581400" y="2276476"/>
            <a:ext cx="790575" cy="3524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32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 animBg="1"/>
      <p:bldP spid="27" grpId="0"/>
      <p:bldP spid="28" grpId="0" animBg="1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フリーフォーム: 図形 19">
            <a:extLst>
              <a:ext uri="{FF2B5EF4-FFF2-40B4-BE49-F238E27FC236}">
                <a16:creationId xmlns:a16="http://schemas.microsoft.com/office/drawing/2014/main" id="{613F0361-10F7-48A1-840E-97627F8DEF9E}"/>
              </a:ext>
            </a:extLst>
          </p:cNvPr>
          <p:cNvSpPr/>
          <p:nvPr/>
        </p:nvSpPr>
        <p:spPr>
          <a:xfrm>
            <a:off x="6162675" y="1790700"/>
            <a:ext cx="1123950" cy="1555750"/>
          </a:xfrm>
          <a:custGeom>
            <a:avLst/>
            <a:gdLst>
              <a:gd name="connsiteX0" fmla="*/ 0 w 1123950"/>
              <a:gd name="connsiteY0" fmla="*/ 1555750 h 1555750"/>
              <a:gd name="connsiteX1" fmla="*/ 476250 w 1123950"/>
              <a:gd name="connsiteY1" fmla="*/ 1555750 h 1555750"/>
              <a:gd name="connsiteX2" fmla="*/ 476250 w 1123950"/>
              <a:gd name="connsiteY2" fmla="*/ 1397000 h 1555750"/>
              <a:gd name="connsiteX3" fmla="*/ 514350 w 1123950"/>
              <a:gd name="connsiteY3" fmla="*/ 1155700 h 1555750"/>
              <a:gd name="connsiteX4" fmla="*/ 552450 w 1123950"/>
              <a:gd name="connsiteY4" fmla="*/ 958850 h 1555750"/>
              <a:gd name="connsiteX5" fmla="*/ 635000 w 1123950"/>
              <a:gd name="connsiteY5" fmla="*/ 742950 h 1555750"/>
              <a:gd name="connsiteX6" fmla="*/ 742950 w 1123950"/>
              <a:gd name="connsiteY6" fmla="*/ 488950 h 1555750"/>
              <a:gd name="connsiteX7" fmla="*/ 850900 w 1123950"/>
              <a:gd name="connsiteY7" fmla="*/ 330200 h 1555750"/>
              <a:gd name="connsiteX8" fmla="*/ 971550 w 1123950"/>
              <a:gd name="connsiteY8" fmla="*/ 184150 h 1555750"/>
              <a:gd name="connsiteX9" fmla="*/ 1123950 w 1123950"/>
              <a:gd name="connsiteY9" fmla="*/ 0 h 1555750"/>
              <a:gd name="connsiteX10" fmla="*/ 19050 w 1123950"/>
              <a:gd name="connsiteY10" fmla="*/ 0 h 1555750"/>
              <a:gd name="connsiteX11" fmla="*/ 0 w 1123950"/>
              <a:gd name="connsiteY11" fmla="*/ 1555750 h 155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23950" h="1555750">
                <a:moveTo>
                  <a:pt x="0" y="1555750"/>
                </a:moveTo>
                <a:lnTo>
                  <a:pt x="476250" y="1555750"/>
                </a:lnTo>
                <a:lnTo>
                  <a:pt x="476250" y="1397000"/>
                </a:lnTo>
                <a:lnTo>
                  <a:pt x="514350" y="1155700"/>
                </a:lnTo>
                <a:lnTo>
                  <a:pt x="552450" y="958850"/>
                </a:lnTo>
                <a:lnTo>
                  <a:pt x="635000" y="742950"/>
                </a:lnTo>
                <a:lnTo>
                  <a:pt x="742950" y="488950"/>
                </a:lnTo>
                <a:lnTo>
                  <a:pt x="850900" y="330200"/>
                </a:lnTo>
                <a:lnTo>
                  <a:pt x="971550" y="184150"/>
                </a:lnTo>
                <a:lnTo>
                  <a:pt x="1123950" y="0"/>
                </a:lnTo>
                <a:lnTo>
                  <a:pt x="19050" y="0"/>
                </a:lnTo>
                <a:lnTo>
                  <a:pt x="0" y="1555750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159618" cy="517207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volumes of revolution of solids rotated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radians about the y-axis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left shows the curve with equation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finite region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shown in the diagram, is bounded by the curve, the x-axis, the y-axis, and 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Region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rotated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radians about the y-axis. Use integration to show that the exact volume of the solid generated is: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</m:ra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159618" cy="5172075"/>
              </a:xfrm>
              <a:blipFill>
                <a:blip r:embed="rId2"/>
                <a:stretch>
                  <a:fillRect l="-385" t="-708" r="-1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25FB24ED-1492-4C58-A5D6-CD9672C3A09B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25FB24ED-1492-4C58-A5D6-CD9672C3A0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43DC0F3-3736-4D61-B7F1-94598D7D5F69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43DC0F3-3736-4D61-B7F1-94598D7D5F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C373D631-BABC-42ED-B151-6D69F7A7083C}"/>
              </a:ext>
            </a:extLst>
          </p:cNvPr>
          <p:cNvCxnSpPr>
            <a:cxnSpLocks/>
          </p:cNvCxnSpPr>
          <p:nvPr/>
        </p:nvCxnSpPr>
        <p:spPr>
          <a:xfrm flipV="1">
            <a:off x="6166558" y="1455013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CAC4BB23-2704-4F5A-BD0A-46189FC26C41}"/>
              </a:ext>
            </a:extLst>
          </p:cNvPr>
          <p:cNvCxnSpPr>
            <a:cxnSpLocks/>
          </p:cNvCxnSpPr>
          <p:nvPr/>
        </p:nvCxnSpPr>
        <p:spPr>
          <a:xfrm rot="5400000" flipV="1">
            <a:off x="7029172" y="2326504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5867FAB-1BE8-4182-BF38-0A0799EB1A31}"/>
                  </a:ext>
                </a:extLst>
              </p:cNvPr>
              <p:cNvSpPr txBox="1"/>
              <p:nvPr/>
            </p:nvSpPr>
            <p:spPr>
              <a:xfrm>
                <a:off x="7689079" y="1308531"/>
                <a:ext cx="90178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5867FAB-1BE8-4182-BF38-0A0799EB1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9079" y="1308531"/>
                <a:ext cx="901785" cy="184666"/>
              </a:xfrm>
              <a:prstGeom prst="rect">
                <a:avLst/>
              </a:prstGeom>
              <a:blipFill>
                <a:blip r:embed="rId5"/>
                <a:stretch>
                  <a:fillRect l="-3378" r="-4054" b="-2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70FAAB57-8A07-4D4E-8C14-F83014CA8DE3}"/>
                  </a:ext>
                </a:extLst>
              </p:cNvPr>
              <p:cNvSpPr txBox="1"/>
              <p:nvPr/>
            </p:nvSpPr>
            <p:spPr>
              <a:xfrm>
                <a:off x="6126609" y="1264143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70FAAB57-8A07-4D4E-8C14-F83014CA8D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609" y="1264143"/>
                <a:ext cx="113043" cy="169277"/>
              </a:xfrm>
              <a:prstGeom prst="rect">
                <a:avLst/>
              </a:prstGeom>
              <a:blipFill>
                <a:blip r:embed="rId6"/>
                <a:stretch>
                  <a:fillRect l="-26316" r="-3157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9A58330-9BA5-444E-AD96-BA7998D61603}"/>
                  </a:ext>
                </a:extLst>
              </p:cNvPr>
              <p:cNvSpPr txBox="1"/>
              <p:nvPr/>
            </p:nvSpPr>
            <p:spPr>
              <a:xfrm>
                <a:off x="8088574" y="3261619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9A58330-9BA5-444E-AD96-BA7998D616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8574" y="3261619"/>
                <a:ext cx="113043" cy="169277"/>
              </a:xfrm>
              <a:prstGeom prst="rect">
                <a:avLst/>
              </a:prstGeom>
              <a:blipFill>
                <a:blip r:embed="rId7"/>
                <a:stretch>
                  <a:fillRect l="-16667" r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DC7E438-6BF6-4BD1-8BE0-565725610AEC}"/>
                  </a:ext>
                </a:extLst>
              </p:cNvPr>
              <p:cNvSpPr txBox="1"/>
              <p:nvPr/>
            </p:nvSpPr>
            <p:spPr>
              <a:xfrm>
                <a:off x="6020077" y="3359274"/>
                <a:ext cx="13170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DC7E438-6BF6-4BD1-8BE0-565725610A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0077" y="3359274"/>
                <a:ext cx="131703" cy="169277"/>
              </a:xfrm>
              <a:prstGeom prst="rect">
                <a:avLst/>
              </a:prstGeom>
              <a:blipFill>
                <a:blip r:embed="rId8"/>
                <a:stretch>
                  <a:fillRect l="-23810" r="-2857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7E17C566-360C-48B0-A9AA-362F92961DC2}"/>
              </a:ext>
            </a:extLst>
          </p:cNvPr>
          <p:cNvCxnSpPr>
            <a:cxnSpLocks/>
          </p:cNvCxnSpPr>
          <p:nvPr/>
        </p:nvCxnSpPr>
        <p:spPr>
          <a:xfrm>
            <a:off x="6157248" y="1785583"/>
            <a:ext cx="1121547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円弧 11">
            <a:extLst>
              <a:ext uri="{FF2B5EF4-FFF2-40B4-BE49-F238E27FC236}">
                <a16:creationId xmlns:a16="http://schemas.microsoft.com/office/drawing/2014/main" id="{FD100B9D-5497-4126-9329-C3482AE371F6}"/>
              </a:ext>
            </a:extLst>
          </p:cNvPr>
          <p:cNvSpPr/>
          <p:nvPr/>
        </p:nvSpPr>
        <p:spPr>
          <a:xfrm rot="16200000">
            <a:off x="6681463" y="1099908"/>
            <a:ext cx="4394447" cy="4483222"/>
          </a:xfrm>
          <a:prstGeom prst="arc">
            <a:avLst>
              <a:gd name="adj1" fmla="val 16200000"/>
              <a:gd name="adj2" fmla="val 1950827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F00D82F8-2789-482B-9F77-4950F2AAD591}"/>
                  </a:ext>
                </a:extLst>
              </p:cNvPr>
              <p:cNvSpPr txBox="1"/>
              <p:nvPr/>
            </p:nvSpPr>
            <p:spPr>
              <a:xfrm>
                <a:off x="6368279" y="2381681"/>
                <a:ext cx="15914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F00D82F8-2789-482B-9F77-4950F2AAD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8279" y="2381681"/>
                <a:ext cx="159146" cy="215444"/>
              </a:xfrm>
              <a:prstGeom prst="rect">
                <a:avLst/>
              </a:prstGeom>
              <a:blipFill>
                <a:blip r:embed="rId9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5FCBF4F-3629-44B4-8D1A-33D42C35A0F8}"/>
                  </a:ext>
                </a:extLst>
              </p:cNvPr>
              <p:cNvSpPr txBox="1"/>
              <p:nvPr/>
            </p:nvSpPr>
            <p:spPr>
              <a:xfrm>
                <a:off x="6035660" y="1709969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5FCBF4F-3629-44B4-8D1A-33D42C35A0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5660" y="1709969"/>
                <a:ext cx="113043" cy="169277"/>
              </a:xfrm>
              <a:prstGeom prst="rect">
                <a:avLst/>
              </a:prstGeom>
              <a:blipFill>
                <a:blip r:embed="rId10"/>
                <a:stretch>
                  <a:fillRect l="-26316" r="-26316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A2B918F-A861-4E52-8257-FCB7325EAB22}"/>
                  </a:ext>
                </a:extLst>
              </p:cNvPr>
              <p:cNvSpPr txBox="1"/>
              <p:nvPr/>
            </p:nvSpPr>
            <p:spPr>
              <a:xfrm>
                <a:off x="3886200" y="1371600"/>
                <a:ext cx="105208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A2B918F-A861-4E52-8257-FCB7325EAB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371600"/>
                <a:ext cx="1052083" cy="215444"/>
              </a:xfrm>
              <a:prstGeom prst="rect">
                <a:avLst/>
              </a:prstGeom>
              <a:blipFill>
                <a:blip r:embed="rId11"/>
                <a:stretch>
                  <a:fillRect l="-4070" r="-2907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38DBE9AE-F3E2-48AC-8B05-3EB2D0AB333B}"/>
                  </a:ext>
                </a:extLst>
              </p:cNvPr>
              <p:cNvSpPr txBox="1"/>
              <p:nvPr/>
            </p:nvSpPr>
            <p:spPr>
              <a:xfrm>
                <a:off x="3571875" y="1752600"/>
                <a:ext cx="95269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38DBE9AE-F3E2-48AC-8B05-3EB2D0AB33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875" y="1752600"/>
                <a:ext cx="952697" cy="403316"/>
              </a:xfrm>
              <a:prstGeom prst="rect">
                <a:avLst/>
              </a:prstGeom>
              <a:blipFill>
                <a:blip r:embed="rId12"/>
                <a:stretch>
                  <a:fillRect l="-4487" t="-1515" r="-3205" b="-12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FC99C9E-1387-4D62-AEC6-5FAB3875F2C1}"/>
                  </a:ext>
                </a:extLst>
              </p:cNvPr>
              <p:cNvSpPr txBox="1"/>
              <p:nvPr/>
            </p:nvSpPr>
            <p:spPr>
              <a:xfrm>
                <a:off x="3629025" y="2295525"/>
                <a:ext cx="739498" cy="3119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FC99C9E-1387-4D62-AEC6-5FAB3875F2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9025" y="2295525"/>
                <a:ext cx="739498" cy="311945"/>
              </a:xfrm>
              <a:prstGeom prst="rect">
                <a:avLst/>
              </a:prstGeom>
              <a:blipFill>
                <a:blip r:embed="rId13"/>
                <a:stretch>
                  <a:fillRect l="-2459" r="-16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円弧 25">
            <a:extLst>
              <a:ext uri="{FF2B5EF4-FFF2-40B4-BE49-F238E27FC236}">
                <a16:creationId xmlns:a16="http://schemas.microsoft.com/office/drawing/2014/main" id="{D80D4E09-C4DD-4315-AA54-A34C90197F3F}"/>
              </a:ext>
            </a:extLst>
          </p:cNvPr>
          <p:cNvSpPr/>
          <p:nvPr/>
        </p:nvSpPr>
        <p:spPr>
          <a:xfrm>
            <a:off x="4857750" y="1495426"/>
            <a:ext cx="238125" cy="47624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EC90E79-A0CC-4E82-9502-0EECFD6313B5}"/>
              </a:ext>
            </a:extLst>
          </p:cNvPr>
          <p:cNvSpPr txBox="1"/>
          <p:nvPr/>
        </p:nvSpPr>
        <p:spPr>
          <a:xfrm>
            <a:off x="4572001" y="2009775"/>
            <a:ext cx="12953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Inverse natural logarithm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円弧 27">
            <a:extLst>
              <a:ext uri="{FF2B5EF4-FFF2-40B4-BE49-F238E27FC236}">
                <a16:creationId xmlns:a16="http://schemas.microsoft.com/office/drawing/2014/main" id="{96C23DA8-DD10-4CFA-AE05-194C16E159E9}"/>
              </a:ext>
            </a:extLst>
          </p:cNvPr>
          <p:cNvSpPr/>
          <p:nvPr/>
        </p:nvSpPr>
        <p:spPr>
          <a:xfrm>
            <a:off x="4438650" y="2019301"/>
            <a:ext cx="238125" cy="47624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97E7755-327C-4163-8A2E-E1328A87D99B}"/>
              </a:ext>
            </a:extLst>
          </p:cNvPr>
          <p:cNvSpPr txBox="1"/>
          <p:nvPr/>
        </p:nvSpPr>
        <p:spPr>
          <a:xfrm>
            <a:off x="5038726" y="1571625"/>
            <a:ext cx="8762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FD32947-6727-4BBC-BCAE-A3F1146DD9A7}"/>
                  </a:ext>
                </a:extLst>
              </p:cNvPr>
              <p:cNvSpPr txBox="1"/>
              <p:nvPr/>
            </p:nvSpPr>
            <p:spPr>
              <a:xfrm>
                <a:off x="3990975" y="3590925"/>
                <a:ext cx="1089850" cy="4144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nary>
                        <m:nary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FD32947-6727-4BBC-BCAE-A3F1146DD9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975" y="3590925"/>
                <a:ext cx="1089850" cy="414472"/>
              </a:xfrm>
              <a:prstGeom prst="rect">
                <a:avLst/>
              </a:prstGeom>
              <a:blipFill>
                <a:blip r:embed="rId14"/>
                <a:stretch>
                  <a:fillRect l="-19663" t="-183824" r="-40449" b="-2735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5D10D28-565A-47BC-B14C-23D71C281D14}"/>
              </a:ext>
            </a:extLst>
          </p:cNvPr>
          <p:cNvSpPr txBox="1"/>
          <p:nvPr/>
        </p:nvSpPr>
        <p:spPr>
          <a:xfrm>
            <a:off x="5172076" y="3838575"/>
            <a:ext cx="16097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and use a square bracket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F73FAA68-CC2D-412B-80B0-C8930CF6D478}"/>
                  </a:ext>
                </a:extLst>
              </p:cNvPr>
              <p:cNvSpPr txBox="1"/>
              <p:nvPr/>
            </p:nvSpPr>
            <p:spPr>
              <a:xfrm>
                <a:off x="4000500" y="4181475"/>
                <a:ext cx="877035" cy="28854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sSubSup>
                        <m:sSub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num>
                                    <m:den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F73FAA68-CC2D-412B-80B0-C8930CF6D4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0" y="4181475"/>
                <a:ext cx="877035" cy="288541"/>
              </a:xfrm>
              <a:prstGeom prst="rect">
                <a:avLst/>
              </a:prstGeom>
              <a:blipFill>
                <a:blip r:embed="rId15"/>
                <a:stretch>
                  <a:fillRect l="-1389" r="-1389" b="-85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8F5725F8-1EA8-4B4B-975B-ED51D94CB79A}"/>
                  </a:ext>
                </a:extLst>
              </p:cNvPr>
              <p:cNvSpPr txBox="1"/>
              <p:nvPr/>
            </p:nvSpPr>
            <p:spPr>
              <a:xfrm>
                <a:off x="4000500" y="4724400"/>
                <a:ext cx="877035" cy="28854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sSubSup>
                        <m:sSub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num>
                                    <m:den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8F5725F8-1EA8-4B4B-975B-ED51D94CB7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0" y="4724400"/>
                <a:ext cx="877035" cy="288541"/>
              </a:xfrm>
              <a:prstGeom prst="rect">
                <a:avLst/>
              </a:prstGeom>
              <a:blipFill>
                <a:blip r:embed="rId16"/>
                <a:stretch>
                  <a:fillRect l="-1389" r="-694" b="-85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A39B97CD-E7B6-4994-BAA3-B3552DED867A}"/>
                  </a:ext>
                </a:extLst>
              </p:cNvPr>
              <p:cNvSpPr txBox="1"/>
              <p:nvPr/>
            </p:nvSpPr>
            <p:spPr>
              <a:xfrm>
                <a:off x="4010025" y="5248275"/>
                <a:ext cx="1353127" cy="2782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(4)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(0)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A39B97CD-E7B6-4994-BAA3-B3552DED86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025" y="5248275"/>
                <a:ext cx="1353127" cy="278218"/>
              </a:xfrm>
              <a:prstGeom prst="rect">
                <a:avLst/>
              </a:prstGeom>
              <a:blipFill>
                <a:blip r:embed="rId17"/>
                <a:stretch>
                  <a:fillRect l="-901" t="-4348" b="-434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B3F75F05-5D29-46AB-A763-EA80FFA6851D}"/>
                  </a:ext>
                </a:extLst>
              </p:cNvPr>
              <p:cNvSpPr txBox="1"/>
              <p:nvPr/>
            </p:nvSpPr>
            <p:spPr>
              <a:xfrm>
                <a:off x="4010025" y="5791200"/>
                <a:ext cx="1084271" cy="26750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B3F75F05-5D29-46AB-A763-EA80FFA68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025" y="5791200"/>
                <a:ext cx="1084271" cy="267509"/>
              </a:xfrm>
              <a:prstGeom prst="rect">
                <a:avLst/>
              </a:prstGeom>
              <a:blipFill>
                <a:blip r:embed="rId18"/>
                <a:stretch>
                  <a:fillRect l="-1124" b="-454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円弧 50">
            <a:extLst>
              <a:ext uri="{FF2B5EF4-FFF2-40B4-BE49-F238E27FC236}">
                <a16:creationId xmlns:a16="http://schemas.microsoft.com/office/drawing/2014/main" id="{A5380466-68E7-4AEF-A19F-12FA30EDFAA1}"/>
              </a:ext>
            </a:extLst>
          </p:cNvPr>
          <p:cNvSpPr/>
          <p:nvPr/>
        </p:nvSpPr>
        <p:spPr>
          <a:xfrm>
            <a:off x="5067301" y="3829051"/>
            <a:ext cx="209549" cy="48577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円弧 51">
            <a:extLst>
              <a:ext uri="{FF2B5EF4-FFF2-40B4-BE49-F238E27FC236}">
                <a16:creationId xmlns:a16="http://schemas.microsoft.com/office/drawing/2014/main" id="{B176AA3F-894B-4D99-A695-1024D4FAC6A7}"/>
              </a:ext>
            </a:extLst>
          </p:cNvPr>
          <p:cNvSpPr/>
          <p:nvPr/>
        </p:nvSpPr>
        <p:spPr>
          <a:xfrm>
            <a:off x="4905376" y="4362451"/>
            <a:ext cx="209549" cy="48577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円弧 52">
            <a:extLst>
              <a:ext uri="{FF2B5EF4-FFF2-40B4-BE49-F238E27FC236}">
                <a16:creationId xmlns:a16="http://schemas.microsoft.com/office/drawing/2014/main" id="{00BC2496-791A-4BD5-95CC-7D0836F29844}"/>
              </a:ext>
            </a:extLst>
          </p:cNvPr>
          <p:cNvSpPr/>
          <p:nvPr/>
        </p:nvSpPr>
        <p:spPr>
          <a:xfrm>
            <a:off x="5305426" y="4876801"/>
            <a:ext cx="209549" cy="48577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円弧 53">
            <a:extLst>
              <a:ext uri="{FF2B5EF4-FFF2-40B4-BE49-F238E27FC236}">
                <a16:creationId xmlns:a16="http://schemas.microsoft.com/office/drawing/2014/main" id="{CDF4C775-9A60-4A45-B3B5-A0E3D359A146}"/>
              </a:ext>
            </a:extLst>
          </p:cNvPr>
          <p:cNvSpPr/>
          <p:nvPr/>
        </p:nvSpPr>
        <p:spPr>
          <a:xfrm>
            <a:off x="5314951" y="5429251"/>
            <a:ext cx="209549" cy="48577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5EBB4F6B-7553-44EB-A274-988E906954CE}"/>
                  </a:ext>
                </a:extLst>
              </p:cNvPr>
              <p:cNvSpPr txBox="1"/>
              <p:nvPr/>
            </p:nvSpPr>
            <p:spPr>
              <a:xfrm>
                <a:off x="4000500" y="6400800"/>
                <a:ext cx="1108317" cy="1867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</m:rad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5EBB4F6B-7553-44EB-A274-988E906954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0" y="6400800"/>
                <a:ext cx="1108317" cy="186718"/>
              </a:xfrm>
              <a:prstGeom prst="rect">
                <a:avLst/>
              </a:prstGeom>
              <a:blipFill>
                <a:blip r:embed="rId19"/>
                <a:stretch>
                  <a:fillRect l="-1099" b="-645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円弧 55">
            <a:extLst>
              <a:ext uri="{FF2B5EF4-FFF2-40B4-BE49-F238E27FC236}">
                <a16:creationId xmlns:a16="http://schemas.microsoft.com/office/drawing/2014/main" id="{537FF332-0B43-4FE4-83B5-E5E4F3CA10FD}"/>
              </a:ext>
            </a:extLst>
          </p:cNvPr>
          <p:cNvSpPr/>
          <p:nvPr/>
        </p:nvSpPr>
        <p:spPr>
          <a:xfrm>
            <a:off x="5105401" y="5972176"/>
            <a:ext cx="209549" cy="48577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29D8EB13-E9DB-4D7D-B3AB-3D39C8043470}"/>
              </a:ext>
            </a:extLst>
          </p:cNvPr>
          <p:cNvSpPr txBox="1"/>
          <p:nvPr/>
        </p:nvSpPr>
        <p:spPr>
          <a:xfrm>
            <a:off x="5143501" y="4400550"/>
            <a:ext cx="10572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The 2 can be factored out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A5FE9B7E-6B6F-4DB7-B908-3F2FB14F9CD9}"/>
              </a:ext>
            </a:extLst>
          </p:cNvPr>
          <p:cNvSpPr txBox="1"/>
          <p:nvPr/>
        </p:nvSpPr>
        <p:spPr>
          <a:xfrm>
            <a:off x="5495926" y="4905375"/>
            <a:ext cx="10572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subtract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83E3296-2912-4566-8C36-E970F87F9589}"/>
              </a:ext>
            </a:extLst>
          </p:cNvPr>
          <p:cNvSpPr txBox="1"/>
          <p:nvPr/>
        </p:nvSpPr>
        <p:spPr>
          <a:xfrm>
            <a:off x="5476875" y="5438775"/>
            <a:ext cx="13430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inside the bracket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ACE0F5CC-54C2-4021-A73A-BA458EE2D136}"/>
                  </a:ext>
                </a:extLst>
              </p:cNvPr>
              <p:cNvSpPr txBox="1"/>
              <p:nvPr/>
            </p:nvSpPr>
            <p:spPr>
              <a:xfrm>
                <a:off x="5286375" y="6038850"/>
                <a:ext cx="1571625" cy="3233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Rewrite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1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1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</a:t>
                </a:r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ACE0F5CC-54C2-4021-A73A-BA458EE2D1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6375" y="6038850"/>
                <a:ext cx="1571625" cy="323358"/>
              </a:xfrm>
              <a:prstGeom prst="rect">
                <a:avLst/>
              </a:prstGeom>
              <a:blipFill>
                <a:blip r:embed="rId20"/>
                <a:stretch>
                  <a:fillRect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34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2" grpId="0"/>
      <p:bldP spid="46" grpId="0"/>
      <p:bldP spid="47" grpId="0"/>
      <p:bldP spid="48" grpId="0"/>
      <p:bldP spid="50" grpId="0"/>
      <p:bldP spid="51" grpId="0" animBg="1"/>
      <p:bldP spid="52" grpId="0" animBg="1"/>
      <p:bldP spid="53" grpId="0" animBg="1"/>
      <p:bldP spid="54" grpId="0" animBg="1"/>
      <p:bldP spid="55" grpId="0"/>
      <p:bldP spid="56" grpId="0" animBg="1"/>
      <p:bldP spid="57" grpId="0"/>
      <p:bldP spid="58" grpId="0"/>
      <p:bldP spid="59" grpId="0"/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4B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Pages 81-83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4DC6B8C-5726-432F-950D-162C3E15A822}"/>
              </a:ext>
            </a:extLst>
          </p:cNvPr>
          <p:cNvSpPr txBox="1"/>
          <p:nvPr/>
        </p:nvSpPr>
        <p:spPr>
          <a:xfrm>
            <a:off x="1403648" y="2662363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Q1-2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Q3-4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Q5-6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Q7-8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8551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1540</TotalTime>
  <Words>514</Words>
  <Application>Microsoft Office PowerPoint</Application>
  <PresentationFormat>On-screen Show (4:3)</PresentationFormat>
  <Paragraphs>95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Segoe UI Black</vt:lpstr>
      <vt:lpstr>Wingdings</vt:lpstr>
      <vt:lpstr>Office テーマ</vt:lpstr>
      <vt:lpstr>Office Theme</vt:lpstr>
      <vt:lpstr>PowerPoint Presentation</vt:lpstr>
      <vt:lpstr>PowerPoint Presentation</vt:lpstr>
      <vt:lpstr>Volumes of Revolution</vt:lpstr>
      <vt:lpstr>Volumes of Revolution</vt:lpstr>
      <vt:lpstr>Volumes of Revolution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217</cp:revision>
  <dcterms:created xsi:type="dcterms:W3CDTF">2017-08-14T15:35:38Z</dcterms:created>
  <dcterms:modified xsi:type="dcterms:W3CDTF">2021-06-22T04:08:28Z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2021-06-22T04:08:27.1513643Z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b7b22e7c-7f97-4333-abd2-7b5b4e029e41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