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708" r:id="rId2"/>
    <p:sldId id="707" r:id="rId3"/>
    <p:sldId id="704" r:id="rId4"/>
    <p:sldId id="706" r:id="rId5"/>
    <p:sldId id="705" r:id="rId6"/>
    <p:sldId id="666" r:id="rId7"/>
    <p:sldId id="700" r:id="rId8"/>
    <p:sldId id="667" r:id="rId9"/>
    <p:sldId id="668" r:id="rId10"/>
    <p:sldId id="70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06" autoAdjust="0"/>
    <p:restoredTop sz="92066" autoAdjust="0"/>
  </p:normalViewPr>
  <p:slideViewPr>
    <p:cSldViewPr>
      <p:cViewPr varScale="1">
        <p:scale>
          <a:sx n="50" d="100"/>
          <a:sy n="50" d="100"/>
        </p:scale>
        <p:origin x="1040" y="-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2" Type="http://schemas.openxmlformats.org/officeDocument/2006/relationships/image" Target="../media/image21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0.png"/><Relationship Id="rId5" Type="http://schemas.openxmlformats.org/officeDocument/2006/relationships/image" Target="../media/image16.png"/><Relationship Id="rId10" Type="http://schemas.openxmlformats.org/officeDocument/2006/relationships/image" Target="../media/image18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836712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Exponentials and Logs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8800" dirty="0" smtClean="0"/>
              <a:t>Introduction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800" dirty="0" smtClean="0"/>
              <a:t>Chapter 14</a:t>
            </a:r>
            <a:endParaRPr lang="en-GB" sz="6000" dirty="0" smtClean="0"/>
          </a:p>
          <a:p>
            <a:pPr algn="ctr"/>
            <a:r>
              <a:rPr lang="en-GB" sz="8000" dirty="0" smtClean="0"/>
              <a:t>(Part </a:t>
            </a:r>
            <a:r>
              <a:rPr lang="en-GB" sz="8000" dirty="0" smtClean="0"/>
              <a:t>3 </a:t>
            </a:r>
            <a:r>
              <a:rPr lang="en-GB" sz="8000" dirty="0" smtClean="0"/>
              <a:t>of </a:t>
            </a:r>
            <a:r>
              <a:rPr lang="en-GB" sz="8000" dirty="0"/>
              <a:t>7</a:t>
            </a:r>
            <a:r>
              <a:rPr lang="en-GB" sz="8000" dirty="0" smtClean="0"/>
              <a:t>)</a:t>
            </a:r>
            <a:endParaRPr lang="en-GB" sz="8000" dirty="0" smtClean="0"/>
          </a:p>
        </p:txBody>
      </p:sp>
    </p:spTree>
    <p:extLst>
      <p:ext uri="{BB962C8B-B14F-4D97-AF65-F5344CB8AC3E}">
        <p14:creationId xmlns:p14="http://schemas.microsoft.com/office/powerpoint/2010/main" val="17451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14D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55836" y="6369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</a:t>
            </a:r>
          </a:p>
          <a:p>
            <a:r>
              <a:rPr lang="en-GB" sz="2400" dirty="0"/>
              <a:t>Pages 320-321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238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629303" y="1870684"/>
                <a:ext cx="3993791" cy="5212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/>
                  <a:t>[MAT 2015 1J] Which is the largest of the following numbers?</a:t>
                </a:r>
              </a:p>
              <a:p>
                <a:r>
                  <a:rPr lang="en-GB" sz="1600" dirty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    B)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/>
                  <a:t>    C)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10!</m:t>
                            </m:r>
                          </m:e>
                        </m:rad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6!</m:t>
                            </m:r>
                          </m:e>
                        </m:d>
                      </m:den>
                    </m:f>
                  </m:oMath>
                </a14:m>
                <a:endParaRPr lang="en-GB" sz="1600" dirty="0"/>
              </a:p>
              <a:p>
                <a:r>
                  <a:rPr lang="en-GB" sz="1600" dirty="0"/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16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30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16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85</m:t>
                            </m:r>
                          </m:e>
                        </m:func>
                      </m:den>
                    </m:f>
                  </m:oMath>
                </a14:m>
                <a:r>
                  <a:rPr lang="en-GB" sz="1600" dirty="0"/>
                  <a:t>    E)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600" dirty="0"/>
              </a:p>
              <a:p>
                <a:endParaRPr lang="en-GB" sz="1600" dirty="0"/>
              </a:p>
              <a:p>
                <a:r>
                  <a:rPr lang="en-GB" sz="1600" b="1" dirty="0"/>
                  <a:t>(Official solution) Squaring all answers results in 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sz="1600" b="1" dirty="0"/>
                  <a:t> which is larger than (B)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GB" sz="1600" b="1" dirty="0"/>
                  <a:t>. After squaring (C) it simplifies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GB" sz="1600" b="1" dirty="0"/>
                  <a:t> which further simplifies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GB" sz="1600" b="1" dirty="0"/>
                  <a:t> which is smaller than (A).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1" i="0" smtClean="0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fName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𝟑𝟎</m:t>
                        </m:r>
                      </m:e>
                    </m:func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GB" sz="1600" b="1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1" i="0" smtClean="0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fName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𝟖𝟓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GB" sz="1600" b="1" dirty="0"/>
                  <a:t>, hence (D) is smaller than (A) after squaring. Comparing (A) with (E) after squaring results in a comparison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sz="1600" b="1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rad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GB" sz="1600" b="1" dirty="0"/>
                  <a:t>. As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rad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GB" sz="1600" b="1" dirty="0"/>
                  <a:t>, (E) squared must be less than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GB" sz="1600" b="1" dirty="0"/>
                  <a:t> and hence less than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sz="1600" b="1" dirty="0"/>
                  <a:t>. The answer is (A).</a:t>
                </a: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03" y="1870684"/>
                <a:ext cx="3993791" cy="5212068"/>
              </a:xfrm>
              <a:prstGeom prst="rect">
                <a:avLst/>
              </a:prstGeom>
              <a:blipFill>
                <a:blip r:embed="rId2"/>
                <a:stretch>
                  <a:fillRect l="-763" t="-351" r="-6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16096" y="1970806"/>
            <a:ext cx="30709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9250" y="155892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8672" y="3372690"/>
            <a:ext cx="3933328" cy="34599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50756" y="1547135"/>
            <a:ext cx="165618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Non-calculator!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910136" y="1604139"/>
                <a:ext cx="4119563" cy="52852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i="1" dirty="0"/>
                  <a:t>[MAT 2013 1F] </a:t>
                </a:r>
                <a:r>
                  <a:rPr lang="en-GB" sz="1600" dirty="0"/>
                  <a:t>Three </a:t>
                </a:r>
                <a:r>
                  <a:rPr lang="en-GB" sz="1600" i="1" dirty="0"/>
                  <a:t>positive</a:t>
                </a:r>
                <a:r>
                  <a:rPr lang="en-GB" sz="1600" dirty="0"/>
                  <a:t> numbers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/>
                  <a:t> satisfy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=3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This information:</a:t>
                </a:r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specifies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 uniquely;</a:t>
                </a:r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is satisfied by two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;</a:t>
                </a:r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is satisfied by infinitely many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;</a:t>
                </a:r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is contradictory</a:t>
                </a:r>
              </a:p>
              <a:p>
                <a:pPr marL="342900" indent="-342900">
                  <a:buAutoNum type="alphaUcParenR"/>
                </a:pPr>
                <a:endParaRPr lang="en-GB" sz="1600" dirty="0"/>
              </a:p>
              <a:p>
                <a:r>
                  <a:rPr lang="en-GB" sz="1600" b="1" dirty="0"/>
                  <a:t>If we take exponents of the three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Hence eliminating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/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/>
                  <a:t> we get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⇒  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We are only interested in positive solutions to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/>
                  <a:t>. Note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d>
                      <m:d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r>
                  <a:rPr lang="en-GB" sz="1600" b="1" dirty="0"/>
                  <a:t> is negative for </a:t>
                </a:r>
                <a:br>
                  <a:rPr lang="en-GB" sz="1600" b="1" dirty="0"/>
                </a:b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1600" b="1" dirty="0"/>
                  <a:t> and then both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GB" sz="1600" b="1" dirty="0"/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1600" b="1" dirty="0"/>
                  <a:t> are positive and increasing for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1600" b="1" dirty="0"/>
                  <a:t>. So there is only one positive solution to the equation (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GB" sz="1600" b="1" dirty="0"/>
                  <a:t>, so that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𝟏𝟏</m:t>
                    </m:r>
                  </m:oMath>
                </a14:m>
                <a:r>
                  <a:rPr lang="en-GB" sz="1600" b="1" dirty="0"/>
                  <a:t>). Answer is (a).</a:t>
                </a: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136" y="1604139"/>
                <a:ext cx="4119563" cy="5285293"/>
              </a:xfrm>
              <a:prstGeom prst="rect">
                <a:avLst/>
              </a:prstGeom>
              <a:blipFill>
                <a:blip r:embed="rId3"/>
                <a:stretch>
                  <a:fillRect l="-740" t="-346" r="-148" b="-5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555877" y="1686018"/>
            <a:ext cx="30709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99274" y="4260271"/>
            <a:ext cx="4035600" cy="25607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0B1216-1062-F742-9407-DF32F64E35AA}"/>
              </a:ext>
            </a:extLst>
          </p:cNvPr>
          <p:cNvSpPr txBox="1"/>
          <p:nvPr/>
        </p:nvSpPr>
        <p:spPr>
          <a:xfrm>
            <a:off x="4571428" y="235994"/>
            <a:ext cx="52972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Complete before the lesson Q1</a:t>
            </a:r>
          </a:p>
          <a:p>
            <a:r>
              <a:rPr lang="en-US" sz="2000" dirty="0">
                <a:solidFill>
                  <a:srgbClr val="00B050"/>
                </a:solidFill>
              </a:rPr>
              <a:t>Green</a:t>
            </a:r>
            <a:r>
              <a:rPr lang="en-US" sz="2000" dirty="0"/>
              <a:t>		Q2</a:t>
            </a:r>
          </a:p>
          <a:p>
            <a:r>
              <a:rPr lang="en-US" sz="2000" dirty="0">
                <a:solidFill>
                  <a:schemeClr val="accent6"/>
                </a:solidFill>
              </a:rPr>
              <a:t>Amber</a:t>
            </a:r>
            <a:r>
              <a:rPr lang="en-US" sz="2000" dirty="0"/>
              <a:t> 		Q3</a:t>
            </a:r>
          </a:p>
          <a:p>
            <a:r>
              <a:rPr lang="en-US" sz="20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6797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Exponentials and Logarithms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15816" y="1826599"/>
                <a:ext cx="32837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7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7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7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1826599"/>
                <a:ext cx="3283720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13000" y="4941168"/>
                <a:ext cx="431685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7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7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72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7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7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func>
                      <m:r>
                        <a:rPr lang="en-GB" sz="7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7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7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000" y="4941168"/>
                <a:ext cx="4316856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144" y="694702"/>
            <a:ext cx="91428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/>
              <a:t>Exponential</a:t>
            </a:r>
            <a:endParaRPr lang="en-GB" sz="6600" dirty="0"/>
          </a:p>
        </p:txBody>
      </p:sp>
      <p:sp>
        <p:nvSpPr>
          <p:cNvPr id="9" name="TextBox 8"/>
          <p:cNvSpPr txBox="1"/>
          <p:nvPr/>
        </p:nvSpPr>
        <p:spPr>
          <a:xfrm>
            <a:off x="-34057" y="3717032"/>
            <a:ext cx="91428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/>
              <a:t>Logarithms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98367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Exponentials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123728" y="2800958"/>
                <a:ext cx="5718505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3800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13800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3800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3800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13800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3800" b="1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800958"/>
                <a:ext cx="5718505" cy="22159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H="1" flipV="1">
            <a:off x="6300192" y="4644426"/>
            <a:ext cx="576064" cy="12241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40152" y="5796553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Base value</a:t>
            </a:r>
            <a:endParaRPr lang="en-GB" sz="3200" dirty="0"/>
          </a:p>
        </p:txBody>
      </p:sp>
      <p:cxnSp>
        <p:nvCxnSpPr>
          <p:cNvPr id="25" name="Straight Arrow Connector 24"/>
          <p:cNvCxnSpPr>
            <a:stCxn id="27" idx="3"/>
          </p:cNvCxnSpPr>
          <p:nvPr/>
        </p:nvCxnSpPr>
        <p:spPr>
          <a:xfrm>
            <a:off x="5468796" y="2642732"/>
            <a:ext cx="1408265" cy="5395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308556" y="2350344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Index value</a:t>
            </a:r>
            <a:endParaRPr lang="en-GB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691977"/>
            <a:ext cx="9142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When the power is a variable, </a:t>
            </a:r>
          </a:p>
          <a:p>
            <a:pPr algn="ctr"/>
            <a:r>
              <a:rPr lang="en-GB" sz="4000" dirty="0" smtClean="0"/>
              <a:t>you get an </a:t>
            </a:r>
            <a:r>
              <a:rPr lang="en-GB" sz="4000" dirty="0" smtClean="0">
                <a:solidFill>
                  <a:srgbClr val="FF3300"/>
                </a:solidFill>
              </a:rPr>
              <a:t>exponential</a:t>
            </a:r>
            <a:r>
              <a:rPr lang="en-GB" sz="4000" dirty="0" smtClean="0"/>
              <a:t>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11204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Exponentials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-25714" y="2060848"/>
                <a:ext cx="9142856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3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3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13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3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714" y="2060848"/>
                <a:ext cx="9142856" cy="22159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8711" y="5428381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/>
              <a:t>e</a:t>
            </a:r>
            <a:r>
              <a:rPr lang="en-GB" sz="2800" baseline="30000" dirty="0" smtClean="0"/>
              <a:t>x</a:t>
            </a:r>
            <a:r>
              <a:rPr lang="en-GB" sz="2800" dirty="0" smtClean="0"/>
              <a:t> is special because of the graph it produces </a:t>
            </a:r>
          </a:p>
          <a:p>
            <a:pPr algn="ctr"/>
            <a:r>
              <a:rPr lang="en-GB" sz="2800" dirty="0" smtClean="0"/>
              <a:t>and therefore is used to model real situations </a:t>
            </a:r>
          </a:p>
          <a:p>
            <a:pPr algn="ctr"/>
            <a:r>
              <a:rPr lang="en-GB" sz="2800" dirty="0" smtClean="0"/>
              <a:t>such as population growth and radioactive decay.</a:t>
            </a:r>
            <a:endParaRPr lang="en-GB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691977"/>
            <a:ext cx="9142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A special </a:t>
            </a:r>
            <a:r>
              <a:rPr lang="en-GB" sz="4000" dirty="0" smtClean="0">
                <a:solidFill>
                  <a:srgbClr val="0000FF"/>
                </a:solidFill>
              </a:rPr>
              <a:t>exponential</a:t>
            </a:r>
            <a:r>
              <a:rPr lang="en-GB" sz="4000" dirty="0" smtClean="0"/>
              <a:t> you should be </a:t>
            </a:r>
          </a:p>
          <a:p>
            <a:pPr algn="ctr"/>
            <a:r>
              <a:rPr lang="en-GB" sz="4000" dirty="0" smtClean="0"/>
              <a:t>aware of is known as </a:t>
            </a:r>
            <a:r>
              <a:rPr lang="en-GB" sz="4000" i="1" dirty="0" smtClean="0">
                <a:solidFill>
                  <a:srgbClr val="0000FF"/>
                </a:solidFill>
              </a:rPr>
              <a:t>e</a:t>
            </a:r>
            <a:r>
              <a:rPr lang="en-GB" sz="4000" dirty="0" smtClean="0"/>
              <a:t>.</a:t>
            </a:r>
            <a:endParaRPr lang="en-GB" sz="4000" dirty="0"/>
          </a:p>
        </p:txBody>
      </p:sp>
      <p:sp>
        <p:nvSpPr>
          <p:cNvPr id="6" name="Rectangle 5"/>
          <p:cNvSpPr/>
          <p:nvPr/>
        </p:nvSpPr>
        <p:spPr>
          <a:xfrm>
            <a:off x="8711" y="4151982"/>
            <a:ext cx="9143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i="1" dirty="0">
                <a:solidFill>
                  <a:prstClr val="black"/>
                </a:solidFill>
              </a:rPr>
              <a:t>e</a:t>
            </a:r>
            <a:r>
              <a:rPr lang="en-GB" sz="2800" dirty="0">
                <a:solidFill>
                  <a:prstClr val="black"/>
                </a:solidFill>
              </a:rPr>
              <a:t> is like </a:t>
            </a:r>
            <a:r>
              <a:rPr lang="el-GR" sz="2800" dirty="0">
                <a:solidFill>
                  <a:srgbClr val="000000"/>
                </a:solidFill>
                <a:latin typeface="Calibri" panose="020F0502020204030204" pitchFamily="34" charset="0"/>
              </a:rPr>
              <a:t>π</a:t>
            </a:r>
            <a:r>
              <a:rPr lang="en-GB" sz="2800" dirty="0">
                <a:solidFill>
                  <a:prstClr val="black"/>
                </a:solidFill>
              </a:rPr>
              <a:t>, it is an irrational number and never ends.  </a:t>
            </a:r>
          </a:p>
          <a:p>
            <a:pPr lvl="0" algn="ctr"/>
            <a:r>
              <a:rPr lang="en-GB" sz="3600" b="1" i="1" dirty="0">
                <a:solidFill>
                  <a:srgbClr val="0000FF"/>
                </a:solidFill>
              </a:rPr>
              <a:t>e</a:t>
            </a:r>
            <a:r>
              <a:rPr lang="en-GB" sz="3600" b="1" dirty="0">
                <a:solidFill>
                  <a:srgbClr val="0000FF"/>
                </a:solidFill>
              </a:rPr>
              <a:t> </a:t>
            </a:r>
            <a:r>
              <a:rPr lang="en-US" sz="3600" b="1" kern="0" dirty="0">
                <a:solidFill>
                  <a:srgbClr val="0000FF"/>
                </a:solidFill>
                <a:cs typeface="Arial" charset="0"/>
              </a:rPr>
              <a:t>≈ </a:t>
            </a:r>
            <a:r>
              <a:rPr lang="en-GB" sz="3600" b="1" dirty="0">
                <a:solidFill>
                  <a:srgbClr val="0000FF"/>
                </a:solidFill>
              </a:rPr>
              <a:t>2.71821</a:t>
            </a:r>
          </a:p>
        </p:txBody>
      </p:sp>
    </p:spTree>
    <p:extLst>
      <p:ext uri="{BB962C8B-B14F-4D97-AF65-F5344CB8AC3E}">
        <p14:creationId xmlns:p14="http://schemas.microsoft.com/office/powerpoint/2010/main" val="369478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Exponentials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0" y="1556792"/>
                <a:ext cx="831756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6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6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6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6000" dirty="0" smtClean="0">
                    <a:solidFill>
                      <a:schemeClr val="tx1"/>
                    </a:solidFill>
                  </a:rPr>
                  <a:t> = 16</a:t>
                </a:r>
                <a:endParaRPr lang="en-GB" sz="6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56792"/>
                <a:ext cx="8317560" cy="1015663"/>
              </a:xfrm>
              <a:prstGeom prst="rect">
                <a:avLst/>
              </a:prstGeom>
              <a:blipFill>
                <a:blip r:embed="rId2"/>
                <a:stretch>
                  <a:fillRect t="-17964" b="-39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0" y="691977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Find the </a:t>
            </a:r>
            <a:r>
              <a:rPr lang="en-GB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dirty="0" smtClean="0"/>
              <a:t> value for each of the exponentials.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-1144" y="2820049"/>
                <a:ext cx="831756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6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6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6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6000" dirty="0" smtClean="0">
                    <a:solidFill>
                      <a:schemeClr val="tx1"/>
                    </a:solidFill>
                  </a:rPr>
                  <a:t> = 81</a:t>
                </a:r>
                <a:endParaRPr lang="en-GB" sz="6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44" y="2820049"/>
                <a:ext cx="8317560" cy="1015663"/>
              </a:xfrm>
              <a:prstGeom prst="rect">
                <a:avLst/>
              </a:prstGeom>
              <a:blipFill>
                <a:blip r:embed="rId3"/>
                <a:stretch>
                  <a:fillRect t="-18675" b="-40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-1144" y="4130517"/>
                <a:ext cx="8317560" cy="1421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6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6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GB" sz="6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60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6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GB" sz="6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6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6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e>
                    </m:box>
                  </m:oMath>
                </a14:m>
                <a:endParaRPr lang="en-GB" sz="6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44" y="4130517"/>
                <a:ext cx="8317560" cy="1421608"/>
              </a:xfrm>
              <a:prstGeom prst="rect">
                <a:avLst/>
              </a:prstGeom>
              <a:blipFill>
                <a:blip r:embed="rId4"/>
                <a:stretch>
                  <a:fillRect b="-137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-1144" y="5733256"/>
                <a:ext cx="831756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6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6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e>
                      <m:sup>
                        <m:r>
                          <a:rPr lang="en-GB" sz="6000" b="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6000" dirty="0" smtClean="0">
                    <a:solidFill>
                      <a:schemeClr val="tx1"/>
                    </a:solidFill>
                  </a:rPr>
                  <a:t> = 1</a:t>
                </a:r>
                <a:endParaRPr lang="en-GB" sz="6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44" y="5733256"/>
                <a:ext cx="8317560" cy="1015663"/>
              </a:xfrm>
              <a:prstGeom prst="rect">
                <a:avLst/>
              </a:prstGeom>
              <a:blipFill>
                <a:blip r:embed="rId5"/>
                <a:stretch>
                  <a:fillRect t="-17964" b="-39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372200" y="1666588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="1" dirty="0" smtClean="0"/>
              <a:t> = 4</a:t>
            </a:r>
            <a:endParaRPr lang="en-GB" sz="4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372200" y="2973645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="1" dirty="0" smtClean="0"/>
              <a:t> = 3</a:t>
            </a:r>
            <a:endParaRPr lang="en-GB" sz="4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405340" y="4476844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="1" dirty="0" smtClean="0"/>
              <a:t> = -1</a:t>
            </a:r>
            <a:endParaRPr lang="en-GB" sz="4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400130" y="5845755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="1" dirty="0" smtClean="0"/>
              <a:t> = 1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287534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Logarithms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587004" y="2651721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243188" y="2723729"/>
                <a:ext cx="1440160" cy="57606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×3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188" y="2723729"/>
                <a:ext cx="1440160" cy="5760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907484" y="2723729"/>
                <a:ext cx="1440160" cy="57606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÷3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484" y="2723729"/>
                <a:ext cx="1440160" cy="5760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211740" y="2651721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4</a:t>
            </a:r>
          </a:p>
        </p:txBody>
      </p:sp>
      <p:cxnSp>
        <p:nvCxnSpPr>
          <p:cNvPr id="9" name="Straight Arrow Connector 8"/>
          <p:cNvCxnSpPr>
            <a:endCxn id="6" idx="1"/>
          </p:cNvCxnSpPr>
          <p:nvPr/>
        </p:nvCxnSpPr>
        <p:spPr>
          <a:xfrm>
            <a:off x="1595116" y="3011761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3"/>
            <a:endCxn id="7" idx="1"/>
          </p:cNvCxnSpPr>
          <p:nvPr/>
        </p:nvCxnSpPr>
        <p:spPr>
          <a:xfrm>
            <a:off x="3683348" y="3011761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3"/>
          </p:cNvCxnSpPr>
          <p:nvPr/>
        </p:nvCxnSpPr>
        <p:spPr>
          <a:xfrm>
            <a:off x="6347644" y="3011761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19388" y="2198465"/>
            <a:ext cx="1363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Function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04048" y="220486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Inverse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7004" y="3515817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243188" y="3587825"/>
                <a:ext cx="1440160" cy="57606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188" y="3587825"/>
                <a:ext cx="1440160" cy="5760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907484" y="3587825"/>
                <a:ext cx="1440160" cy="57606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484" y="3587825"/>
                <a:ext cx="1440160" cy="5760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7211740" y="3515817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4</a:t>
            </a:r>
          </a:p>
        </p:txBody>
      </p:sp>
      <p:cxnSp>
        <p:nvCxnSpPr>
          <p:cNvPr id="18" name="Straight Arrow Connector 17"/>
          <p:cNvCxnSpPr>
            <a:endCxn id="15" idx="1"/>
          </p:cNvCxnSpPr>
          <p:nvPr/>
        </p:nvCxnSpPr>
        <p:spPr>
          <a:xfrm>
            <a:off x="1595116" y="3875857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3"/>
            <a:endCxn id="16" idx="1"/>
          </p:cNvCxnSpPr>
          <p:nvPr/>
        </p:nvCxnSpPr>
        <p:spPr>
          <a:xfrm>
            <a:off x="3683348" y="3875857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6" idx="3"/>
          </p:cNvCxnSpPr>
          <p:nvPr/>
        </p:nvCxnSpPr>
        <p:spPr>
          <a:xfrm>
            <a:off x="6347644" y="3875857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7004" y="4451921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243188" y="4523929"/>
                <a:ext cx="1440160" cy="57606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188" y="4523929"/>
                <a:ext cx="1440160" cy="5760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907484" y="4523929"/>
                <a:ext cx="1440160" cy="57606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484" y="4523929"/>
                <a:ext cx="1440160" cy="5760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211740" y="4451921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4</a:t>
            </a:r>
          </a:p>
        </p:txBody>
      </p:sp>
      <p:cxnSp>
        <p:nvCxnSpPr>
          <p:cNvPr id="25" name="Straight Arrow Connector 24"/>
          <p:cNvCxnSpPr>
            <a:endCxn id="22" idx="1"/>
          </p:cNvCxnSpPr>
          <p:nvPr/>
        </p:nvCxnSpPr>
        <p:spPr>
          <a:xfrm>
            <a:off x="1595116" y="4811961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2" idx="3"/>
            <a:endCxn id="23" idx="1"/>
          </p:cNvCxnSpPr>
          <p:nvPr/>
        </p:nvCxnSpPr>
        <p:spPr>
          <a:xfrm>
            <a:off x="3683348" y="4811961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3" idx="3"/>
          </p:cNvCxnSpPr>
          <p:nvPr/>
        </p:nvCxnSpPr>
        <p:spPr>
          <a:xfrm>
            <a:off x="6347644" y="4811961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043388" y="2507705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43388" y="3371801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7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71380" y="4235897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7004" y="5447584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2243188" y="5519592"/>
                <a:ext cx="1440160" cy="57606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3200" b="1" baseline="300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188" y="5519592"/>
                <a:ext cx="1440160" cy="5760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907484" y="5519592"/>
                <a:ext cx="1440160" cy="57606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32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𝐥𝐨𝐠</m:t>
                              </m:r>
                            </m:e>
                            <m:sub>
                              <m:r>
                                <a:rPr lang="en-GB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fName>
                        <m:e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484" y="5519592"/>
                <a:ext cx="1440160" cy="5760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7211740" y="5447584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4</a:t>
            </a:r>
          </a:p>
        </p:txBody>
      </p:sp>
      <p:cxnSp>
        <p:nvCxnSpPr>
          <p:cNvPr id="43" name="Straight Arrow Connector 42"/>
          <p:cNvCxnSpPr>
            <a:endCxn id="40" idx="1"/>
          </p:cNvCxnSpPr>
          <p:nvPr/>
        </p:nvCxnSpPr>
        <p:spPr>
          <a:xfrm>
            <a:off x="1595116" y="580762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0" idx="3"/>
            <a:endCxn id="41" idx="1"/>
          </p:cNvCxnSpPr>
          <p:nvPr/>
        </p:nvCxnSpPr>
        <p:spPr>
          <a:xfrm>
            <a:off x="3683348" y="5807624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1" idx="3"/>
          </p:cNvCxnSpPr>
          <p:nvPr/>
        </p:nvCxnSpPr>
        <p:spPr>
          <a:xfrm>
            <a:off x="6347644" y="580762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71380" y="530356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81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79543" y="714598"/>
            <a:ext cx="8528930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tx1"/>
                </a:solidFill>
              </a:rPr>
              <a:t>Logarithms </a:t>
            </a:r>
            <a:r>
              <a:rPr lang="en-GB" sz="4000" dirty="0" smtClean="0">
                <a:solidFill>
                  <a:schemeClr val="tx1"/>
                </a:solidFill>
              </a:rPr>
              <a:t>are</a:t>
            </a:r>
            <a:r>
              <a:rPr lang="en-GB" sz="4000" b="1" dirty="0" smtClean="0">
                <a:solidFill>
                  <a:schemeClr val="tx1"/>
                </a:solidFill>
              </a:rPr>
              <a:t> </a:t>
            </a:r>
            <a:r>
              <a:rPr lang="en-GB" sz="4000" dirty="0" smtClean="0">
                <a:solidFill>
                  <a:schemeClr val="tx1"/>
                </a:solidFill>
              </a:rPr>
              <a:t>the </a:t>
            </a:r>
            <a:r>
              <a:rPr lang="en-GB" sz="4000" dirty="0">
                <a:solidFill>
                  <a:schemeClr val="tx1"/>
                </a:solidFill>
              </a:rPr>
              <a:t>inverse </a:t>
            </a:r>
            <a:endParaRPr lang="en-GB" sz="4000" dirty="0" smtClean="0">
              <a:solidFill>
                <a:schemeClr val="tx1"/>
              </a:solidFill>
            </a:endParaRPr>
          </a:p>
          <a:p>
            <a:pPr algn="ctr"/>
            <a:r>
              <a:rPr lang="en-GB" sz="4000" dirty="0" smtClean="0">
                <a:solidFill>
                  <a:schemeClr val="tx1"/>
                </a:solidFill>
              </a:rPr>
              <a:t>to </a:t>
            </a:r>
            <a:r>
              <a:rPr lang="en-GB" sz="4000" dirty="0">
                <a:solidFill>
                  <a:schemeClr val="tx1"/>
                </a:solidFill>
              </a:rPr>
              <a:t>exponential functions.</a:t>
            </a:r>
          </a:p>
        </p:txBody>
      </p:sp>
    </p:spTree>
    <p:extLst>
      <p:ext uri="{BB962C8B-B14F-4D97-AF65-F5344CB8AC3E}">
        <p14:creationId xmlns:p14="http://schemas.microsoft.com/office/powerpoint/2010/main" val="41848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Logarithms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02146" y="2295883"/>
                <a:ext cx="32837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7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7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7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146" y="2295883"/>
                <a:ext cx="3283720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85578" y="5085184"/>
                <a:ext cx="431685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7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7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72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7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7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func>
                      <m:r>
                        <a:rPr lang="en-GB" sz="7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7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7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578" y="5085184"/>
                <a:ext cx="4316856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row: Left-Right 14"/>
          <p:cNvSpPr/>
          <p:nvPr/>
        </p:nvSpPr>
        <p:spPr>
          <a:xfrm rot="5400000">
            <a:off x="4022221" y="3829203"/>
            <a:ext cx="1243570" cy="845835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0"/>
          </a:p>
        </p:txBody>
      </p:sp>
      <p:sp>
        <p:nvSpPr>
          <p:cNvPr id="7" name="TextBox 6"/>
          <p:cNvSpPr txBox="1"/>
          <p:nvPr/>
        </p:nvSpPr>
        <p:spPr>
          <a:xfrm>
            <a:off x="1144" y="694702"/>
            <a:ext cx="9142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0000FF"/>
                </a:solidFill>
              </a:rPr>
              <a:t>Logs</a:t>
            </a:r>
            <a:r>
              <a:rPr lang="en-GB" sz="4000" dirty="0" smtClean="0"/>
              <a:t> are used to help solve </a:t>
            </a:r>
          </a:p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exponential</a:t>
            </a:r>
            <a:r>
              <a:rPr lang="en-GB" sz="4000" dirty="0" smtClean="0"/>
              <a:t> equations.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0429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Logarithms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35696" y="939495"/>
                <a:ext cx="5098816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15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15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15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115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939495"/>
                <a:ext cx="5098816" cy="18620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43036" y="4509120"/>
                <a:ext cx="7056784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15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15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15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15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GB" sz="115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15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115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036" y="4509120"/>
                <a:ext cx="7056784" cy="18620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row: Left-Right 14"/>
          <p:cNvSpPr/>
          <p:nvPr/>
        </p:nvSpPr>
        <p:spPr>
          <a:xfrm rot="16200000">
            <a:off x="3882402" y="3223283"/>
            <a:ext cx="1378051" cy="864097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/>
          </a:p>
        </p:txBody>
      </p:sp>
    </p:spTree>
    <p:extLst>
      <p:ext uri="{BB962C8B-B14F-4D97-AF65-F5344CB8AC3E}">
        <p14:creationId xmlns:p14="http://schemas.microsoft.com/office/powerpoint/2010/main" val="27907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Logarithms - Examples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8916" y="3033351"/>
                <a:ext cx="307450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 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16" y="3033351"/>
                <a:ext cx="3074505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11237" y="3062019"/>
                <a:ext cx="345061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e>
                      </m:func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 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237" y="3062019"/>
                <a:ext cx="3450617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AC79BFB-23EA-47E6-9DE2-D26AFEEFF1E3}"/>
                  </a:ext>
                </a:extLst>
              </p:cNvPr>
              <p:cNvSpPr/>
              <p:nvPr/>
            </p:nvSpPr>
            <p:spPr>
              <a:xfrm>
                <a:off x="1724531" y="3663717"/>
                <a:ext cx="143973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AC79BFB-23EA-47E6-9DE2-D26AFEEFF1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531" y="3663717"/>
                <a:ext cx="1439735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C4D11BE1-28FF-4853-9E46-EC1189105497}"/>
                  </a:ext>
                </a:extLst>
              </p:cNvPr>
              <p:cNvSpPr/>
              <p:nvPr/>
            </p:nvSpPr>
            <p:spPr>
              <a:xfrm>
                <a:off x="6516216" y="3674929"/>
                <a:ext cx="152593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C4D11BE1-28FF-4853-9E46-EC11891054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3674929"/>
                <a:ext cx="1525931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Picture 41">
            <a:extLst>
              <a:ext uri="{FF2B5EF4-FFF2-40B4-BE49-F238E27FC236}">
                <a16:creationId xmlns:a16="http://schemas.microsoft.com/office/drawing/2014/main" id="{7D061A67-936D-490C-AE28-7C9CC5EAE25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20500" y="822692"/>
            <a:ext cx="6262888" cy="897199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-37740" y="1927370"/>
            <a:ext cx="9179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Without a calculator, find the values </a:t>
            </a:r>
            <a:r>
              <a:rPr lang="en-GB" sz="3600" dirty="0"/>
              <a:t>of </a:t>
            </a:r>
            <a:r>
              <a:rPr lang="en-GB" sz="3600" dirty="0" smtClean="0"/>
              <a:t>𝑥.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5647" y="4805587"/>
                <a:ext cx="3745258" cy="921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36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𝑥</a:t>
                </a:r>
                <a:endParaRPr lang="en-GB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647" y="4805587"/>
                <a:ext cx="3745258" cy="921471"/>
              </a:xfrm>
              <a:prstGeom prst="rect">
                <a:avLst/>
              </a:prstGeom>
              <a:blipFill>
                <a:blip r:embed="rId10"/>
                <a:stretch>
                  <a:fillRect b="-8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993527" y="5042221"/>
                <a:ext cx="288531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36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</m:func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𝑥</a:t>
                </a:r>
                <a:endParaRPr lang="en-GB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527" y="5042221"/>
                <a:ext cx="2885319" cy="646331"/>
              </a:xfrm>
              <a:prstGeom prst="rect">
                <a:avLst/>
              </a:prstGeom>
              <a:blipFill>
                <a:blip r:embed="rId11"/>
                <a:stretch>
                  <a:fillRect t="-16038" r="-3383" b="-330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564527D7-1749-4366-B743-70E303211EB3}"/>
              </a:ext>
            </a:extLst>
          </p:cNvPr>
          <p:cNvSpPr/>
          <p:nvPr/>
        </p:nvSpPr>
        <p:spPr>
          <a:xfrm>
            <a:off x="4534923" y="5862858"/>
            <a:ext cx="43110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You can’t log negative numbers</a:t>
            </a:r>
            <a:r>
              <a:rPr lang="en-GB" sz="2400" dirty="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42E8FF2-EE0C-4EE7-9235-6DF37040F4B0}"/>
                  </a:ext>
                </a:extLst>
              </p:cNvPr>
              <p:cNvSpPr/>
              <p:nvPr/>
            </p:nvSpPr>
            <p:spPr>
              <a:xfrm>
                <a:off x="1923834" y="5805264"/>
                <a:ext cx="176958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3600" dirty="0"/>
                        <m:t>𝑥</m:t>
                      </m:r>
                      <m:r>
                        <a:rPr lang="en-GB" sz="3600" b="1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42E8FF2-EE0C-4EE7-9235-6DF37040F4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834" y="5805264"/>
                <a:ext cx="1769587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890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41795</TotalTime>
  <Words>248</Words>
  <Application>Microsoft Office PowerPoint</Application>
  <PresentationFormat>On-screen Show (4:3)</PresentationFormat>
  <Paragraphs>111</Paragraphs>
  <Slides>10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1603</cp:revision>
  <dcterms:created xsi:type="dcterms:W3CDTF">2013-02-28T07:36:55Z</dcterms:created>
  <dcterms:modified xsi:type="dcterms:W3CDTF">2020-08-07T16:15:11Z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2020-08-07T16:15:10.1009702Z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94e7c2d0-d777-444c-9d9a-d6ad5b626db4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