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692" r:id="rId2"/>
    <p:sldId id="693" r:id="rId3"/>
    <p:sldId id="6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7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E54FC7B-17AB-41C0-8A60-717EC7336B20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19C412A-CFF5-4C27-A35B-06D1AF6B3E4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CLT with Poisson, Binomial and Geometric </a:t>
              </a:r>
              <a:r>
                <a:rPr lang="en-GB" sz="3200" dirty="0" err="1">
                  <a:latin typeface="+mj-lt"/>
                </a:rPr>
                <a:t>Distribs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AF8E80E-C228-426A-93E8-FE5BFE00685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B45C68B-121E-4625-AB26-8DBC40BD377D}"/>
              </a:ext>
            </a:extLst>
          </p:cNvPr>
          <p:cNvSpPr txBox="1"/>
          <p:nvPr/>
        </p:nvSpPr>
        <p:spPr>
          <a:xfrm>
            <a:off x="1788118" y="823428"/>
            <a:ext cx="8654932" cy="203132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[Textbook] A supermarket manager is trying to model the number of customers that visit her store each day. She observes that, on average, 20 new customers enter the store every minute.</a:t>
            </a:r>
          </a:p>
          <a:p>
            <a:pPr marL="342900" indent="-342900">
              <a:buAutoNum type="alphaLcParenBoth"/>
            </a:pPr>
            <a:r>
              <a:rPr lang="en-GB" dirty="0"/>
              <a:t>Calculate the probability that fewer than 15 customers arrive in a given minute.</a:t>
            </a:r>
          </a:p>
          <a:p>
            <a:pPr marL="342900" indent="-342900">
              <a:buAutoNum type="alphaLcParenBoth"/>
            </a:pPr>
            <a:r>
              <a:rPr lang="en-GB" dirty="0"/>
              <a:t>Find the probability that in one hour no more than 1150 customers arrive.</a:t>
            </a:r>
          </a:p>
          <a:p>
            <a:pPr marL="342900" indent="-342900">
              <a:buAutoNum type="alphaLcParenBoth"/>
            </a:pPr>
            <a:r>
              <a:rPr lang="en-GB" dirty="0"/>
              <a:t>Use the Central Limit Theorem to estimate the probability that in one hour no more than 1150 customers arrive. Compare your answer to part </a:t>
            </a:r>
            <a:r>
              <a:rPr lang="en-GB" b="1" dirty="0"/>
              <a:t>b</a:t>
            </a:r>
            <a:r>
              <a:rPr lang="en-GB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3408CF4-B1DA-4915-AC6C-E52B60E585A9}"/>
                  </a:ext>
                </a:extLst>
              </p:cNvPr>
              <p:cNvSpPr txBox="1"/>
              <p:nvPr/>
            </p:nvSpPr>
            <p:spPr>
              <a:xfrm>
                <a:off x="1978208" y="3031241"/>
                <a:ext cx="8580064" cy="3698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denote the number of customers that arrive in a minute. Then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𝑃𝑜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(20)</m:t>
                    </m:r>
                  </m:oMath>
                </a14:m>
                <a:r>
                  <a:rPr lang="en-GB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&lt;15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=0.1049 (4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𝑑𝑝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dirty="0"/>
                  <a:t> denote the number of customers that arrive in an hour.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𝑃𝑜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60×20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  → 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𝑃𝑜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(1200)</m:t>
                      </m:r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≤1150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=0.07589 (4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We could consider each of the 60 minutes as a separate sample. Thus the observed average customers per minute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1150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=19.1666…</m:t>
                    </m:r>
                  </m:oMath>
                </a14:m>
                <a:endParaRPr lang="en-GB" dirty="0"/>
              </a:p>
              <a:p>
                <a:r>
                  <a:rPr lang="en-GB" dirty="0"/>
                  <a:t>Since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dirty="0"/>
                  <a:t>, by CLT,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GB" i="1" dirty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20,</m:t>
                        </m:r>
                        <m:sSup>
                          <m:sSupPr>
                            <m:ctrlPr>
                              <a:rPr lang="en-GB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lang="en-GB" i="1" dirty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n-GB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i="1" dirty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num>
                                  <m:den>
                                    <m:r>
                                      <a:rPr lang="en-GB" i="1" dirty="0">
                                        <a:latin typeface="Cambria Math" panose="02040503050406030204" pitchFamily="18" charset="0"/>
                                      </a:rPr>
                                      <m:t>60</m:t>
                                    </m:r>
                                  </m:den>
                                </m:f>
                              </m:e>
                            </m:rad>
                          </m:e>
                          <m:sup>
                            <m:r>
                              <a:rPr lang="en-GB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en-GB" i="1">
                            <a:latin typeface="Cambria Math" panose="02040503050406030204" pitchFamily="18" charset="0"/>
                          </a:rPr>
                          <m:t>≤1150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=0.0745 (4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𝑑𝑝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, which is close, so approximation using CLT is a good one.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3408CF4-B1DA-4915-AC6C-E52B60E58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8208" y="3031241"/>
                <a:ext cx="8580064" cy="3698577"/>
              </a:xfrm>
              <a:prstGeom prst="rect">
                <a:avLst/>
              </a:prstGeom>
              <a:blipFill>
                <a:blip r:embed="rId2"/>
                <a:stretch>
                  <a:fillRect l="-741" t="-685" b="-3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43AF171A-6489-4939-87BF-DFA037EDCCF9}"/>
              </a:ext>
            </a:extLst>
          </p:cNvPr>
          <p:cNvSpPr/>
          <p:nvPr/>
        </p:nvSpPr>
        <p:spPr>
          <a:xfrm>
            <a:off x="1678390" y="3104392"/>
            <a:ext cx="275434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1D0624-B3BA-4B58-A467-4D0EDDA1EAB0}"/>
              </a:ext>
            </a:extLst>
          </p:cNvPr>
          <p:cNvSpPr/>
          <p:nvPr/>
        </p:nvSpPr>
        <p:spPr>
          <a:xfrm>
            <a:off x="1674284" y="3861048"/>
            <a:ext cx="275434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7AA9DA-EDD6-4A1B-808D-4FA33706E3D0}"/>
              </a:ext>
            </a:extLst>
          </p:cNvPr>
          <p:cNvSpPr/>
          <p:nvPr/>
        </p:nvSpPr>
        <p:spPr>
          <a:xfrm>
            <a:off x="1676337" y="4994056"/>
            <a:ext cx="275434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B9BEC5-8351-4C3B-9C7C-0BDA7E405868}"/>
                  </a:ext>
                </a:extLst>
              </p:cNvPr>
              <p:cNvSpPr txBox="1"/>
              <p:nvPr/>
            </p:nvSpPr>
            <p:spPr>
              <a:xfrm>
                <a:off x="8175229" y="3360725"/>
                <a:ext cx="2410616" cy="155106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300" dirty="0"/>
                  <a:t>(c) is an unusual way of solving the problem. Using the Stats Year 2 approach, we could use </a:t>
                </a:r>
                <a14:m>
                  <m:oMath xmlns:m="http://schemas.openxmlformats.org/officeDocument/2006/math">
                    <m:r>
                      <a:rPr lang="en-GB" sz="13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3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300" i="1">
                        <a:latin typeface="Cambria Math" panose="02040503050406030204" pitchFamily="18" charset="0"/>
                      </a:rPr>
                      <m:t>𝑃𝑜</m:t>
                    </m:r>
                    <m:r>
                      <a:rPr lang="en-GB" sz="1300" i="1">
                        <a:latin typeface="Cambria Math" panose="02040503050406030204" pitchFamily="18" charset="0"/>
                      </a:rPr>
                      <m:t>(1200)</m:t>
                    </m:r>
                  </m:oMath>
                </a14:m>
                <a:r>
                  <a:rPr lang="en-GB" sz="1300" dirty="0"/>
                  <a:t> and directly use a normal approximation </a:t>
                </a:r>
                <a14:m>
                  <m:oMath xmlns:m="http://schemas.openxmlformats.org/officeDocument/2006/math">
                    <m:r>
                      <a:rPr lang="en-GB" sz="13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sz="130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3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1300" i="1">
                        <a:latin typeface="Cambria Math" panose="02040503050406030204" pitchFamily="18" charset="0"/>
                      </a:rPr>
                      <m:t>(1200,</m:t>
                    </m:r>
                    <m:sSup>
                      <m:sSupPr>
                        <m:ctrlPr>
                          <a:rPr lang="en-GB" sz="1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ad>
                          <m:radPr>
                            <m:degHide m:val="on"/>
                            <m:ctrlPr>
                              <a:rPr lang="en-GB" sz="13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300" i="1">
                                <a:latin typeface="Cambria Math" panose="02040503050406030204" pitchFamily="18" charset="0"/>
                              </a:rPr>
                              <m:t>1200</m:t>
                            </m:r>
                          </m:e>
                        </m:rad>
                      </m:e>
                      <m:sup>
                        <m:r>
                          <a:rPr lang="en-GB" sz="13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3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300" dirty="0"/>
                  <a:t>, finding </a:t>
                </a:r>
                <a14:m>
                  <m:oMath xmlns:m="http://schemas.openxmlformats.org/officeDocument/2006/math">
                    <m:r>
                      <a:rPr lang="en-GB" sz="13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3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3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sz="1300" i="1">
                        <a:latin typeface="Cambria Math" panose="02040503050406030204" pitchFamily="18" charset="0"/>
                      </a:rPr>
                      <m:t>&lt;1150.5)</m:t>
                    </m:r>
                  </m:oMath>
                </a14:m>
                <a:endParaRPr lang="en-GB" sz="13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B9BEC5-8351-4C3B-9C7C-0BDA7E405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5229" y="3360725"/>
                <a:ext cx="2410616" cy="1551066"/>
              </a:xfrm>
              <a:prstGeom prst="rect">
                <a:avLst/>
              </a:prstGeom>
              <a:blipFill>
                <a:blip r:embed="rId3"/>
                <a:stretch>
                  <a:fillRect l="-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25B28DA-12E6-436A-8A9C-33C2E41EB46E}"/>
              </a:ext>
            </a:extLst>
          </p:cNvPr>
          <p:cNvCxnSpPr/>
          <p:nvPr/>
        </p:nvCxnSpPr>
        <p:spPr>
          <a:xfrm flipH="1">
            <a:off x="9922216" y="4935333"/>
            <a:ext cx="216024" cy="235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5A082457-313D-4B38-AED2-4183EEF01E55}"/>
              </a:ext>
            </a:extLst>
          </p:cNvPr>
          <p:cNvSpPr/>
          <p:nvPr/>
        </p:nvSpPr>
        <p:spPr>
          <a:xfrm>
            <a:off x="1972749" y="3104393"/>
            <a:ext cx="7651643" cy="5406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23E289-8D4E-4D33-B7C7-A9DAA47F4E0F}"/>
              </a:ext>
            </a:extLst>
          </p:cNvPr>
          <p:cNvSpPr/>
          <p:nvPr/>
        </p:nvSpPr>
        <p:spPr>
          <a:xfrm>
            <a:off x="1972747" y="3861048"/>
            <a:ext cx="7671796" cy="9206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8F13C-4381-4879-8E3F-39D5A681ECF7}"/>
              </a:ext>
            </a:extLst>
          </p:cNvPr>
          <p:cNvSpPr/>
          <p:nvPr/>
        </p:nvSpPr>
        <p:spPr>
          <a:xfrm>
            <a:off x="1962671" y="4979689"/>
            <a:ext cx="8470437" cy="17650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4333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1AAF95C-AAEE-4295-A39E-F1D1AEF127ED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ADC088-97B5-4097-9D7F-8B96499F2A5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3F78A1C-6E58-4536-8D23-85C8331327D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58141FA-E4C0-4B4D-B22B-DBDCB74B2636}"/>
                  </a:ext>
                </a:extLst>
              </p:cNvPr>
              <p:cNvSpPr txBox="1"/>
              <p:nvPr/>
            </p:nvSpPr>
            <p:spPr>
              <a:xfrm>
                <a:off x="1788118" y="823427"/>
                <a:ext cx="8654932" cy="242444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Billy is the captain of a football team. Each week he gets a team together by calling his friends one by one and asking if they would like to play. The probability of each friend agreeing to play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. Once he has 10 other players he stops calling.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Calculate the number of friends Billy expects to have a call to find 10 other players.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Find the probability that Billy has to call exactly 12 friends.</a:t>
                </a:r>
              </a:p>
              <a:p>
                <a:r>
                  <a:rPr lang="en-GB" dirty="0"/>
                  <a:t>In a season, Billy’s team plays 25 matches.</a:t>
                </a:r>
              </a:p>
              <a:p>
                <a:r>
                  <a:rPr lang="en-GB" dirty="0"/>
                  <a:t>(c) Estimate the probability that the mean number of calls per match Billy had to make was less than 15.5.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58141FA-E4C0-4B4D-B22B-DBDCB74B2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118" y="823427"/>
                <a:ext cx="8654932" cy="24244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96BEEEE-A852-4294-88EC-282EFD50285D}"/>
                  </a:ext>
                </a:extLst>
              </p:cNvPr>
              <p:cNvSpPr txBox="1"/>
              <p:nvPr/>
            </p:nvSpPr>
            <p:spPr>
              <a:xfrm>
                <a:off x="2198936" y="3314700"/>
                <a:ext cx="5760640" cy="3330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be the number of friends Billy calls. Then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𝑁𝑒𝑔𝑎𝑡𝑖𝑣𝑒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10,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en-GB" dirty="0"/>
                  <a:t> so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/>
              </a:p>
              <a:p>
                <a:endParaRPr lang="en-GB" sz="400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=12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=0.1060</m:t>
                    </m:r>
                  </m:oMath>
                </a14:m>
                <a:r>
                  <a:rPr lang="en-GB" dirty="0"/>
                  <a:t> </a:t>
                </a:r>
              </a:p>
              <a:p>
                <a:endParaRPr lang="en-GB" sz="500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10×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num>
                      <m:den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=7.5</m:t>
                    </m:r>
                  </m:oMath>
                </a14:m>
                <a:endParaRPr lang="en-GB" dirty="0"/>
              </a:p>
              <a:p>
                <a:r>
                  <a:rPr lang="en-GB" dirty="0"/>
                  <a:t>For a sample of size 25, the sample mean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GB" dirty="0"/>
                  <a:t> is approximately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15,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7.5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25</m:t>
                            </m:r>
                          </m:den>
                        </m:f>
                      </m:e>
                    </m:d>
                  </m:oMath>
                </a14:m>
                <a:r>
                  <a:rPr lang="en-GB" dirty="0"/>
                  <a:t> 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15,0.3</m:t>
                        </m:r>
                      </m:e>
                    </m:d>
                  </m:oMath>
                </a14:m>
                <a:r>
                  <a:rPr lang="en-GB" dirty="0"/>
                  <a:t> by the CLT.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&lt;15.5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≈0.8193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96BEEEE-A852-4294-88EC-282EFD502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936" y="3314700"/>
                <a:ext cx="5760640" cy="3330976"/>
              </a:xfrm>
              <a:prstGeom prst="rect">
                <a:avLst/>
              </a:prstGeom>
              <a:blipFill>
                <a:blip r:embed="rId3"/>
                <a:stretch>
                  <a:fillRect l="-879" t="-7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5FFC974A-F003-4255-A597-F2730AA80F83}"/>
              </a:ext>
            </a:extLst>
          </p:cNvPr>
          <p:cNvSpPr/>
          <p:nvPr/>
        </p:nvSpPr>
        <p:spPr>
          <a:xfrm>
            <a:off x="1797643" y="3352800"/>
            <a:ext cx="275434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653757-00D3-4BE4-B169-99BF23582DB8}"/>
              </a:ext>
            </a:extLst>
          </p:cNvPr>
          <p:cNvSpPr/>
          <p:nvPr/>
        </p:nvSpPr>
        <p:spPr>
          <a:xfrm>
            <a:off x="1782361" y="4154633"/>
            <a:ext cx="275434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B57F53-71A9-441C-AB25-09868D4742E0}"/>
              </a:ext>
            </a:extLst>
          </p:cNvPr>
          <p:cNvSpPr/>
          <p:nvPr/>
        </p:nvSpPr>
        <p:spPr>
          <a:xfrm>
            <a:off x="1797643" y="4974474"/>
            <a:ext cx="275434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4AAAE0-D6B0-4CB4-83B5-B4F089F3984E}"/>
              </a:ext>
            </a:extLst>
          </p:cNvPr>
          <p:cNvSpPr/>
          <p:nvPr/>
        </p:nvSpPr>
        <p:spPr>
          <a:xfrm>
            <a:off x="2073078" y="3357676"/>
            <a:ext cx="5140523" cy="6809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6A2322-AEEF-460C-96CE-BFBDA9027E6E}"/>
              </a:ext>
            </a:extLst>
          </p:cNvPr>
          <p:cNvSpPr/>
          <p:nvPr/>
        </p:nvSpPr>
        <p:spPr>
          <a:xfrm>
            <a:off x="2073078" y="4147662"/>
            <a:ext cx="5140523" cy="6809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F3C3BD-BB02-4C25-82E7-EBEDB41648AD}"/>
              </a:ext>
            </a:extLst>
          </p:cNvPr>
          <p:cNvSpPr/>
          <p:nvPr/>
        </p:nvSpPr>
        <p:spPr>
          <a:xfrm>
            <a:off x="2073078" y="4980188"/>
            <a:ext cx="5140523" cy="16654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E746D5E-558E-48D9-9773-3C7C34C028EC}"/>
                  </a:ext>
                </a:extLst>
              </p:cNvPr>
              <p:cNvSpPr txBox="1"/>
              <p:nvPr/>
            </p:nvSpPr>
            <p:spPr>
              <a:xfrm>
                <a:off x="7701385" y="3712840"/>
                <a:ext cx="2593955" cy="86786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Recap</a:t>
                </a:r>
                <a:r>
                  <a:rPr lang="en-GB" sz="1400" dirty="0"/>
                  <a:t>: If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𝑁𝑒𝑔𝑎𝑡𝑖𝑣𝑒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/>
                  <a:t> then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𝑟</m:t>
                        </m:r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E746D5E-558E-48D9-9773-3C7C34C028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385" y="3712840"/>
                <a:ext cx="2593955" cy="867866"/>
              </a:xfrm>
              <a:prstGeom prst="rect">
                <a:avLst/>
              </a:prstGeom>
              <a:blipFill>
                <a:blip r:embed="rId4"/>
                <a:stretch>
                  <a:fillRect l="-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549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5B</a:t>
              </a:r>
              <a:endParaRPr lang="en-GB" sz="32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81-82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51A7050-D7B5-E740-92B9-D981B5CB916E}"/>
              </a:ext>
            </a:extLst>
          </p:cNvPr>
          <p:cNvSpPr txBox="1"/>
          <p:nvPr/>
        </p:nvSpPr>
        <p:spPr>
          <a:xfrm>
            <a:off x="611560" y="2682537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Q5-8</a:t>
            </a:r>
            <a:endParaRPr lang="en-US" sz="2400" dirty="0"/>
          </a:p>
          <a:p>
            <a:r>
              <a:rPr lang="en-US" sz="2400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1828885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261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2019-09-16T03:24:48Z</dcterms:modified>
</cp:coreProperties>
</file>