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592" r:id="rId2"/>
    <p:sldId id="590" r:id="rId3"/>
    <p:sldId id="598" r:id="rId4"/>
    <p:sldId id="588" r:id="rId5"/>
    <p:sldId id="593" r:id="rId6"/>
    <p:sldId id="594" r:id="rId7"/>
    <p:sldId id="595" r:id="rId8"/>
    <p:sldId id="587" r:id="rId9"/>
    <p:sldId id="597" r:id="rId10"/>
    <p:sldId id="573" r:id="rId11"/>
    <p:sldId id="599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BFD1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90" autoAdjust="0"/>
    <p:restoredTop sz="88534" autoAdjust="0"/>
  </p:normalViewPr>
  <p:slideViewPr>
    <p:cSldViewPr>
      <p:cViewPr varScale="1">
        <p:scale>
          <a:sx n="69" d="100"/>
          <a:sy n="69" d="100"/>
        </p:scale>
        <p:origin x="1260" y="52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E87F4A-DD11-41AF-8B76-F2E5B6202836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F2399-CD51-4C4C-BC34-03B9F40F9C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4507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1611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3399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2211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5171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520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172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0052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912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336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7128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649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9AFE4D-3339-4F90-AB07-DAB31D79E32A}" type="datetimeFigureOut">
              <a:rPr lang="en-GB" smtClean="0"/>
              <a:pPr/>
              <a:t>17/09/2019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77B05-5D28-4021-9BD2-A7A72850B659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7452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9DE21266-E977-4E7F-8B7E-66942F8F50B7}"/>
              </a:ext>
            </a:extLst>
          </p:cNvPr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>
              <a:extLst>
                <a:ext uri="{FF2B5EF4-FFF2-40B4-BE49-F238E27FC236}">
                  <a16:creationId xmlns:a16="http://schemas.microsoft.com/office/drawing/2014/main" id="{1DCD659B-9B0F-4736-B272-47379BEFFD3A}"/>
                </a:ext>
              </a:extLst>
            </p:cNvPr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 smtClean="0"/>
                <a:t>Year 1 Pure Mathematics</a:t>
              </a:r>
              <a:endParaRPr lang="en-GB" sz="3200" dirty="0"/>
            </a:p>
          </p:txBody>
        </p:sp>
        <p:cxnSp>
          <p:nvCxnSpPr>
            <p:cNvPr id="4" name="Straight Connector 3">
              <a:extLst>
                <a:ext uri="{FF2B5EF4-FFF2-40B4-BE49-F238E27FC236}">
                  <a16:creationId xmlns:a16="http://schemas.microsoft.com/office/drawing/2014/main" id="{694170A7-F542-433D-AE47-C7A950C348C9}"/>
                </a:ext>
              </a:extLst>
            </p:cNvPr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-13509" y="908720"/>
            <a:ext cx="914285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b="1" dirty="0" smtClean="0"/>
              <a:t>Measure of </a:t>
            </a:r>
          </a:p>
          <a:p>
            <a:pPr algn="ctr"/>
            <a:r>
              <a:rPr lang="en-GB" sz="6600" b="1" dirty="0" smtClean="0"/>
              <a:t>Location and Spread </a:t>
            </a:r>
          </a:p>
          <a:p>
            <a:pPr algn="ctr"/>
            <a:r>
              <a:rPr lang="en-GB" sz="7200" b="1" dirty="0" smtClean="0"/>
              <a:t>– </a:t>
            </a:r>
            <a:r>
              <a:rPr lang="en-GB" sz="7200" dirty="0" smtClean="0"/>
              <a:t>Coding</a:t>
            </a:r>
          </a:p>
          <a:p>
            <a:pPr algn="ctr"/>
            <a:endParaRPr lang="en-GB" sz="2000" dirty="0" smtClean="0"/>
          </a:p>
          <a:p>
            <a:pPr algn="ctr"/>
            <a:r>
              <a:rPr lang="en-GB" sz="7200" dirty="0" smtClean="0"/>
              <a:t>Chapter 2 </a:t>
            </a:r>
          </a:p>
          <a:p>
            <a:pPr algn="ctr"/>
            <a:r>
              <a:rPr lang="en-GB" sz="7200" dirty="0" smtClean="0"/>
              <a:t>(Part 5 of 4)</a:t>
            </a:r>
          </a:p>
        </p:txBody>
      </p:sp>
    </p:spTree>
    <p:extLst>
      <p:ext uri="{BB962C8B-B14F-4D97-AF65-F5344CB8AC3E}">
        <p14:creationId xmlns:p14="http://schemas.microsoft.com/office/powerpoint/2010/main" val="46724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</a:t>
              </a:r>
              <a:r>
                <a:rPr lang="en-GB" sz="3200" dirty="0" smtClean="0"/>
                <a:t>Coding - </a:t>
              </a:r>
              <a:r>
                <a:rPr lang="en-GB" sz="3200" dirty="0" err="1" smtClean="0"/>
                <a:t>Quickfire</a:t>
              </a:r>
              <a:r>
                <a:rPr lang="en-GB" sz="3200" dirty="0" smtClean="0"/>
                <a:t> </a:t>
              </a:r>
              <a:r>
                <a:rPr lang="en-GB" sz="3200" dirty="0"/>
                <a:t>Questions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7254665"/>
                  </p:ext>
                </p:extLst>
              </p:nvPr>
            </p:nvGraphicFramePr>
            <p:xfrm>
              <a:off x="251520" y="1700808"/>
              <a:ext cx="8641535" cy="35283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6184">
                      <a:extLst>
                        <a:ext uri="{9D8B030D-6E8A-4147-A177-3AD203B41FA5}">
                          <a16:colId xmlns:a16="http://schemas.microsoft.com/office/drawing/2014/main" val="2901737767"/>
                        </a:ext>
                      </a:extLst>
                    </a:gridCol>
                    <a:gridCol w="1512168">
                      <a:extLst>
                        <a:ext uri="{9D8B030D-6E8A-4147-A177-3AD203B41FA5}">
                          <a16:colId xmlns:a16="http://schemas.microsoft.com/office/drawing/2014/main" val="2339797146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421954632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1906276323"/>
                        </a:ext>
                      </a:extLst>
                    </a:gridCol>
                    <a:gridCol w="1584751">
                      <a:extLst>
                        <a:ext uri="{9D8B030D-6E8A-4147-A177-3AD203B41FA5}">
                          <a16:colId xmlns:a16="http://schemas.microsoft.com/office/drawing/2014/main" val="45771013"/>
                        </a:ext>
                      </a:extLst>
                    </a:gridCol>
                  </a:tblGrid>
                  <a:tr h="915000"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</a:rPr>
                            <a:t>Original</a:t>
                          </a:r>
                          <a:r>
                            <a:rPr lang="en-GB" sz="2400" baseline="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aseline="0" dirty="0" smtClean="0">
                              <a:solidFill>
                                <a:schemeClr val="tx1"/>
                              </a:solidFill>
                            </a:rPr>
                            <a:t>Mean 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lang="en-GB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GB" sz="2400" b="0" i="1" smtClean="0">
                                      <a:solidFill>
                                        <a:schemeClr val="tx1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acc>
                            </m:oMath>
                          </a14:m>
                          <a:r>
                            <a:rPr lang="en-GB" sz="2400" baseline="0" dirty="0" smtClean="0">
                              <a:solidFill>
                                <a:schemeClr val="tx1"/>
                              </a:solidFill>
                            </a:rPr>
                            <a:t>)</a:t>
                          </a:r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Original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SD 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kumimoji="0" lang="en-GB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whit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en-GB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</m:acc>
                            </m:oMath>
                          </a14:m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kumimoji="0" lang="en-GB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</a:rPr>
                            <a:t>Coding </a:t>
                          </a:r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Coded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Mean 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kumimoji="0" lang="en-GB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whit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en-GB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</m:acc>
                            </m:oMath>
                          </a14:m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kumimoji="0" lang="en-GB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Coded </a:t>
                          </a:r>
                        </a:p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SD (</a:t>
                          </a:r>
                          <a14:m>
                            <m:oMath xmlns:m="http://schemas.openxmlformats.org/officeDocument/2006/math">
                              <m:acc>
                                <m:accPr>
                                  <m:chr m:val="̅"/>
                                  <m:ctrlPr>
                                    <a:rPr kumimoji="0" lang="en-GB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white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+mn-ea"/>
                                      <a:cs typeface="+mn-cs"/>
                                    </a:rPr>
                                  </m:ctrlPr>
                                </m:accPr>
                                <m:e>
                                  <m:r>
                                    <a:rPr kumimoji="0" lang="en-GB" sz="2400" b="0" i="1" u="none" strike="noStrike" kern="1200" cap="none" spc="0" normalizeH="0" baseline="0" noProof="0" smtClean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/>
                                      <a:ea typeface="+mn-ea"/>
                                      <a:cs typeface="+mn-cs"/>
                                    </a:rPr>
                                    <m:t>𝑥</m:t>
                                  </m:r>
                                </m:e>
                              </m:acc>
                            </m:oMath>
                          </a14:m>
                          <a:r>
                            <a:rPr kumimoji="0" lang="en-GB" sz="2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prstClr val="black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)</a:t>
                          </a:r>
                          <a:endParaRPr kumimoji="0" lang="en-GB" sz="2400" b="1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7953183"/>
                      </a:ext>
                    </a:extLst>
                  </a:tr>
                  <a:tr h="657294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 = </a:t>
                          </a:r>
                          <a: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- 20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7963820"/>
                      </a:ext>
                    </a:extLst>
                  </a:tr>
                  <a:tr h="65729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36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 = 2</a:t>
                          </a:r>
                          <a: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8497751"/>
                      </a:ext>
                    </a:extLst>
                  </a:tr>
                  <a:tr h="1298805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𝑦</m:t>
                                </m:r>
                                <m:r>
                                  <a:rPr lang="en-GB" sz="2800" b="0" i="1" smtClean="0">
                                    <a:latin typeface="Cambria Math"/>
                                  </a:rPr>
                                  <m:t>=</m:t>
                                </m:r>
                                <m:f>
                                  <m:fPr>
                                    <m:ctrlPr>
                                      <a:rPr lang="en-GB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𝑥</m:t>
                                    </m:r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−100</m:t>
                                    </m:r>
                                  </m:num>
                                  <m:den>
                                    <m:r>
                                      <a:rPr lang="en-GB" sz="2800" b="0" i="1" smtClean="0">
                                        <a:latin typeface="Cambria Math"/>
                                      </a:rPr>
                                      <m:t>5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en-GB" sz="2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7724877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47254665"/>
                  </p:ext>
                </p:extLst>
              </p:nvPr>
            </p:nvGraphicFramePr>
            <p:xfrm>
              <a:off x="251520" y="1700808"/>
              <a:ext cx="8641535" cy="3528393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1656184">
                      <a:extLst>
                        <a:ext uri="{9D8B030D-6E8A-4147-A177-3AD203B41FA5}">
                          <a16:colId xmlns:a16="http://schemas.microsoft.com/office/drawing/2014/main" val="2901737767"/>
                        </a:ext>
                      </a:extLst>
                    </a:gridCol>
                    <a:gridCol w="1512168">
                      <a:extLst>
                        <a:ext uri="{9D8B030D-6E8A-4147-A177-3AD203B41FA5}">
                          <a16:colId xmlns:a16="http://schemas.microsoft.com/office/drawing/2014/main" val="2339797146"/>
                        </a:ext>
                      </a:extLst>
                    </a:gridCol>
                    <a:gridCol w="2304256">
                      <a:extLst>
                        <a:ext uri="{9D8B030D-6E8A-4147-A177-3AD203B41FA5}">
                          <a16:colId xmlns:a16="http://schemas.microsoft.com/office/drawing/2014/main" val="421954632"/>
                        </a:ext>
                      </a:extLst>
                    </a:gridCol>
                    <a:gridCol w="1584176">
                      <a:extLst>
                        <a:ext uri="{9D8B030D-6E8A-4147-A177-3AD203B41FA5}">
                          <a16:colId xmlns:a16="http://schemas.microsoft.com/office/drawing/2014/main" val="1906276323"/>
                        </a:ext>
                      </a:extLst>
                    </a:gridCol>
                    <a:gridCol w="1584751">
                      <a:extLst>
                        <a:ext uri="{9D8B030D-6E8A-4147-A177-3AD203B41FA5}">
                          <a16:colId xmlns:a16="http://schemas.microsoft.com/office/drawing/2014/main" val="45771013"/>
                        </a:ext>
                      </a:extLst>
                    </a:gridCol>
                  </a:tblGrid>
                  <a:tr h="91500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68" t="-1333" r="-422059" b="-28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10081" t="-1333" r="-362903" b="-28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dirty="0" smtClean="0">
                              <a:solidFill>
                                <a:schemeClr val="tx1"/>
                              </a:solidFill>
                            </a:rPr>
                            <a:t>Coding </a:t>
                          </a:r>
                          <a:endParaRPr lang="en-GB" sz="24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5">
                            <a:lumMod val="40000"/>
                            <a:lumOff val="60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345769" t="-1333" r="-100769" b="-2873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445769" t="-1333" r="-769" b="-28733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4147953183"/>
                      </a:ext>
                    </a:extLst>
                  </a:tr>
                  <a:tr h="657294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 = </a:t>
                          </a:r>
                          <a: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 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- 20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16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4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557963820"/>
                      </a:ext>
                    </a:extLst>
                  </a:tr>
                  <a:tr h="657294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36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8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y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 = 2</a:t>
                          </a:r>
                          <a:r>
                            <a:rPr lang="en-GB" sz="2800" i="1" dirty="0" smtClean="0">
                              <a:solidFill>
                                <a:schemeClr val="tx1"/>
                              </a:solidFill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x</a:t>
                          </a:r>
                          <a:r>
                            <a:rPr lang="en-GB" sz="2800" dirty="0" smtClean="0">
                              <a:solidFill>
                                <a:schemeClr val="tx1"/>
                              </a:solidFill>
                            </a:rPr>
                            <a:t> </a:t>
                          </a:r>
                          <a:endParaRPr lang="en-GB" sz="28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98497751"/>
                      </a:ext>
                    </a:extLst>
                  </a:tr>
                  <a:tr h="1298805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2"/>
                          <a:stretch>
                            <a:fillRect l="-137831" t="-172770" r="-138095" b="-9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 smtClean="0">
                              <a:solidFill>
                                <a:schemeClr val="tx1"/>
                              </a:solidFill>
                            </a:rPr>
                            <a:t>5</a:t>
                          </a:r>
                          <a:endParaRPr lang="en-GB" sz="3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anchor="ctr"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bg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77248779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1" name="Rectangle 10"/>
          <p:cNvSpPr/>
          <p:nvPr/>
        </p:nvSpPr>
        <p:spPr>
          <a:xfrm>
            <a:off x="827584" y="2636912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36</a:t>
            </a:r>
          </a:p>
        </p:txBody>
      </p:sp>
      <p:sp>
        <p:nvSpPr>
          <p:cNvPr id="42" name="Rectangle 41"/>
          <p:cNvSpPr/>
          <p:nvPr/>
        </p:nvSpPr>
        <p:spPr>
          <a:xfrm>
            <a:off x="2411760" y="2636912"/>
            <a:ext cx="3930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4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228184" y="3348281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72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812360" y="3284984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16</a:t>
            </a:r>
          </a:p>
        </p:txBody>
      </p:sp>
      <p:sp>
        <p:nvSpPr>
          <p:cNvPr id="45" name="Rectangle 44"/>
          <p:cNvSpPr/>
          <p:nvPr/>
        </p:nvSpPr>
        <p:spPr>
          <a:xfrm>
            <a:off x="6223403" y="4288741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40</a:t>
            </a:r>
          </a:p>
        </p:txBody>
      </p:sp>
      <p:sp>
        <p:nvSpPr>
          <p:cNvPr id="46" name="Rectangle 45"/>
          <p:cNvSpPr/>
          <p:nvPr/>
        </p:nvSpPr>
        <p:spPr>
          <a:xfrm>
            <a:off x="723388" y="4221088"/>
            <a:ext cx="80983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200" dirty="0" smtClean="0">
                <a:solidFill>
                  <a:prstClr val="black"/>
                </a:solidFill>
              </a:rPr>
              <a:t>300</a:t>
            </a:r>
            <a:endParaRPr lang="en-GB" sz="32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25259" y="4221088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3200" dirty="0">
                <a:solidFill>
                  <a:prstClr val="black"/>
                </a:solidFill>
              </a:rPr>
              <a:t>25</a:t>
            </a:r>
          </a:p>
        </p:txBody>
      </p:sp>
    </p:spTree>
    <p:extLst>
      <p:ext uri="{BB962C8B-B14F-4D97-AF65-F5344CB8AC3E}">
        <p14:creationId xmlns:p14="http://schemas.microsoft.com/office/powerpoint/2010/main" val="2304240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2" grpId="0"/>
      <p:bldP spid="43" grpId="0"/>
      <p:bldP spid="44" grpId="0"/>
      <p:bldP spid="46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2F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395536" y="90872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Statistics &amp; Mechanics Year 1/AS</a:t>
            </a:r>
          </a:p>
          <a:p>
            <a:r>
              <a:rPr lang="en-GB" sz="2400" dirty="0"/>
              <a:t>Pages 34-36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0" y="1988840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899592" y="2274838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Complete before the lesson		</a:t>
            </a:r>
            <a:r>
              <a:rPr lang="en-US" sz="2400" dirty="0" smtClean="0"/>
              <a:t>Q1-2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Q3-4</a:t>
            </a:r>
            <a:endParaRPr lang="en-US" sz="2400" dirty="0"/>
          </a:p>
          <a:p>
            <a:r>
              <a:rPr lang="en-US" sz="2400" dirty="0" smtClean="0">
                <a:solidFill>
                  <a:schemeClr val="accent6"/>
                </a:solidFill>
              </a:rPr>
              <a:t>Amber					</a:t>
            </a:r>
            <a:r>
              <a:rPr lang="en-US" sz="2400" dirty="0" smtClean="0"/>
              <a:t>Q5-6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Red</a:t>
            </a:r>
            <a:r>
              <a:rPr lang="en-US" sz="2400" dirty="0" smtClean="0"/>
              <a:t> </a:t>
            </a:r>
            <a:r>
              <a:rPr lang="en-US" sz="2400" dirty="0"/>
              <a:t>					</a:t>
            </a:r>
            <a:r>
              <a:rPr lang="en-US" sz="2400" dirty="0" smtClean="0"/>
              <a:t>Q7-9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49854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</a:t>
              </a:r>
              <a:r>
                <a:rPr lang="en-GB" sz="3200" dirty="0" smtClean="0"/>
                <a:t>Coding - The </a:t>
              </a:r>
              <a:r>
                <a:rPr lang="en-GB" sz="3200" dirty="0"/>
                <a:t>point of coding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144" y="688622"/>
            <a:ext cx="9142856" cy="61247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chemeClr val="tx1"/>
                </a:solidFill>
              </a:rPr>
              <a:t>The </a:t>
            </a:r>
            <a:r>
              <a:rPr lang="en-GB" sz="2800" b="1" dirty="0" err="1">
                <a:solidFill>
                  <a:schemeClr val="tx1"/>
                </a:solidFill>
              </a:rPr>
              <a:t>jist</a:t>
            </a:r>
            <a:r>
              <a:rPr lang="en-GB" sz="2800" b="1" dirty="0">
                <a:solidFill>
                  <a:schemeClr val="tx1"/>
                </a:solidFill>
              </a:rPr>
              <a:t> of coding</a:t>
            </a:r>
            <a:r>
              <a:rPr lang="en-GB" sz="2800" dirty="0">
                <a:solidFill>
                  <a:schemeClr val="tx1"/>
                </a:solidFill>
              </a:rPr>
              <a:t>: 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endParaRPr lang="en-GB" sz="2400" dirty="0" smtClean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You want to find </a:t>
            </a:r>
            <a:r>
              <a:rPr lang="en-GB" sz="2800" dirty="0">
                <a:solidFill>
                  <a:schemeClr val="tx1"/>
                </a:solidFill>
              </a:rPr>
              <a:t>the </a:t>
            </a:r>
            <a:r>
              <a:rPr lang="en-GB" sz="2800" dirty="0" smtClean="0">
                <a:solidFill>
                  <a:schemeClr val="tx1"/>
                </a:solidFill>
              </a:rPr>
              <a:t>mean and standard </a:t>
            </a:r>
            <a:r>
              <a:rPr lang="en-GB" sz="2800" dirty="0">
                <a:solidFill>
                  <a:schemeClr val="tx1"/>
                </a:solidFill>
              </a:rPr>
              <a:t>deviation 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of </a:t>
            </a:r>
            <a:r>
              <a:rPr lang="en-GB" sz="2800" dirty="0">
                <a:solidFill>
                  <a:schemeClr val="tx1"/>
                </a:solidFill>
              </a:rPr>
              <a:t>a </a:t>
            </a:r>
            <a:r>
              <a:rPr lang="en-GB" sz="2800" dirty="0" smtClean="0">
                <a:solidFill>
                  <a:schemeClr val="tx1"/>
                </a:solidFill>
              </a:rPr>
              <a:t>set of data.</a:t>
            </a: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 </a:t>
            </a: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You transform the values</a:t>
            </a:r>
            <a:r>
              <a:rPr lang="en-GB" sz="2800" dirty="0">
                <a:solidFill>
                  <a:schemeClr val="tx1"/>
                </a:solidFill>
              </a:rPr>
              <a:t>, using </a:t>
            </a:r>
            <a:r>
              <a:rPr lang="en-GB" sz="2800" dirty="0" smtClean="0">
                <a:solidFill>
                  <a:schemeClr val="tx1"/>
                </a:solidFill>
              </a:rPr>
              <a:t>a </a:t>
            </a:r>
            <a:r>
              <a:rPr lang="en-GB" sz="2800" dirty="0">
                <a:solidFill>
                  <a:schemeClr val="tx1"/>
                </a:solidFill>
              </a:rPr>
              <a:t>rule, 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to make them more user friendly. </a:t>
            </a:r>
          </a:p>
          <a:p>
            <a:pPr algn="ctr"/>
            <a:endParaRPr lang="en-GB" sz="2400" dirty="0" smtClean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You can then </a:t>
            </a:r>
            <a:r>
              <a:rPr lang="en-GB" sz="2800" dirty="0">
                <a:solidFill>
                  <a:schemeClr val="tx1"/>
                </a:solidFill>
              </a:rPr>
              <a:t>easily calculate 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the mean and standard </a:t>
            </a:r>
            <a:r>
              <a:rPr lang="en-GB" sz="2800" dirty="0">
                <a:solidFill>
                  <a:schemeClr val="tx1"/>
                </a:solidFill>
              </a:rPr>
              <a:t>deviation </a:t>
            </a:r>
            <a:r>
              <a:rPr lang="en-GB" sz="2800" dirty="0" smtClean="0">
                <a:solidFill>
                  <a:schemeClr val="tx1"/>
                </a:solidFill>
              </a:rPr>
              <a:t>of </a:t>
            </a:r>
            <a:r>
              <a:rPr lang="en-GB" sz="2800" dirty="0">
                <a:solidFill>
                  <a:schemeClr val="tx1"/>
                </a:solidFill>
              </a:rPr>
              <a:t>the ‘coded’ data, 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endParaRPr lang="en-GB" sz="2400" dirty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and </a:t>
            </a:r>
            <a:r>
              <a:rPr lang="en-GB" sz="2800" dirty="0">
                <a:solidFill>
                  <a:schemeClr val="tx1"/>
                </a:solidFill>
              </a:rPr>
              <a:t>from this </a:t>
            </a:r>
            <a:r>
              <a:rPr lang="en-GB" sz="2800" dirty="0" smtClean="0">
                <a:solidFill>
                  <a:schemeClr val="tx1"/>
                </a:solidFill>
              </a:rPr>
              <a:t>you </a:t>
            </a:r>
            <a:r>
              <a:rPr lang="en-GB" sz="2800" dirty="0">
                <a:solidFill>
                  <a:schemeClr val="tx1"/>
                </a:solidFill>
              </a:rPr>
              <a:t>can </a:t>
            </a:r>
            <a:r>
              <a:rPr lang="en-GB" sz="2800" dirty="0" smtClean="0">
                <a:solidFill>
                  <a:schemeClr val="tx1"/>
                </a:solidFill>
              </a:rPr>
              <a:t>determine what </a:t>
            </a: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the mean and standard </a:t>
            </a:r>
            <a:r>
              <a:rPr lang="en-GB" sz="2800" dirty="0">
                <a:solidFill>
                  <a:schemeClr val="tx1"/>
                </a:solidFill>
              </a:rPr>
              <a:t>deviation would have been </a:t>
            </a:r>
            <a:endParaRPr lang="en-GB" sz="2800" dirty="0" smtClean="0">
              <a:solidFill>
                <a:schemeClr val="tx1"/>
              </a:solidFill>
            </a:endParaRPr>
          </a:p>
          <a:p>
            <a:pPr algn="ctr"/>
            <a:r>
              <a:rPr lang="en-GB" sz="2800" dirty="0" smtClean="0">
                <a:solidFill>
                  <a:schemeClr val="tx1"/>
                </a:solidFill>
              </a:rPr>
              <a:t>for </a:t>
            </a:r>
            <a:r>
              <a:rPr lang="en-GB" sz="2800" dirty="0">
                <a:solidFill>
                  <a:schemeClr val="tx1"/>
                </a:solidFill>
              </a:rPr>
              <a:t>the original </a:t>
            </a:r>
            <a:r>
              <a:rPr lang="en-GB" sz="2800" dirty="0" err="1">
                <a:solidFill>
                  <a:schemeClr val="tx1"/>
                </a:solidFill>
              </a:rPr>
              <a:t>uncoded</a:t>
            </a:r>
            <a:r>
              <a:rPr lang="en-GB" sz="2800" dirty="0">
                <a:solidFill>
                  <a:schemeClr val="tx1"/>
                </a:solidFill>
              </a:rPr>
              <a:t> data.</a:t>
            </a:r>
          </a:p>
        </p:txBody>
      </p:sp>
    </p:spTree>
    <p:extLst>
      <p:ext uri="{BB962C8B-B14F-4D97-AF65-F5344CB8AC3E}">
        <p14:creationId xmlns:p14="http://schemas.microsoft.com/office/powerpoint/2010/main" val="4214656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</a:t>
              </a:r>
              <a:r>
                <a:rPr lang="en-GB" sz="3200" dirty="0" smtClean="0"/>
                <a:t>Coding - The </a:t>
              </a:r>
              <a:r>
                <a:rPr lang="en-GB" sz="3200" dirty="0"/>
                <a:t>point of coding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755576" y="1556792"/>
            <a:ext cx="756084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£1010    £1020    £1030    £1040   £1050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88979" y="5338385"/>
            <a:ext cx="7632848" cy="646331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/>
              <a:t>£1    £2    £3    £4  </a:t>
            </a:r>
            <a:r>
              <a:rPr lang="en-GB" sz="3600" dirty="0" smtClean="0"/>
              <a:t> </a:t>
            </a:r>
            <a:r>
              <a:rPr lang="en-GB" sz="3600" dirty="0"/>
              <a:t>£5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860608" y="943144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Original Data (</a:t>
            </a:r>
            <a:r>
              <a:rPr lang="en-GB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endParaRPr lang="en-GB" sz="3200" dirty="0"/>
          </a:p>
        </p:txBody>
      </p:sp>
      <p:sp>
        <p:nvSpPr>
          <p:cNvPr id="18" name="TextBox 17"/>
          <p:cNvSpPr txBox="1"/>
          <p:nvPr/>
        </p:nvSpPr>
        <p:spPr>
          <a:xfrm>
            <a:off x="4427983" y="4753610"/>
            <a:ext cx="31017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0000FF"/>
                </a:solidFill>
              </a:rPr>
              <a:t>Mean and  SD</a:t>
            </a:r>
            <a:endParaRPr lang="en-GB" sz="3200" dirty="0">
              <a:solidFill>
                <a:srgbClr val="0000FF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625083" y="4739452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Coded Data (</a:t>
            </a:r>
            <a:r>
              <a:rPr lang="en-GB" sz="32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3200" dirty="0" smtClean="0"/>
              <a:t>) </a:t>
            </a:r>
            <a:endParaRPr lang="en-GB" sz="3200" dirty="0"/>
          </a:p>
        </p:txBody>
      </p:sp>
      <p:sp>
        <p:nvSpPr>
          <p:cNvPr id="27" name="TextBox 26"/>
          <p:cNvSpPr txBox="1"/>
          <p:nvPr/>
        </p:nvSpPr>
        <p:spPr>
          <a:xfrm>
            <a:off x="4716016" y="972017"/>
            <a:ext cx="30963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>
                <a:solidFill>
                  <a:srgbClr val="FF0000"/>
                </a:solidFill>
              </a:rPr>
              <a:t>Mean and  SD</a:t>
            </a:r>
            <a:endParaRPr lang="en-GB" sz="3200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4644008" y="2347317"/>
            <a:ext cx="0" cy="227098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12936" y="3106137"/>
            <a:ext cx="17032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C</a:t>
            </a:r>
            <a:r>
              <a:rPr lang="en-GB" sz="4000" dirty="0" smtClean="0"/>
              <a:t>oding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68879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Coding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144" y="920032"/>
            <a:ext cx="9142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would happen to the </a:t>
            </a:r>
            <a:r>
              <a:rPr lang="en-GB" sz="3600" b="1" dirty="0" smtClean="0"/>
              <a:t>mean</a:t>
            </a:r>
            <a:r>
              <a:rPr lang="en-GB" sz="3600" dirty="0" smtClean="0"/>
              <a:t> </a:t>
            </a:r>
          </a:p>
          <a:p>
            <a:pPr algn="ctr"/>
            <a:r>
              <a:rPr lang="en-GB" sz="3600" dirty="0" smtClean="0"/>
              <a:t>if you increase every piece of data by 0.5?</a:t>
            </a:r>
            <a:endParaRPr lang="en-GB" sz="3600" dirty="0"/>
          </a:p>
        </p:txBody>
      </p:sp>
      <p:sp>
        <p:nvSpPr>
          <p:cNvPr id="8" name="Rectangle 7"/>
          <p:cNvSpPr/>
          <p:nvPr/>
        </p:nvSpPr>
        <p:spPr>
          <a:xfrm>
            <a:off x="-18291" y="5517232"/>
            <a:ext cx="91805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>
                <a:solidFill>
                  <a:prstClr val="black"/>
                </a:solidFill>
              </a:rPr>
              <a:t>The mean would increase by </a:t>
            </a:r>
            <a:r>
              <a:rPr lang="en-GB" sz="3600" dirty="0" smtClean="0">
                <a:solidFill>
                  <a:prstClr val="black"/>
                </a:solidFill>
              </a:rPr>
              <a:t>0.5. </a:t>
            </a:r>
            <a:endParaRPr lang="en-GB" sz="3600" dirty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534456"/>
              </p:ext>
            </p:extLst>
          </p:nvPr>
        </p:nvGraphicFramePr>
        <p:xfrm>
          <a:off x="323528" y="2780928"/>
          <a:ext cx="8496946" cy="1931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797">
                  <a:extLst>
                    <a:ext uri="{9D8B030D-6E8A-4147-A177-3AD203B41FA5}">
                      <a16:colId xmlns:a16="http://schemas.microsoft.com/office/drawing/2014/main" val="1250868522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4206879136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1834063289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1507418778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3875214684"/>
                    </a:ext>
                  </a:extLst>
                </a:gridCol>
                <a:gridCol w="2132961">
                  <a:extLst>
                    <a:ext uri="{9D8B030D-6E8A-4147-A177-3AD203B41FA5}">
                      <a16:colId xmlns:a16="http://schemas.microsoft.com/office/drawing/2014/main" val="717942171"/>
                    </a:ext>
                  </a:extLst>
                </a:gridCol>
              </a:tblGrid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1.1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1.4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1.2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1.5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1.3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Mean = 1.</a:t>
                      </a:r>
                      <a:r>
                        <a:rPr lang="en-GB" sz="2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390635"/>
                  </a:ext>
                </a:extLst>
              </a:tr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597353"/>
                  </a:ext>
                </a:extLst>
              </a:tr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1.6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1.9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1.7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2.0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1.8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3149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780584" y="4129916"/>
            <a:ext cx="1854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800" b="1" dirty="0">
                <a:solidFill>
                  <a:prstClr val="black"/>
                </a:solidFill>
              </a:rPr>
              <a:t>Mean = </a:t>
            </a:r>
            <a:r>
              <a:rPr lang="en-GB" sz="2800" b="1" dirty="0" smtClean="0">
                <a:solidFill>
                  <a:prstClr val="black"/>
                </a:solidFill>
              </a:rPr>
              <a:t>1.8</a:t>
            </a:r>
            <a:endParaRPr lang="en-GB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239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Coding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144" y="980728"/>
            <a:ext cx="9142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would happen to the </a:t>
            </a:r>
            <a:r>
              <a:rPr lang="en-GB" sz="3600" b="1" dirty="0" smtClean="0"/>
              <a:t>standard deviation </a:t>
            </a:r>
          </a:p>
          <a:p>
            <a:pPr algn="ctr"/>
            <a:r>
              <a:rPr lang="en-GB" sz="3600" dirty="0" smtClean="0"/>
              <a:t>if you increase every piece of data by 0.5?</a:t>
            </a:r>
            <a:endParaRPr lang="en-GB" sz="3600" dirty="0"/>
          </a:p>
        </p:txBody>
      </p:sp>
      <p:sp>
        <p:nvSpPr>
          <p:cNvPr id="8" name="Rectangle 7"/>
          <p:cNvSpPr/>
          <p:nvPr/>
        </p:nvSpPr>
        <p:spPr>
          <a:xfrm>
            <a:off x="-18291" y="5517232"/>
            <a:ext cx="91805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>
                <a:solidFill>
                  <a:prstClr val="black"/>
                </a:solidFill>
              </a:rPr>
              <a:t>The </a:t>
            </a:r>
            <a:r>
              <a:rPr lang="en-GB" sz="3600" dirty="0" smtClean="0">
                <a:solidFill>
                  <a:prstClr val="black"/>
                </a:solidFill>
              </a:rPr>
              <a:t>standard deviation would be the same. </a:t>
            </a:r>
            <a:endParaRPr lang="en-GB" sz="3600" dirty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285381"/>
              </p:ext>
            </p:extLst>
          </p:nvPr>
        </p:nvGraphicFramePr>
        <p:xfrm>
          <a:off x="323528" y="2780928"/>
          <a:ext cx="8496946" cy="1931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797">
                  <a:extLst>
                    <a:ext uri="{9D8B030D-6E8A-4147-A177-3AD203B41FA5}">
                      <a16:colId xmlns:a16="http://schemas.microsoft.com/office/drawing/2014/main" val="1250868522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4206879136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1834063289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1507418778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3875214684"/>
                    </a:ext>
                  </a:extLst>
                </a:gridCol>
                <a:gridCol w="2132961">
                  <a:extLst>
                    <a:ext uri="{9D8B030D-6E8A-4147-A177-3AD203B41FA5}">
                      <a16:colId xmlns:a16="http://schemas.microsoft.com/office/drawing/2014/main" val="717942171"/>
                    </a:ext>
                  </a:extLst>
                </a:gridCol>
              </a:tblGrid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1.1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1.4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1.2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1.5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FF0000"/>
                          </a:solidFill>
                        </a:rPr>
                        <a:t>1.3</a:t>
                      </a:r>
                      <a:endParaRPr lang="en-GB" sz="3600" b="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Mean = 1.</a:t>
                      </a:r>
                      <a:r>
                        <a:rPr lang="en-GB" sz="2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390635"/>
                  </a:ext>
                </a:extLst>
              </a:tr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+0.5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597353"/>
                  </a:ext>
                </a:extLst>
              </a:tr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1.6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1.9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1.7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2.0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00FF"/>
                          </a:solidFill>
                        </a:rPr>
                        <a:t>1.8</a:t>
                      </a:r>
                      <a:endParaRPr lang="en-GB" sz="3600" b="0" dirty="0">
                        <a:solidFill>
                          <a:srgbClr val="0000FF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3149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780584" y="4129916"/>
            <a:ext cx="1854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800" b="1" dirty="0">
                <a:solidFill>
                  <a:prstClr val="black"/>
                </a:solidFill>
              </a:rPr>
              <a:t>Mean = </a:t>
            </a:r>
            <a:r>
              <a:rPr lang="en-GB" sz="2800" b="1" dirty="0" smtClean="0">
                <a:solidFill>
                  <a:prstClr val="black"/>
                </a:solidFill>
              </a:rPr>
              <a:t>1.8</a:t>
            </a:r>
            <a:endParaRPr lang="en-GB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5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Coding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144" y="920032"/>
            <a:ext cx="9142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would happen to the </a:t>
            </a:r>
            <a:r>
              <a:rPr lang="en-GB" sz="3600" b="1" dirty="0" smtClean="0"/>
              <a:t>mean </a:t>
            </a:r>
            <a:r>
              <a:rPr lang="en-GB" sz="3600" dirty="0" smtClean="0"/>
              <a:t> </a:t>
            </a:r>
          </a:p>
          <a:p>
            <a:pPr algn="ctr"/>
            <a:r>
              <a:rPr lang="en-GB" sz="3600" dirty="0" smtClean="0"/>
              <a:t>if you multiplied every piece of data by 3?</a:t>
            </a:r>
            <a:endParaRPr lang="en-GB" sz="3600" dirty="0"/>
          </a:p>
        </p:txBody>
      </p:sp>
      <p:sp>
        <p:nvSpPr>
          <p:cNvPr id="8" name="Rectangle 7"/>
          <p:cNvSpPr/>
          <p:nvPr/>
        </p:nvSpPr>
        <p:spPr>
          <a:xfrm>
            <a:off x="-18291" y="5517232"/>
            <a:ext cx="91805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>
                <a:solidFill>
                  <a:prstClr val="black"/>
                </a:solidFill>
              </a:rPr>
              <a:t>The </a:t>
            </a:r>
            <a:r>
              <a:rPr lang="en-GB" sz="3600" dirty="0" smtClean="0">
                <a:solidFill>
                  <a:prstClr val="black"/>
                </a:solidFill>
              </a:rPr>
              <a:t>mean </a:t>
            </a:r>
            <a:r>
              <a:rPr lang="en-GB" sz="3600" dirty="0">
                <a:solidFill>
                  <a:prstClr val="black"/>
                </a:solidFill>
              </a:rPr>
              <a:t>would </a:t>
            </a:r>
            <a:r>
              <a:rPr lang="en-GB" sz="3600" dirty="0" smtClean="0">
                <a:solidFill>
                  <a:prstClr val="black"/>
                </a:solidFill>
              </a:rPr>
              <a:t>become 3 times bigger. </a:t>
            </a:r>
            <a:endParaRPr lang="en-GB" sz="3600" dirty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0702596"/>
              </p:ext>
            </p:extLst>
          </p:nvPr>
        </p:nvGraphicFramePr>
        <p:xfrm>
          <a:off x="323528" y="2780928"/>
          <a:ext cx="8496946" cy="1931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797">
                  <a:extLst>
                    <a:ext uri="{9D8B030D-6E8A-4147-A177-3AD203B41FA5}">
                      <a16:colId xmlns:a16="http://schemas.microsoft.com/office/drawing/2014/main" val="1250868522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4206879136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1834063289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1507418778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3875214684"/>
                    </a:ext>
                  </a:extLst>
                </a:gridCol>
                <a:gridCol w="2132961">
                  <a:extLst>
                    <a:ext uri="{9D8B030D-6E8A-4147-A177-3AD203B41FA5}">
                      <a16:colId xmlns:a16="http://schemas.microsoft.com/office/drawing/2014/main" val="717942171"/>
                    </a:ext>
                  </a:extLst>
                </a:gridCol>
              </a:tblGrid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1.1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1.4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1.2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1.5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1.3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Mean = 1.</a:t>
                      </a:r>
                      <a:r>
                        <a:rPr lang="en-GB" sz="2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390635"/>
                  </a:ext>
                </a:extLst>
              </a:tr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597353"/>
                  </a:ext>
                </a:extLst>
              </a:tr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3.3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4.2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3.6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4.5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3.9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3149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780585" y="4129916"/>
            <a:ext cx="1854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800" b="1" dirty="0">
                <a:solidFill>
                  <a:prstClr val="black"/>
                </a:solidFill>
              </a:rPr>
              <a:t>Mean = </a:t>
            </a:r>
            <a:r>
              <a:rPr lang="en-GB" sz="2800" b="1" dirty="0" smtClean="0">
                <a:solidFill>
                  <a:prstClr val="black"/>
                </a:solidFill>
              </a:rPr>
              <a:t>3.9</a:t>
            </a:r>
            <a:endParaRPr lang="en-GB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25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Coding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1144" y="920032"/>
            <a:ext cx="9142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dirty="0" smtClean="0"/>
              <a:t>What would happen to the </a:t>
            </a:r>
            <a:r>
              <a:rPr lang="en-GB" sz="3600" b="1" dirty="0" smtClean="0"/>
              <a:t>standard deviation  </a:t>
            </a:r>
          </a:p>
          <a:p>
            <a:pPr algn="ctr"/>
            <a:r>
              <a:rPr lang="en-GB" sz="3600" dirty="0" smtClean="0"/>
              <a:t>if you multiplied every piece of data by 3?</a:t>
            </a:r>
            <a:endParaRPr lang="en-GB" sz="3600" dirty="0"/>
          </a:p>
        </p:txBody>
      </p:sp>
      <p:sp>
        <p:nvSpPr>
          <p:cNvPr id="8" name="Rectangle 7"/>
          <p:cNvSpPr/>
          <p:nvPr/>
        </p:nvSpPr>
        <p:spPr>
          <a:xfrm>
            <a:off x="-18291" y="5301208"/>
            <a:ext cx="918051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The standard deviation </a:t>
            </a:r>
            <a:r>
              <a:rPr lang="en-GB" sz="3600" dirty="0">
                <a:solidFill>
                  <a:prstClr val="black"/>
                </a:solidFill>
              </a:rPr>
              <a:t>would </a:t>
            </a:r>
            <a:r>
              <a:rPr lang="en-GB" sz="3600" dirty="0" smtClean="0">
                <a:solidFill>
                  <a:prstClr val="black"/>
                </a:solidFill>
              </a:rPr>
              <a:t>become </a:t>
            </a:r>
          </a:p>
          <a:p>
            <a:pPr lvl="0" algn="ctr"/>
            <a:r>
              <a:rPr lang="en-GB" sz="3600" dirty="0" smtClean="0">
                <a:solidFill>
                  <a:prstClr val="black"/>
                </a:solidFill>
              </a:rPr>
              <a:t>3 times bigger. </a:t>
            </a:r>
            <a:endParaRPr lang="en-GB" sz="3600" dirty="0">
              <a:solidFill>
                <a:prstClr val="black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263982"/>
              </p:ext>
            </p:extLst>
          </p:nvPr>
        </p:nvGraphicFramePr>
        <p:xfrm>
          <a:off x="323528" y="2780928"/>
          <a:ext cx="8496946" cy="1931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797">
                  <a:extLst>
                    <a:ext uri="{9D8B030D-6E8A-4147-A177-3AD203B41FA5}">
                      <a16:colId xmlns:a16="http://schemas.microsoft.com/office/drawing/2014/main" val="1250868522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4206879136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1834063289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1507418778"/>
                    </a:ext>
                  </a:extLst>
                </a:gridCol>
                <a:gridCol w="1272797">
                  <a:extLst>
                    <a:ext uri="{9D8B030D-6E8A-4147-A177-3AD203B41FA5}">
                      <a16:colId xmlns:a16="http://schemas.microsoft.com/office/drawing/2014/main" val="3875214684"/>
                    </a:ext>
                  </a:extLst>
                </a:gridCol>
                <a:gridCol w="2132961">
                  <a:extLst>
                    <a:ext uri="{9D8B030D-6E8A-4147-A177-3AD203B41FA5}">
                      <a16:colId xmlns:a16="http://schemas.microsoft.com/office/drawing/2014/main" val="717942171"/>
                    </a:ext>
                  </a:extLst>
                </a:gridCol>
              </a:tblGrid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1.1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1.4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1.2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1.5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00B050"/>
                          </a:solidFill>
                        </a:rPr>
                        <a:t>1.3</a:t>
                      </a:r>
                      <a:endParaRPr lang="en-GB" sz="3600" b="0" dirty="0">
                        <a:solidFill>
                          <a:srgbClr val="00B05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>
                          <a:solidFill>
                            <a:schemeClr val="tx1"/>
                          </a:solidFill>
                        </a:rPr>
                        <a:t>Mean = 1.</a:t>
                      </a:r>
                      <a:r>
                        <a:rPr lang="en-GB" sz="2800" baseline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GB" sz="28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5390635"/>
                  </a:ext>
                </a:extLst>
              </a:tr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b="1" dirty="0" smtClean="0">
                          <a:solidFill>
                            <a:schemeClr val="tx1"/>
                          </a:solidFill>
                        </a:rPr>
                        <a:t>x 3</a:t>
                      </a:r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7597353"/>
                  </a:ext>
                </a:extLst>
              </a:tr>
              <a:tr h="643954"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3.3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4.2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3.6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4.5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b="0" dirty="0" smtClean="0">
                          <a:solidFill>
                            <a:srgbClr val="7030A0"/>
                          </a:solidFill>
                        </a:rPr>
                        <a:t>3.9</a:t>
                      </a:r>
                      <a:endParaRPr lang="en-GB" sz="3600" b="0" dirty="0">
                        <a:solidFill>
                          <a:srgbClr val="7030A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5231492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780585" y="4129916"/>
            <a:ext cx="185499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800" b="1" dirty="0">
                <a:solidFill>
                  <a:prstClr val="black"/>
                </a:solidFill>
              </a:rPr>
              <a:t>Mean = </a:t>
            </a:r>
            <a:r>
              <a:rPr lang="en-GB" sz="2800" b="1" dirty="0" smtClean="0">
                <a:solidFill>
                  <a:prstClr val="black"/>
                </a:solidFill>
              </a:rPr>
              <a:t>3.9</a:t>
            </a:r>
            <a:endParaRPr lang="en-GB" sz="2800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9585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</a:t>
              </a:r>
              <a:r>
                <a:rPr lang="en-GB" sz="3200" dirty="0" smtClean="0"/>
                <a:t>Coding - Rules </a:t>
              </a:r>
              <a:r>
                <a:rPr lang="en-GB" sz="3200" dirty="0"/>
                <a:t>of coding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7" name="TextBox 6"/>
          <p:cNvSpPr txBox="1"/>
          <p:nvPr/>
        </p:nvSpPr>
        <p:spPr>
          <a:xfrm>
            <a:off x="0" y="465313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Mean</a:t>
            </a:r>
            <a:r>
              <a:rPr lang="en-GB" sz="2800" dirty="0" smtClean="0"/>
              <a:t> is effect by </a:t>
            </a:r>
          </a:p>
          <a:p>
            <a:pPr algn="ctr"/>
            <a:r>
              <a:rPr lang="en-GB" sz="2800" dirty="0" smtClean="0"/>
              <a:t>multipliers, dividers, addition and subtraction.</a:t>
            </a:r>
            <a:endParaRPr lang="en-GB" sz="2800" dirty="0"/>
          </a:p>
        </p:txBody>
      </p:sp>
      <p:sp>
        <p:nvSpPr>
          <p:cNvPr id="26" name="TextBox 25"/>
          <p:cNvSpPr txBox="1"/>
          <p:nvPr/>
        </p:nvSpPr>
        <p:spPr>
          <a:xfrm>
            <a:off x="1" y="5761623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/>
              <a:t>Standard Deviation </a:t>
            </a:r>
            <a:r>
              <a:rPr lang="en-GB" sz="2800" dirty="0" smtClean="0"/>
              <a:t>is only effect by </a:t>
            </a:r>
          </a:p>
          <a:p>
            <a:pPr algn="ctr"/>
            <a:r>
              <a:rPr lang="en-GB" sz="2800" dirty="0" smtClean="0"/>
              <a:t>multipliers and dividers.</a:t>
            </a:r>
            <a:endParaRPr lang="en-GB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563589"/>
              </p:ext>
            </p:extLst>
          </p:nvPr>
        </p:nvGraphicFramePr>
        <p:xfrm>
          <a:off x="899592" y="836804"/>
          <a:ext cx="7128792" cy="3662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592034026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1444392822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727167653"/>
                    </a:ext>
                  </a:extLst>
                </a:gridCol>
              </a:tblGrid>
              <a:tr h="867326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Coding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Mean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Standard Deviation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1531135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Add 10 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65663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Subtract 10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48534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Multiply</a:t>
                      </a:r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 by 3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5217078"/>
                  </a:ext>
                </a:extLst>
              </a:tr>
              <a:tr h="481848">
                <a:tc>
                  <a:txBody>
                    <a:bodyPr/>
                    <a:lstStyle/>
                    <a:p>
                      <a:pPr algn="ctr"/>
                      <a:r>
                        <a:rPr lang="en-GB" sz="2400" dirty="0" smtClean="0">
                          <a:solidFill>
                            <a:schemeClr val="tx1"/>
                          </a:solidFill>
                        </a:rPr>
                        <a:t>Divide by 3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8013980"/>
                  </a:ext>
                </a:extLst>
              </a:tr>
              <a:tr h="867326">
                <a:tc>
                  <a:txBody>
                    <a:bodyPr/>
                    <a:lstStyle/>
                    <a:p>
                      <a:pPr algn="ctr"/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Multiply by 2 </a:t>
                      </a:r>
                    </a:p>
                    <a:p>
                      <a:pPr algn="ctr"/>
                      <a:r>
                        <a:rPr lang="en-GB" sz="2400" baseline="0" dirty="0" smtClean="0">
                          <a:solidFill>
                            <a:schemeClr val="tx1"/>
                          </a:solidFill>
                        </a:rPr>
                        <a:t>and subtract 5</a:t>
                      </a:r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352625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3473524" y="1700808"/>
            <a:ext cx="19809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Increase by 10</a:t>
            </a:r>
          </a:p>
        </p:txBody>
      </p:sp>
      <p:sp>
        <p:nvSpPr>
          <p:cNvPr id="10" name="Rectangle 9"/>
          <p:cNvSpPr/>
          <p:nvPr/>
        </p:nvSpPr>
        <p:spPr>
          <a:xfrm>
            <a:off x="3707904" y="2194779"/>
            <a:ext cx="161172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Subtract 10</a:t>
            </a:r>
          </a:p>
        </p:txBody>
      </p:sp>
      <p:sp>
        <p:nvSpPr>
          <p:cNvPr id="21" name="Rectangle 20"/>
          <p:cNvSpPr/>
          <p:nvPr/>
        </p:nvSpPr>
        <p:spPr>
          <a:xfrm>
            <a:off x="3473524" y="2663288"/>
            <a:ext cx="1953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3 times bigger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802617" y="1718252"/>
            <a:ext cx="1928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Stay the same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473524" y="3635514"/>
            <a:ext cx="199343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Double and decrease by 5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421075" y="3149241"/>
            <a:ext cx="20858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3 times smaller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842937" y="2183237"/>
            <a:ext cx="19288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Stay the same</a:t>
            </a:r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830813" y="2674919"/>
            <a:ext cx="19530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3 times bigger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803279" y="3143428"/>
            <a:ext cx="208582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>
                <a:solidFill>
                  <a:prstClr val="black"/>
                </a:solidFill>
              </a:rPr>
              <a:t>3 times smaller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65386" y="3808011"/>
            <a:ext cx="10839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GB" sz="2400" dirty="0" smtClean="0">
                <a:solidFill>
                  <a:prstClr val="black"/>
                </a:solidFill>
              </a:rPr>
              <a:t>Double</a:t>
            </a:r>
            <a:endParaRPr lang="en-GB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4227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6" grpId="0"/>
      <p:bldP spid="8" grpId="0"/>
      <p:bldP spid="10" grpId="0"/>
      <p:bldP spid="21" grpId="0"/>
      <p:bldP spid="24" grpId="0"/>
      <p:bldP spid="25" grpId="0"/>
      <p:bldP spid="27" grpId="0"/>
      <p:bldP spid="28" grpId="0"/>
      <p:bldP spid="29" grpId="0"/>
      <p:bldP spid="30" grpId="0"/>
      <p:bldP spid="3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0" y="0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  </a:t>
              </a:r>
              <a:r>
                <a:rPr lang="en-GB" sz="3200" dirty="0" smtClean="0"/>
                <a:t>Coding - The </a:t>
              </a:r>
              <a:r>
                <a:rPr lang="en-GB" sz="3200" dirty="0"/>
                <a:t>point of coding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3" name="TextBox 12"/>
          <p:cNvSpPr txBox="1"/>
          <p:nvPr/>
        </p:nvSpPr>
        <p:spPr>
          <a:xfrm>
            <a:off x="755576" y="1231583"/>
            <a:ext cx="7560840" cy="646331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600" dirty="0">
                <a:solidFill>
                  <a:schemeClr val="tx1"/>
                </a:solidFill>
              </a:rPr>
              <a:t>£1010    £1020    £1030    £1040   £1050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27584" y="3861048"/>
            <a:ext cx="7488832" cy="769441"/>
          </a:xfrm>
          <a:prstGeom prst="rect">
            <a:avLst/>
          </a:prstGeom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4400" dirty="0"/>
              <a:t>£1    £2    £3    £4  </a:t>
            </a:r>
            <a:r>
              <a:rPr lang="en-GB" sz="4400" dirty="0" smtClean="0"/>
              <a:t> </a:t>
            </a:r>
            <a:r>
              <a:rPr lang="en-GB" sz="4400" dirty="0"/>
              <a:t>£5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3707904" y="2048001"/>
            <a:ext cx="0" cy="160773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203848" y="620688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Original Data (</a:t>
            </a:r>
            <a:r>
              <a:rPr lang="en-GB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83568" y="2322631"/>
                <a:ext cx="2736304" cy="10175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𝒚</m:t>
                      </m:r>
                      <m:r>
                        <a:rPr lang="en-GB" sz="3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32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𝒙</m:t>
                          </m:r>
                          <m:r>
                            <a:rPr lang="en-GB" sz="3200" b="0" i="1" smtClean="0">
                              <a:latin typeface="Cambria Math"/>
                            </a:rPr>
                            <m:t>−1000</m:t>
                          </m:r>
                        </m:num>
                        <m:den>
                          <m:r>
                            <a:rPr lang="en-GB" sz="3200" b="0" i="1" smtClean="0">
                              <a:latin typeface="Cambria Math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3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2322631"/>
                <a:ext cx="2736304" cy="101752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815984" y="4716816"/>
            <a:ext cx="2916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/>
              <a:t>Coded Data </a:t>
            </a:r>
            <a:r>
              <a:rPr lang="en-GB" sz="3200" dirty="0" smtClean="0"/>
              <a:t>(</a:t>
            </a:r>
            <a:r>
              <a:rPr lang="en-GB" sz="3200" b="1" i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sz="3200" dirty="0" smtClean="0"/>
              <a:t>)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851920" y="4692802"/>
                <a:ext cx="4608512" cy="632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Mean =</a:t>
                </a:r>
                <a:r>
                  <a:rPr lang="en-GB" sz="3200" dirty="0" smtClean="0">
                    <a:solidFill>
                      <a:srgbClr val="0000FF"/>
                    </a:solidFill>
                  </a:rPr>
                  <a:t> 3 </a:t>
                </a:r>
                <a:r>
                  <a:rPr lang="en-GB" sz="3200" dirty="0" smtClean="0"/>
                  <a:t>and  SD =</a:t>
                </a:r>
                <a14:m>
                  <m:oMath xmlns:m="http://schemas.openxmlformats.org/officeDocument/2006/math">
                    <m:r>
                      <a:rPr lang="en-GB" sz="3200" b="0" i="0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ad>
                      <m:radPr>
                        <m:degHide m:val="on"/>
                        <m:ctrlPr>
                          <a:rPr lang="en-GB" sz="32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200" b="0" i="1" smtClean="0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endParaRPr lang="en-GB" sz="32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692802"/>
                <a:ext cx="4608512" cy="632802"/>
              </a:xfrm>
              <a:prstGeom prst="rect">
                <a:avLst/>
              </a:prstGeom>
              <a:blipFill>
                <a:blip r:embed="rId3"/>
                <a:stretch>
                  <a:fillRect l="-3439" t="-3846" b="-317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732880" y="5422045"/>
            <a:ext cx="49685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 smtClean="0"/>
              <a:t>Mean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= </a:t>
            </a:r>
            <a:r>
              <a:rPr lang="en-GB" sz="3200" dirty="0" smtClean="0">
                <a:solidFill>
                  <a:srgbClr val="0000FF"/>
                </a:solidFill>
              </a:rPr>
              <a:t>3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dirty="0" smtClean="0"/>
              <a:t>x 10 + 1000 =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r>
              <a:rPr lang="en-GB" sz="3200" b="1" dirty="0" smtClean="0">
                <a:solidFill>
                  <a:srgbClr val="FF0000"/>
                </a:solidFill>
              </a:rPr>
              <a:t>1030</a:t>
            </a:r>
            <a:r>
              <a:rPr lang="en-GB" sz="3200" dirty="0" smtClean="0">
                <a:solidFill>
                  <a:srgbClr val="FF0000"/>
                </a:solidFill>
              </a:rPr>
              <a:t> 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3568" y="5442293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Original Data (</a:t>
            </a:r>
            <a:r>
              <a:rPr lang="en-GB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endParaRPr lang="en-GB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3732880" y="6081182"/>
                <a:ext cx="4968552" cy="63280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3200" dirty="0" smtClean="0"/>
                  <a:t>SD</a:t>
                </a:r>
                <a:r>
                  <a:rPr lang="en-GB" sz="3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3200" dirty="0" smtClean="0"/>
                  <a:t>=</a:t>
                </a:r>
                <a:r>
                  <a:rPr lang="en-GB" sz="3200" dirty="0" smtClean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3200" i="1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200" i="1">
                            <a:solidFill>
                              <a:srgbClr val="0000FF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</m:oMath>
                </a14:m>
                <a:r>
                  <a:rPr lang="en-GB" sz="3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3200" dirty="0" smtClean="0"/>
                  <a:t>x 10 =</a:t>
                </a:r>
                <a:r>
                  <a:rPr lang="en-GB" sz="3200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GB" sz="3200" b="1" dirty="0" smtClean="0">
                    <a:solidFill>
                      <a:srgbClr val="FF0000"/>
                    </a:solidFill>
                  </a:rPr>
                  <a:t>10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GB" sz="32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3200" b="1" i="1">
                            <a:solidFill>
                              <a:srgbClr val="FF0000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endParaRPr lang="en-GB" sz="32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880" y="6081182"/>
                <a:ext cx="4968552" cy="632802"/>
              </a:xfrm>
              <a:prstGeom prst="rect">
                <a:avLst/>
              </a:prstGeom>
              <a:blipFill>
                <a:blip r:embed="rId4"/>
                <a:stretch>
                  <a:fillRect l="-3067" t="-3883" b="-3301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683568" y="6101430"/>
            <a:ext cx="2952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 smtClean="0"/>
              <a:t>Original Data (</a:t>
            </a:r>
            <a:r>
              <a:rPr lang="en-GB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GB" sz="3200" dirty="0" smtClean="0"/>
              <a:t>) </a:t>
            </a:r>
            <a:endParaRPr lang="en-GB" sz="32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5364088" y="2048001"/>
            <a:ext cx="0" cy="1575997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5364088" y="2559481"/>
                <a:ext cx="345638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10</m:t>
                      </m:r>
                      <m:r>
                        <a:rPr lang="en-GB" sz="3200" b="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32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+1000=</m:t>
                      </m:r>
                      <m:r>
                        <a:rPr lang="en-GB" sz="32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32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088" y="2559481"/>
                <a:ext cx="3456384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4796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8" grpId="0"/>
      <p:bldP spid="20" grpId="0"/>
      <p:bldP spid="21" grpId="0"/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19852</TotalTime>
  <Words>574</Words>
  <Application>Microsoft Office PowerPoint</Application>
  <PresentationFormat>On-screen Show (4:3)</PresentationFormat>
  <Paragraphs>185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RM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Frost J</dc:creator>
  <cp:lastModifiedBy>Richard Lawton</cp:lastModifiedBy>
  <cp:revision>777</cp:revision>
  <dcterms:created xsi:type="dcterms:W3CDTF">2013-02-28T07:36:55Z</dcterms:created>
  <dcterms:modified xsi:type="dcterms:W3CDTF">2019-09-17T03:33:46Z</dcterms:modified>
</cp:coreProperties>
</file>