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09" r:id="rId2"/>
    <p:sldId id="498" r:id="rId3"/>
    <p:sldId id="511" r:id="rId4"/>
    <p:sldId id="510" r:id="rId5"/>
    <p:sldId id="508" r:id="rId6"/>
    <p:sldId id="501" r:id="rId7"/>
    <p:sldId id="502" r:id="rId8"/>
    <p:sldId id="503" r:id="rId9"/>
    <p:sldId id="504" r:id="rId10"/>
    <p:sldId id="51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80" autoAdjust="0"/>
    <p:restoredTop sz="95501" autoAdjust="0"/>
  </p:normalViewPr>
  <p:slideViewPr>
    <p:cSldViewPr>
      <p:cViewPr varScale="1">
        <p:scale>
          <a:sx n="65" d="100"/>
          <a:sy n="65" d="100"/>
        </p:scale>
        <p:origin x="1516" y="-4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89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980728"/>
            <a:ext cx="914285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Algebraic Expressions </a:t>
            </a:r>
          </a:p>
          <a:p>
            <a:pPr algn="ctr"/>
            <a:r>
              <a:rPr lang="en-GB" sz="9600" dirty="0" smtClean="0"/>
              <a:t>- Surds</a:t>
            </a:r>
          </a:p>
          <a:p>
            <a:pPr algn="ctr"/>
            <a:r>
              <a:rPr lang="en-GB" sz="8000" dirty="0" smtClean="0"/>
              <a:t>Chapter 1</a:t>
            </a:r>
            <a:endParaRPr lang="en-GB" sz="5400" dirty="0" smtClean="0"/>
          </a:p>
          <a:p>
            <a:pPr algn="ctr"/>
            <a:r>
              <a:rPr lang="en-GB" sz="8000" dirty="0" smtClean="0"/>
              <a:t>(Part 3 of 3)</a:t>
            </a:r>
          </a:p>
        </p:txBody>
      </p:sp>
    </p:spTree>
    <p:extLst>
      <p:ext uri="{BB962C8B-B14F-4D97-AF65-F5344CB8AC3E}">
        <p14:creationId xmlns:p14="http://schemas.microsoft.com/office/powerpoint/2010/main" val="174784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1F (Page 15)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28237" y="1054990"/>
                <a:ext cx="3024336" cy="3321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Rationalise the denominator and simplify the following: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  <a:p>
                <a:pPr/>
                <a:r>
                  <a:rPr lang="en-GB" sz="1200" b="0" dirty="0"/>
                  <a:t/>
                </a:r>
                <a:br>
                  <a:rPr lang="en-GB" sz="12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  <a:p>
                <a:pPr/>
                <a:r>
                  <a:rPr lang="en-GB" sz="1200" b="0" dirty="0"/>
                  <a:t/>
                </a:r>
                <a:br>
                  <a:rPr lang="en-GB" sz="12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  <a:p>
                <a:pPr/>
                <a:r>
                  <a:rPr lang="en-GB" sz="1200" b="0" dirty="0"/>
                  <a:t/>
                </a:r>
                <a:br>
                  <a:rPr lang="en-GB" sz="1200" b="0" dirty="0"/>
                </a:br>
                <a:endParaRPr lang="en-GB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237" y="1054990"/>
                <a:ext cx="3024336" cy="3321550"/>
              </a:xfrm>
              <a:prstGeom prst="rect">
                <a:avLst/>
              </a:prstGeom>
              <a:blipFill>
                <a:blip r:embed="rId2"/>
                <a:stretch>
                  <a:fillRect l="-1610" t="-9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614339" y="1114097"/>
                <a:ext cx="3888432" cy="5844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Expand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b="1" dirty="0"/>
              </a:p>
              <a:p>
                <a:endParaRPr lang="en-GB" dirty="0"/>
              </a:p>
              <a:p>
                <a:r>
                  <a:rPr lang="en-GB" dirty="0"/>
                  <a:t>Rationalise the denominator, giving your answer in the form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dirty="0"/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𝟑𝟏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𝟏𝟖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  <a:p>
                <a:endParaRPr lang="en-GB" dirty="0"/>
              </a:p>
              <a:p>
                <a:r>
                  <a:rPr lang="en-GB" dirty="0"/>
                  <a:t>Solve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4−</m:t>
                        </m:r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dirty="0"/>
                  <a:t> giving your answer in the form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en-GB" dirty="0"/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4−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  <a:p>
                <a:endParaRPr lang="en-GB" dirty="0"/>
              </a:p>
              <a:p>
                <a:r>
                  <a:rPr lang="en-GB" dirty="0"/>
                  <a:t>Solve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339" y="1114097"/>
                <a:ext cx="3888432" cy="5844933"/>
              </a:xfrm>
              <a:prstGeom prst="rect">
                <a:avLst/>
              </a:prstGeom>
              <a:blipFill>
                <a:blip r:embed="rId3"/>
                <a:stretch>
                  <a:fillRect l="-1411" t="-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364941" y="1671014"/>
            <a:ext cx="1104468" cy="5748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2364941" y="2420653"/>
            <a:ext cx="1104468" cy="5748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2293057" y="3315075"/>
            <a:ext cx="1104468" cy="5748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32051" y="2631624"/>
            <a:ext cx="1224136" cy="5748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49191" y="4143866"/>
            <a:ext cx="2993540" cy="5748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46587" y="5348345"/>
            <a:ext cx="1224136" cy="5748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01319" y="6256589"/>
            <a:ext cx="2201452" cy="5748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0205" y="1114555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39830" y="1155040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239830" y="2108929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39830" y="3560392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39830" y="5035134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3765" y="1846259"/>
            <a:ext cx="288032" cy="2880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13765" y="2575078"/>
            <a:ext cx="288032" cy="2880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13765" y="3418616"/>
            <a:ext cx="288032" cy="2880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959160" y="1273263"/>
            <a:ext cx="634093" cy="6001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239830" y="6221844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1520" y="642670"/>
            <a:ext cx="4362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or alternatively: (not in textbook)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99440" y="4628667"/>
            <a:ext cx="508575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smtClean="0"/>
              <a:t>Q1 from both Ex1E &amp; Ex1F</a:t>
            </a:r>
            <a:endParaRPr lang="en-US" sz="2400" dirty="0"/>
          </a:p>
          <a:p>
            <a:r>
              <a:rPr lang="en-US" sz="2400" dirty="0" smtClean="0"/>
              <a:t>In Class Ex1C:</a:t>
            </a:r>
            <a:r>
              <a:rPr lang="en-US" sz="2400" dirty="0"/>
              <a:t>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</a:t>
            </a:r>
            <a:r>
              <a:rPr lang="en-US" sz="2400" dirty="0" smtClean="0"/>
              <a:t>Ex1E Q2-3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</a:t>
            </a:r>
            <a:r>
              <a:rPr lang="en-US" sz="2400" dirty="0"/>
              <a:t>	</a:t>
            </a:r>
            <a:r>
              <a:rPr lang="en-US" sz="2400" dirty="0" smtClean="0"/>
              <a:t>Ex1F2-4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Extension Q’s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340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Surds – What is a surd?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0968" y="980728"/>
                <a:ext cx="8280920" cy="15315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 smtClean="0">
                    <a:solidFill>
                      <a:schemeClr val="tx1"/>
                    </a:solidFill>
                  </a:rPr>
                  <a:t>A </a:t>
                </a:r>
                <a:r>
                  <a:rPr lang="en-GB" sz="4000" b="1" dirty="0">
                    <a:solidFill>
                      <a:srgbClr val="FF0000"/>
                    </a:solidFill>
                  </a:rPr>
                  <a:t>rational number </a:t>
                </a:r>
                <a:r>
                  <a:rPr lang="en-GB" sz="4000" dirty="0">
                    <a:solidFill>
                      <a:schemeClr val="tx1"/>
                    </a:solidFill>
                  </a:rPr>
                  <a:t>is any which can be expressed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tx1"/>
                    </a:solidFill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4000" dirty="0">
                    <a:solidFill>
                      <a:schemeClr val="tx1"/>
                    </a:solidFill>
                  </a:rPr>
                  <a:t> are integers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.</a:t>
                </a:r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68" y="980728"/>
                <a:ext cx="8280920" cy="1531573"/>
              </a:xfrm>
              <a:prstGeom prst="rect">
                <a:avLst/>
              </a:prstGeom>
              <a:blipFill>
                <a:blip r:embed="rId2"/>
                <a:stretch>
                  <a:fillRect l="-1767" t="-7171" r="-2872" b="-796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361770" y="4941168"/>
                <a:ext cx="4572000" cy="83529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4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4400" dirty="0"/>
                  <a:t> and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4400" dirty="0"/>
                  <a:t> are not.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770" y="4941168"/>
                <a:ext cx="4572000" cy="835293"/>
              </a:xfrm>
              <a:prstGeom prst="rect">
                <a:avLst/>
              </a:prstGeom>
              <a:blipFill>
                <a:blip r:embed="rId3"/>
                <a:stretch>
                  <a:fillRect t="-7299" r="-1600" b="-343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259632" y="3046931"/>
                <a:ext cx="6920292" cy="10532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44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4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4400" dirty="0">
                    <a:solidFill>
                      <a:prstClr val="black"/>
                    </a:solidFill>
                  </a:rPr>
                  <a:t> are rational </a:t>
                </a:r>
                <a:r>
                  <a:rPr lang="en-GB" sz="4400" dirty="0" smtClean="0">
                    <a:solidFill>
                      <a:prstClr val="black"/>
                    </a:solidFill>
                  </a:rPr>
                  <a:t>numbers.</a:t>
                </a:r>
                <a:endParaRPr lang="en-GB" sz="4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046931"/>
                <a:ext cx="6920292" cy="1053237"/>
              </a:xfrm>
              <a:prstGeom prst="rect">
                <a:avLst/>
              </a:prstGeom>
              <a:blipFill>
                <a:blip r:embed="rId4"/>
                <a:stretch>
                  <a:fillRect r="-2643" b="-132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371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Surds – What is a surd?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6549" y="3241571"/>
                <a:ext cx="1872208" cy="1227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</m:oMath>
                  </m:oMathPara>
                </a14:m>
                <a:endParaRPr lang="en-GB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549" y="3241571"/>
                <a:ext cx="1872208" cy="12276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95536" y="778027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4000" dirty="0">
                <a:solidFill>
                  <a:prstClr val="black"/>
                </a:solidFill>
              </a:rPr>
              <a:t>A </a:t>
            </a:r>
            <a:r>
              <a:rPr lang="en-GB" sz="4000" b="1" dirty="0">
                <a:solidFill>
                  <a:srgbClr val="00B050"/>
                </a:solidFill>
              </a:rPr>
              <a:t>surd</a:t>
            </a:r>
            <a:r>
              <a:rPr lang="en-GB" sz="4000" b="1" dirty="0">
                <a:solidFill>
                  <a:prstClr val="black"/>
                </a:solidFill>
              </a:rPr>
              <a:t> </a:t>
            </a:r>
            <a:r>
              <a:rPr lang="en-GB" sz="4000" dirty="0">
                <a:solidFill>
                  <a:prstClr val="black"/>
                </a:solidFill>
              </a:rPr>
              <a:t>is a root of a number that does not simplify to a rational number.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36989" y="3241571"/>
                <a:ext cx="1957019" cy="1227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6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6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6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989" y="3241571"/>
                <a:ext cx="1957019" cy="12276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04541" y="4881248"/>
                <a:ext cx="1872208" cy="12239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49</m:t>
                          </m:r>
                        </m:e>
                      </m:rad>
                    </m:oMath>
                  </m:oMathPara>
                </a14:m>
                <a:endParaRPr lang="en-GB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541" y="4881248"/>
                <a:ext cx="1872208" cy="12239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24186" y="5113779"/>
                <a:ext cx="1957019" cy="1227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6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6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rad>
                    </m:oMath>
                  </m:oMathPara>
                </a14:m>
                <a:endParaRPr lang="en-GB" sz="6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186" y="5113779"/>
                <a:ext cx="1957019" cy="12276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944501" y="2564904"/>
            <a:ext cx="28235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</a:rPr>
              <a:t>Rational </a:t>
            </a:r>
            <a:r>
              <a:rPr lang="en-GB" sz="2800" b="1" dirty="0">
                <a:solidFill>
                  <a:prstClr val="black"/>
                </a:solidFill>
              </a:rPr>
              <a:t>numbers</a:t>
            </a:r>
            <a:endParaRPr lang="en-GB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4499992" y="2564904"/>
            <a:ext cx="39414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</a:rPr>
              <a:t>Irrational numbers/Surds</a:t>
            </a:r>
            <a:endParaRPr lang="en-GB" sz="2800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067944" y="2492896"/>
            <a:ext cx="0" cy="38485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14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Surds – Calculating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6971" y="1916832"/>
                <a:ext cx="8208912" cy="4513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rad>
                      <m:r>
                        <a:rPr lang="en-GB" sz="6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6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  <m:r>
                        <a:rPr lang="en-GB" sz="6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6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𝒂𝒃</m:t>
                          </m:r>
                        </m:e>
                      </m:rad>
                    </m:oMath>
                  </m:oMathPara>
                </a14:m>
                <a:endParaRPr lang="en-GB" sz="6600" b="1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:r>
                  <a:rPr lang="en-GB" sz="6600" b="1" i="1" dirty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6600" b="1" i="1" dirty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6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66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66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66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66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rad>
                        </m:den>
                      </m:f>
                      <m:r>
                        <a:rPr lang="en-GB" sz="6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6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66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66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num>
                            <m:den>
                              <m:r>
                                <a:rPr lang="en-GB" sz="66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6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71" y="1916832"/>
                <a:ext cx="8208912" cy="45138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771800" y="873259"/>
            <a:ext cx="36156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dirty="0"/>
              <a:t>Laws to follow:</a:t>
            </a:r>
          </a:p>
        </p:txBody>
      </p:sp>
    </p:spTree>
    <p:extLst>
      <p:ext uri="{BB962C8B-B14F-4D97-AF65-F5344CB8AC3E}">
        <p14:creationId xmlns:p14="http://schemas.microsoft.com/office/powerpoint/2010/main" val="403597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Surds - Calculating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43608" y="1052736"/>
                <a:ext cx="3961367" cy="42672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×2   =</m:t>
                      </m:r>
                    </m:oMath>
                  </m:oMathPara>
                </a14:m>
                <a:endParaRPr lang="en-GB" sz="2800" b="1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800" b="1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b="1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×2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=</m:t>
                      </m:r>
                    </m:oMath>
                  </m:oMathPara>
                </a14:m>
                <a:r>
                  <a:rPr lang="en-GB" sz="2800" b="1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b="1" i="1" dirty="0" smtClean="0">
                    <a:latin typeface="Cambria Math" panose="02040503050406030204" pitchFamily="18" charset="0"/>
                  </a:rPr>
                </a:br>
                <a:endParaRPr lang="en-GB" sz="2800" b="1" i="1" dirty="0" smtClean="0">
                  <a:latin typeface="Cambria Math" panose="02040503050406030204" pitchFamily="18" charset="0"/>
                </a:endParaRPr>
              </a:p>
              <a:p>
                <a:endParaRPr lang="en-GB" sz="28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=</m:t>
                      </m:r>
                    </m:oMath>
                  </m:oMathPara>
                </a14:m>
                <a:endParaRPr lang="en-GB" sz="2800" b="1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800" b="1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b="1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=</m:t>
                      </m:r>
                    </m:oMath>
                  </m:oMathPara>
                </a14:m>
                <a:endParaRPr lang="en-GB" sz="2800" b="1" i="1" dirty="0" smtClean="0">
                  <a:latin typeface="Cambria Math" panose="02040503050406030204" pitchFamily="18" charset="0"/>
                </a:endParaRPr>
              </a:p>
              <a:p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rad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=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052736"/>
                <a:ext cx="3961367" cy="4267258"/>
              </a:xfrm>
              <a:prstGeom prst="rect">
                <a:avLst/>
              </a:prstGeom>
              <a:blipFill>
                <a:blip r:embed="rId3"/>
                <a:stretch>
                  <a:fillRect b="-1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73118" y="1067624"/>
                <a:ext cx="931857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118" y="1067624"/>
                <a:ext cx="931857" cy="5739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289142" y="2056572"/>
                <a:ext cx="69121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en-GB" sz="28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9142" y="2056572"/>
                <a:ext cx="69121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365397" y="2867824"/>
                <a:ext cx="931857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397" y="2867824"/>
                <a:ext cx="931857" cy="5739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313429" y="3764038"/>
                <a:ext cx="3157211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429" y="3764038"/>
                <a:ext cx="3157211" cy="5739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176528" y="4688095"/>
                <a:ext cx="4572000" cy="153715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</m:rad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rad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ad>
                        <m:radPr>
                          <m:degHide m:val="on"/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GB" sz="2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528" y="4688095"/>
                <a:ext cx="4572000" cy="15371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133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8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Surds - Rationalising </a:t>
              </a:r>
              <a:r>
                <a:rPr lang="en-GB" sz="3200" dirty="0"/>
                <a:t>The Denominator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30692" y="3545728"/>
                <a:ext cx="1512168" cy="1999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6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6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6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0692" y="3545728"/>
                <a:ext cx="1512168" cy="19995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79512" y="836712"/>
            <a:ext cx="86288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In this fraction, the denominator is irrational. </a:t>
            </a:r>
            <a:endParaRPr lang="en-GB" sz="3200" dirty="0" smtClean="0"/>
          </a:p>
          <a:p>
            <a:pPr algn="ctr"/>
            <a:r>
              <a:rPr lang="en-GB" sz="3200" dirty="0" smtClean="0"/>
              <a:t>‘</a:t>
            </a:r>
            <a:r>
              <a:rPr lang="en-GB" sz="3200" b="1" dirty="0"/>
              <a:t>Rationalising the denominator</a:t>
            </a:r>
            <a:r>
              <a:rPr lang="en-GB" sz="3200" dirty="0"/>
              <a:t>’ </a:t>
            </a:r>
            <a:endParaRPr lang="en-GB" sz="3200" dirty="0" smtClean="0"/>
          </a:p>
          <a:p>
            <a:pPr algn="ctr"/>
            <a:r>
              <a:rPr lang="en-GB" sz="3200" dirty="0" smtClean="0"/>
              <a:t>means </a:t>
            </a:r>
            <a:r>
              <a:rPr lang="en-GB" sz="3200" dirty="0"/>
              <a:t>making the denominator a rational </a:t>
            </a:r>
            <a:r>
              <a:rPr lang="en-GB" sz="3200" dirty="0" smtClean="0"/>
              <a:t>number </a:t>
            </a:r>
          </a:p>
          <a:p>
            <a:pPr algn="ctr"/>
            <a:r>
              <a:rPr lang="en-GB" sz="3200" dirty="0" smtClean="0"/>
              <a:t>(not a Surd).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170852" y="3429000"/>
                <a:ext cx="2801151" cy="22102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6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6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6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6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6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0852" y="3429000"/>
                <a:ext cx="2801151" cy="22102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972003" y="3488516"/>
                <a:ext cx="1291123" cy="2031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6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6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6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003" y="3488516"/>
                <a:ext cx="1291123" cy="20316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909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83768" y="808744"/>
                <a:ext cx="4260144" cy="57613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GB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3200" b="1" dirty="0"/>
              </a:p>
              <a:p>
                <a:endParaRPr lang="en-GB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2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GB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3200" b="1" dirty="0" smtClean="0"/>
              </a:p>
              <a:p>
                <a:endParaRPr lang="en-GB" sz="32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rad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/>
              </a:p>
              <a:p>
                <a:endParaRPr lang="en-GB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808744"/>
                <a:ext cx="4260144" cy="57613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7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Surds - Rationalising The Denominator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603444" y="748682"/>
                <a:ext cx="1037656" cy="11267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  <m:rad>
                            <m:radPr>
                              <m:degHide m:val="on"/>
                              <m:ctrlP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444" y="748682"/>
                <a:ext cx="1037656" cy="11267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528323" y="2205986"/>
                <a:ext cx="2331857" cy="11283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𝟔</m:t>
                          </m:r>
                          <m:rad>
                            <m:radPr>
                              <m:degHide m:val="on"/>
                              <m:ctrlP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8323" y="2205986"/>
                <a:ext cx="2331857" cy="11283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93240" y="5656449"/>
                <a:ext cx="3335144" cy="6528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3240" y="5656449"/>
                <a:ext cx="3335144" cy="6528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888493" y="3923453"/>
                <a:ext cx="1547603" cy="10177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493" y="3923453"/>
                <a:ext cx="1547603" cy="10177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91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Surds - Rationalising The Denominator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467544" y="821543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 </a:t>
            </a:r>
            <a:r>
              <a:rPr lang="en-GB" sz="4000" dirty="0" smtClean="0"/>
              <a:t>More </a:t>
            </a:r>
            <a:r>
              <a:rPr lang="en-GB" sz="4000" dirty="0"/>
              <a:t>complicated </a:t>
            </a:r>
            <a:r>
              <a:rPr lang="en-GB" sz="4000" dirty="0" smtClean="0"/>
              <a:t>denominator!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95399" y="3894202"/>
                <a:ext cx="1496118" cy="12366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99" y="3894202"/>
                <a:ext cx="1496118" cy="12366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55017" y="1810658"/>
            <a:ext cx="7832822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We basically use the same expression </a:t>
            </a:r>
            <a:endParaRPr lang="en-GB" sz="3600" dirty="0" smtClean="0">
              <a:solidFill>
                <a:schemeClr val="tx1"/>
              </a:solidFill>
            </a:endParaRPr>
          </a:p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but </a:t>
            </a:r>
            <a:r>
              <a:rPr lang="en-GB" sz="3600" dirty="0">
                <a:solidFill>
                  <a:schemeClr val="tx1"/>
                </a:solidFill>
              </a:rPr>
              <a:t>with the </a:t>
            </a:r>
            <a:r>
              <a:rPr lang="en-GB" sz="3600" dirty="0" smtClean="0">
                <a:solidFill>
                  <a:schemeClr val="tx1"/>
                </a:solidFill>
              </a:rPr>
              <a:t>sign</a:t>
            </a:r>
            <a:endParaRPr lang="en-GB" sz="3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155272" y="3788656"/>
                <a:ext cx="2804414" cy="13631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272" y="3788656"/>
                <a:ext cx="2804414" cy="13631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860032" y="3861048"/>
                <a:ext cx="2166234" cy="12559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861048"/>
                <a:ext cx="2166234" cy="12559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998792" y="4156709"/>
                <a:ext cx="1693349" cy="7116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3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8792" y="4156709"/>
                <a:ext cx="1693349" cy="7116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332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Surds - Rationalising The Denominator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59632" y="1110030"/>
                <a:ext cx="1512168" cy="8552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110030"/>
                <a:ext cx="1512168" cy="85529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55576" y="4529342"/>
                <a:ext cx="1800200" cy="9396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529342"/>
                <a:ext cx="1800200" cy="93961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259632" y="2791039"/>
                <a:ext cx="1152128" cy="853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791039"/>
                <a:ext cx="1152128" cy="85395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627784" y="1068448"/>
                <a:ext cx="1449628" cy="9384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068448"/>
                <a:ext cx="1449628" cy="93846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77412" y="1089016"/>
                <a:ext cx="1646220" cy="866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412" y="1089016"/>
                <a:ext cx="1646220" cy="86696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368517" y="2765887"/>
                <a:ext cx="1764329" cy="9384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517" y="2765887"/>
                <a:ext cx="1764329" cy="93846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077410" y="2756543"/>
                <a:ext cx="1331518" cy="866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410" y="2756543"/>
                <a:ext cx="1331518" cy="86696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408928" y="2990062"/>
                <a:ext cx="1646220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928" y="2990062"/>
                <a:ext cx="1646220" cy="50520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321145" y="4498534"/>
                <a:ext cx="2062906" cy="939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ad>
                            <m:radPr>
                              <m:degHide m:val="on"/>
                              <m:ctrlP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ad>
                            <m:radPr>
                              <m:degHide m:val="on"/>
                              <m:ctrlP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145" y="4498534"/>
                <a:ext cx="2062906" cy="93961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212261" y="4498534"/>
                <a:ext cx="4039554" cy="8681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𝟐𝟏</m:t>
                          </m:r>
                          <m:rad>
                            <m:radPr>
                              <m:degHide m:val="on"/>
                              <m:ctrlP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  <m:rad>
                            <m:radPr>
                              <m:degHide m:val="on"/>
                              <m:ctrlP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𝟐𝟖</m:t>
                          </m:r>
                        </m:num>
                        <m:den>
                          <m:r>
                            <a:rPr lang="en-GB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r>
                  <a:rPr lang="en-GB" sz="24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4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261" y="4498534"/>
                <a:ext cx="4039554" cy="86818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904541" y="5633598"/>
                <a:ext cx="2327497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   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𝟓𝟖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𝟒𝟏</m:t>
                      </m:r>
                      <m:rad>
                        <m:radPr>
                          <m:degHide m:val="on"/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541" y="5633598"/>
                <a:ext cx="2327497" cy="50520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128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16623</TotalTime>
  <Words>215</Words>
  <Application>Microsoft Office PowerPoint</Application>
  <PresentationFormat>On-screen Show (4:3)</PresentationFormat>
  <Paragraphs>118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658</cp:revision>
  <dcterms:created xsi:type="dcterms:W3CDTF">2013-02-28T07:36:55Z</dcterms:created>
  <dcterms:modified xsi:type="dcterms:W3CDTF">2019-09-01T14:02:38Z</dcterms:modified>
</cp:coreProperties>
</file>