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81" r:id="rId2"/>
    <p:sldId id="691" r:id="rId3"/>
    <p:sldId id="483" r:id="rId4"/>
    <p:sldId id="666" r:id="rId5"/>
    <p:sldId id="667" r:id="rId6"/>
    <p:sldId id="668" r:id="rId7"/>
    <p:sldId id="669" r:id="rId8"/>
    <p:sldId id="673" r:id="rId9"/>
    <p:sldId id="530" r:id="rId10"/>
    <p:sldId id="670" r:id="rId11"/>
    <p:sldId id="671" r:id="rId12"/>
    <p:sldId id="672" r:id="rId13"/>
    <p:sldId id="674" r:id="rId14"/>
    <p:sldId id="675" r:id="rId15"/>
    <p:sldId id="676" r:id="rId16"/>
    <p:sldId id="677" r:id="rId17"/>
    <p:sldId id="678" r:id="rId18"/>
    <p:sldId id="679" r:id="rId19"/>
    <p:sldId id="680" r:id="rId20"/>
    <p:sldId id="681" r:id="rId21"/>
    <p:sldId id="682" r:id="rId22"/>
    <p:sldId id="684" r:id="rId23"/>
    <p:sldId id="683" r:id="rId24"/>
    <p:sldId id="685" r:id="rId25"/>
    <p:sldId id="686" r:id="rId26"/>
    <p:sldId id="687" r:id="rId27"/>
    <p:sldId id="689" r:id="rId28"/>
    <p:sldId id="688" r:id="rId29"/>
    <p:sldId id="6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88534" autoAdjust="0"/>
  </p:normalViewPr>
  <p:slideViewPr>
    <p:cSldViewPr>
      <p:cViewPr varScale="1">
        <p:scale>
          <a:sx n="51" d="100"/>
          <a:sy n="51" d="100"/>
        </p:scale>
        <p:origin x="52" y="42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1.png"/><Relationship Id="rId13" Type="http://schemas.openxmlformats.org/officeDocument/2006/relationships/image" Target="../media/image208.png"/><Relationship Id="rId3" Type="http://schemas.openxmlformats.org/officeDocument/2006/relationships/image" Target="../media/image321.png"/><Relationship Id="rId7" Type="http://schemas.openxmlformats.org/officeDocument/2006/relationships/image" Target="../media/image361.png"/><Relationship Id="rId12" Type="http://schemas.openxmlformats.org/officeDocument/2006/relationships/image" Target="../media/image412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1.png"/><Relationship Id="rId11" Type="http://schemas.openxmlformats.org/officeDocument/2006/relationships/image" Target="../media/image401.png"/><Relationship Id="rId5" Type="http://schemas.openxmlformats.org/officeDocument/2006/relationships/image" Target="../media/image341.png"/><Relationship Id="rId15" Type="http://schemas.openxmlformats.org/officeDocument/2006/relationships/image" Target="../media/image14.png"/><Relationship Id="rId10" Type="http://schemas.openxmlformats.org/officeDocument/2006/relationships/image" Target="../media/image391.png"/><Relationship Id="rId4" Type="http://schemas.openxmlformats.org/officeDocument/2006/relationships/image" Target="../media/image331.png"/><Relationship Id="rId9" Type="http://schemas.openxmlformats.org/officeDocument/2006/relationships/image" Target="../media/image381.png"/><Relationship Id="rId14" Type="http://schemas.openxmlformats.org/officeDocument/2006/relationships/image" Target="../media/image20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13" Type="http://schemas.openxmlformats.org/officeDocument/2006/relationships/image" Target="../media/image15.png"/><Relationship Id="rId3" Type="http://schemas.openxmlformats.org/officeDocument/2006/relationships/image" Target="../media/image361.png"/><Relationship Id="rId7" Type="http://schemas.openxmlformats.org/officeDocument/2006/relationships/image" Target="../media/image371.png"/><Relationship Id="rId12" Type="http://schemas.openxmlformats.org/officeDocument/2006/relationships/image" Target="../media/image461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1.png"/><Relationship Id="rId11" Type="http://schemas.openxmlformats.org/officeDocument/2006/relationships/image" Target="../media/image451.png"/><Relationship Id="rId5" Type="http://schemas.openxmlformats.org/officeDocument/2006/relationships/image" Target="../media/image321.png"/><Relationship Id="rId10" Type="http://schemas.openxmlformats.org/officeDocument/2006/relationships/image" Target="../media/image401.png"/><Relationship Id="rId4" Type="http://schemas.openxmlformats.org/officeDocument/2006/relationships/image" Target="../media/image211.png"/><Relationship Id="rId9" Type="http://schemas.openxmlformats.org/officeDocument/2006/relationships/image" Target="../media/image39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8.png"/><Relationship Id="rId8" Type="http://schemas.openxmlformats.org/officeDocument/2006/relationships/image" Target="../media/image401.png"/><Relationship Id="rId3" Type="http://schemas.openxmlformats.org/officeDocument/2006/relationships/image" Target="../media/image321.png"/><Relationship Id="rId7" Type="http://schemas.openxmlformats.org/officeDocument/2006/relationships/image" Target="../media/image391.png"/><Relationship Id="rId12" Type="http://schemas.openxmlformats.org/officeDocument/2006/relationships/image" Target="../media/image2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1.png"/><Relationship Id="rId5" Type="http://schemas.openxmlformats.org/officeDocument/2006/relationships/image" Target="../media/image371.png"/><Relationship Id="rId10" Type="http://schemas.openxmlformats.org/officeDocument/2006/relationships/image" Target="../media/image490.png"/><Relationship Id="rId4" Type="http://schemas.openxmlformats.org/officeDocument/2006/relationships/image" Target="../media/image341.png"/><Relationship Id="rId9" Type="http://schemas.openxmlformats.org/officeDocument/2006/relationships/image" Target="../media/image480.png"/><Relationship Id="rId14" Type="http://schemas.openxmlformats.org/officeDocument/2006/relationships/image" Target="../media/image2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222.png"/><Relationship Id="rId7" Type="http://schemas.openxmlformats.org/officeDocument/2006/relationships/image" Target="../media/image226.png"/><Relationship Id="rId12" Type="http://schemas.openxmlformats.org/officeDocument/2006/relationships/image" Target="../media/image232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5.png"/><Relationship Id="rId11" Type="http://schemas.openxmlformats.org/officeDocument/2006/relationships/image" Target="../media/image231.png"/><Relationship Id="rId5" Type="http://schemas.openxmlformats.org/officeDocument/2006/relationships/image" Target="../media/image224.png"/><Relationship Id="rId10" Type="http://schemas.openxmlformats.org/officeDocument/2006/relationships/image" Target="../media/image229.png"/><Relationship Id="rId4" Type="http://schemas.openxmlformats.org/officeDocument/2006/relationships/image" Target="../media/image223.png"/><Relationship Id="rId9" Type="http://schemas.openxmlformats.org/officeDocument/2006/relationships/image" Target="../media/image228.png"/><Relationship Id="rId14" Type="http://schemas.openxmlformats.org/officeDocument/2006/relationships/image" Target="../media/image2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18" Type="http://schemas.openxmlformats.org/officeDocument/2006/relationships/image" Target="../media/image253.png"/><Relationship Id="rId26" Type="http://schemas.openxmlformats.org/officeDocument/2006/relationships/image" Target="../media/image262.png"/><Relationship Id="rId3" Type="http://schemas.openxmlformats.org/officeDocument/2006/relationships/image" Target="../media/image236.png"/><Relationship Id="rId7" Type="http://schemas.openxmlformats.org/officeDocument/2006/relationships/image" Target="../media/image241.png"/><Relationship Id="rId12" Type="http://schemas.openxmlformats.org/officeDocument/2006/relationships/image" Target="../media/image246.png"/><Relationship Id="rId17" Type="http://schemas.openxmlformats.org/officeDocument/2006/relationships/image" Target="../media/image252.png"/><Relationship Id="rId25" Type="http://schemas.openxmlformats.org/officeDocument/2006/relationships/image" Target="../media/image261.png"/><Relationship Id="rId2" Type="http://schemas.openxmlformats.org/officeDocument/2006/relationships/image" Target="../media/image235.png"/><Relationship Id="rId16" Type="http://schemas.openxmlformats.org/officeDocument/2006/relationships/image" Target="../media/image251.png"/><Relationship Id="rId20" Type="http://schemas.openxmlformats.org/officeDocument/2006/relationships/image" Target="../media/image2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.png"/><Relationship Id="rId11" Type="http://schemas.openxmlformats.org/officeDocument/2006/relationships/image" Target="../media/image245.png"/><Relationship Id="rId5" Type="http://schemas.openxmlformats.org/officeDocument/2006/relationships/image" Target="../media/image238.png"/><Relationship Id="rId15" Type="http://schemas.openxmlformats.org/officeDocument/2006/relationships/image" Target="../media/image249.png"/><Relationship Id="rId23" Type="http://schemas.openxmlformats.org/officeDocument/2006/relationships/image" Target="../media/image258.png"/><Relationship Id="rId10" Type="http://schemas.openxmlformats.org/officeDocument/2006/relationships/image" Target="../media/image244.png"/><Relationship Id="rId19" Type="http://schemas.openxmlformats.org/officeDocument/2006/relationships/image" Target="../media/image254.png"/><Relationship Id="rId4" Type="http://schemas.openxmlformats.org/officeDocument/2006/relationships/image" Target="../media/image237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Relationship Id="rId22" Type="http://schemas.openxmlformats.org/officeDocument/2006/relationships/image" Target="../media/image25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5.png"/><Relationship Id="rId7" Type="http://schemas.openxmlformats.org/officeDocument/2006/relationships/image" Target="../media/image268.png"/><Relationship Id="rId12" Type="http://schemas.openxmlformats.org/officeDocument/2006/relationships/image" Target="../media/image274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3.png"/><Relationship Id="rId10" Type="http://schemas.openxmlformats.org/officeDocument/2006/relationships/image" Target="../media/image272.png"/><Relationship Id="rId14" Type="http://schemas.openxmlformats.org/officeDocument/2006/relationships/image" Target="../media/image2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13" Type="http://schemas.openxmlformats.org/officeDocument/2006/relationships/image" Target="../media/image292.png"/><Relationship Id="rId3" Type="http://schemas.openxmlformats.org/officeDocument/2006/relationships/image" Target="../media/image281.png"/><Relationship Id="rId7" Type="http://schemas.openxmlformats.org/officeDocument/2006/relationships/image" Target="../media/image285.png"/><Relationship Id="rId12" Type="http://schemas.openxmlformats.org/officeDocument/2006/relationships/image" Target="../media/image291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4.png"/><Relationship Id="rId11" Type="http://schemas.openxmlformats.org/officeDocument/2006/relationships/image" Target="../media/image289.png"/><Relationship Id="rId5" Type="http://schemas.openxmlformats.org/officeDocument/2006/relationships/image" Target="../media/image283.png"/><Relationship Id="rId10" Type="http://schemas.openxmlformats.org/officeDocument/2006/relationships/image" Target="../media/image288.png"/><Relationship Id="rId4" Type="http://schemas.openxmlformats.org/officeDocument/2006/relationships/image" Target="../media/image282.png"/><Relationship Id="rId9" Type="http://schemas.openxmlformats.org/officeDocument/2006/relationships/image" Target="../media/image287.png"/><Relationship Id="rId14" Type="http://schemas.openxmlformats.org/officeDocument/2006/relationships/image" Target="../media/image29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17.png"/><Relationship Id="rId7" Type="http://schemas.openxmlformats.org/officeDocument/2006/relationships/image" Target="../media/image299.png"/><Relationship Id="rId12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0.png"/><Relationship Id="rId11" Type="http://schemas.openxmlformats.org/officeDocument/2006/relationships/image" Target="../media/image19.png"/><Relationship Id="rId5" Type="http://schemas.openxmlformats.org/officeDocument/2006/relationships/image" Target="../media/image298.png"/><Relationship Id="rId10" Type="http://schemas.openxmlformats.org/officeDocument/2006/relationships/image" Target="../media/image18.png"/><Relationship Id="rId4" Type="http://schemas.openxmlformats.org/officeDocument/2006/relationships/image" Target="../media/image540.png"/><Relationship Id="rId9" Type="http://schemas.openxmlformats.org/officeDocument/2006/relationships/image" Target="../media/image1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78.png"/><Relationship Id="rId4" Type="http://schemas.openxmlformats.org/officeDocument/2006/relationships/image" Target="../media/image81.png"/><Relationship Id="rId9" Type="http://schemas.openxmlformats.org/officeDocument/2006/relationships/image" Target="../media/image760.png"/><Relationship Id="rId14" Type="http://schemas.openxmlformats.org/officeDocument/2006/relationships/image" Target="../media/image7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1.png"/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01.png"/><Relationship Id="rId4" Type="http://schemas.openxmlformats.org/officeDocument/2006/relationships/image" Target="../media/image60.png"/><Relationship Id="rId14" Type="http://schemas.openxmlformats.org/officeDocument/2006/relationships/image" Target="../media/image2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10.jpeg"/><Relationship Id="rId7" Type="http://schemas.openxmlformats.org/officeDocument/2006/relationships/image" Target="../media/image250.png"/><Relationship Id="rId12" Type="http://schemas.openxmlformats.org/officeDocument/2006/relationships/image" Target="../media/image1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11" Type="http://schemas.openxmlformats.org/officeDocument/2006/relationships/image" Target="../media/image290.png"/><Relationship Id="rId5" Type="http://schemas.openxmlformats.org/officeDocument/2006/relationships/image" Target="../media/image230.png"/><Relationship Id="rId10" Type="http://schemas.openxmlformats.org/officeDocument/2006/relationships/image" Target="../media/image280.png"/><Relationship Id="rId4" Type="http://schemas.openxmlformats.org/officeDocument/2006/relationships/image" Target="../media/image220.png"/><Relationship Id="rId9" Type="http://schemas.openxmlformats.org/officeDocument/2006/relationships/image" Target="../media/image2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1.png"/><Relationship Id="rId18" Type="http://schemas.openxmlformats.org/officeDocument/2006/relationships/image" Target="../media/image460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17" Type="http://schemas.openxmlformats.org/officeDocument/2006/relationships/image" Target="../media/image450.png"/><Relationship Id="rId2" Type="http://schemas.openxmlformats.org/officeDocument/2006/relationships/image" Target="../media/image300.png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5" Type="http://schemas.openxmlformats.org/officeDocument/2006/relationships/image" Target="../media/image330.png"/><Relationship Id="rId15" Type="http://schemas.openxmlformats.org/officeDocument/2006/relationships/image" Target="../media/image430.png"/><Relationship Id="rId10" Type="http://schemas.openxmlformats.org/officeDocument/2006/relationships/image" Target="../media/image380.png"/><Relationship Id="rId19" Type="http://schemas.openxmlformats.org/officeDocument/2006/relationships/image" Target="../media/image206.png"/><Relationship Id="rId4" Type="http://schemas.openxmlformats.org/officeDocument/2006/relationships/image" Target="../media/image320.png"/><Relationship Id="rId9" Type="http://schemas.openxmlformats.org/officeDocument/2006/relationships/image" Target="../media/image370.png"/><Relationship Id="rId14" Type="http://schemas.openxmlformats.org/officeDocument/2006/relationships/image" Target="../media/image4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813690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6 :: </a:t>
            </a:r>
            <a:r>
              <a:rPr lang="en-GB" dirty="0"/>
              <a:t>Trigonometry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6</a:t>
            </a:r>
            <a:r>
              <a:rPr lang="en-GB" baseline="30000" dirty="0"/>
              <a:t>th</a:t>
            </a:r>
            <a:r>
              <a:rPr lang="en-GB" dirty="0"/>
              <a:t>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Sketches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1928" y="721161"/>
                <a:ext cx="88202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To draw a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, start with a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then consider what happens when we reciprocate each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value.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28" y="721161"/>
                <a:ext cx="8820254" cy="646331"/>
              </a:xfrm>
              <a:prstGeom prst="rect">
                <a:avLst/>
              </a:prstGeom>
              <a:blipFill>
                <a:blip r:embed="rId2"/>
                <a:stretch>
                  <a:fillRect l="-553" t="-4717" r="-1106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1654467" y="3853327"/>
            <a:ext cx="5304612" cy="11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9" idx="2"/>
          </p:cNvCxnSpPr>
          <p:nvPr/>
        </p:nvCxnSpPr>
        <p:spPr>
          <a:xfrm flipV="1">
            <a:off x="1654467" y="2318200"/>
            <a:ext cx="0" cy="2933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82139" y="191809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139" y="1918090"/>
                <a:ext cx="344656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H="1" flipV="1">
            <a:off x="3969614" y="1521761"/>
            <a:ext cx="16630" cy="4787559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2328481">
                <a:off x="2705953" y="3258703"/>
                <a:ext cx="11466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28481">
                <a:off x="2705953" y="3258703"/>
                <a:ext cx="114668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29353" y="365327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353" y="3653272"/>
                <a:ext cx="344656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09811" y="277976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811" y="2779760"/>
                <a:ext cx="34465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79936" y="456935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936" y="4569352"/>
                <a:ext cx="344656" cy="400110"/>
              </a:xfrm>
              <a:prstGeom prst="rect">
                <a:avLst/>
              </a:prstGeom>
              <a:blipFill rotWithShape="0">
                <a:blip r:embed="rId7"/>
                <a:stretch>
                  <a:fillRect r="-48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74926" y="384245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26" y="3842457"/>
                <a:ext cx="344656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91794" y="384245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794" y="3842457"/>
                <a:ext cx="344656" cy="400110"/>
              </a:xfrm>
              <a:prstGeom prst="rect">
                <a:avLst/>
              </a:prstGeom>
              <a:blipFill rotWithShape="0">
                <a:blip r:embed="rId9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71720" y="3816517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20" y="3816517"/>
                <a:ext cx="344656" cy="668516"/>
              </a:xfrm>
              <a:prstGeom prst="rect">
                <a:avLst/>
              </a:prstGeom>
              <a:blipFill rotWithShape="0">
                <a:blip r:embed="rId10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67231" y="3816517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231" y="3816517"/>
                <a:ext cx="344656" cy="668516"/>
              </a:xfrm>
              <a:prstGeom prst="rect">
                <a:avLst/>
              </a:prstGeom>
              <a:blipFill rotWithShape="0">
                <a:blip r:embed="rId11"/>
                <a:stretch>
                  <a:fillRect r="-2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 29"/>
          <p:cNvSpPr/>
          <p:nvPr/>
        </p:nvSpPr>
        <p:spPr>
          <a:xfrm>
            <a:off x="1663547" y="2952521"/>
            <a:ext cx="4560983" cy="2027107"/>
          </a:xfrm>
          <a:custGeom>
            <a:avLst/>
            <a:gdLst>
              <a:gd name="connsiteX0" fmla="*/ 0 w 4318612"/>
              <a:gd name="connsiteY0" fmla="*/ 925417 h 2016087"/>
              <a:gd name="connsiteX1" fmla="*/ 1035586 w 4318612"/>
              <a:gd name="connsiteY1" fmla="*/ 0 h 2016087"/>
              <a:gd name="connsiteX2" fmla="*/ 2269475 w 4318612"/>
              <a:gd name="connsiteY2" fmla="*/ 925417 h 2016087"/>
              <a:gd name="connsiteX3" fmla="*/ 3316077 w 4318612"/>
              <a:gd name="connsiteY3" fmla="*/ 2016087 h 2016087"/>
              <a:gd name="connsiteX4" fmla="*/ 4318612 w 4318612"/>
              <a:gd name="connsiteY4" fmla="*/ 925417 h 2016087"/>
              <a:gd name="connsiteX0" fmla="*/ 0 w 4560983"/>
              <a:gd name="connsiteY0" fmla="*/ 925417 h 2016090"/>
              <a:gd name="connsiteX1" fmla="*/ 1035586 w 4560983"/>
              <a:gd name="connsiteY1" fmla="*/ 0 h 2016090"/>
              <a:gd name="connsiteX2" fmla="*/ 2269475 w 4560983"/>
              <a:gd name="connsiteY2" fmla="*/ 925417 h 2016090"/>
              <a:gd name="connsiteX3" fmla="*/ 3316077 w 4560983"/>
              <a:gd name="connsiteY3" fmla="*/ 2016087 h 2016090"/>
              <a:gd name="connsiteX4" fmla="*/ 4560983 w 4560983"/>
              <a:gd name="connsiteY4" fmla="*/ 914400 h 2016090"/>
              <a:gd name="connsiteX0" fmla="*/ 0 w 4560983"/>
              <a:gd name="connsiteY0" fmla="*/ 925417 h 2027107"/>
              <a:gd name="connsiteX1" fmla="*/ 1035586 w 4560983"/>
              <a:gd name="connsiteY1" fmla="*/ 0 h 2027107"/>
              <a:gd name="connsiteX2" fmla="*/ 2269475 w 4560983"/>
              <a:gd name="connsiteY2" fmla="*/ 925417 h 2027107"/>
              <a:gd name="connsiteX3" fmla="*/ 3470313 w 4560983"/>
              <a:gd name="connsiteY3" fmla="*/ 2027104 h 2027107"/>
              <a:gd name="connsiteX4" fmla="*/ 4560983 w 4560983"/>
              <a:gd name="connsiteY4" fmla="*/ 914400 h 202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0983" h="2027107">
                <a:moveTo>
                  <a:pt x="0" y="925417"/>
                </a:moveTo>
                <a:cubicBezTo>
                  <a:pt x="328670" y="462708"/>
                  <a:pt x="657340" y="0"/>
                  <a:pt x="1035586" y="0"/>
                </a:cubicBezTo>
                <a:cubicBezTo>
                  <a:pt x="1413832" y="0"/>
                  <a:pt x="1863687" y="587566"/>
                  <a:pt x="2269475" y="925417"/>
                </a:cubicBezTo>
                <a:cubicBezTo>
                  <a:pt x="2675263" y="1263268"/>
                  <a:pt x="3088395" y="2028940"/>
                  <a:pt x="3470313" y="2027104"/>
                </a:cubicBezTo>
                <a:cubicBezTo>
                  <a:pt x="3852231" y="2025268"/>
                  <a:pt x="4230477" y="1459735"/>
                  <a:pt x="4560983" y="9144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 30"/>
          <p:cNvSpPr/>
          <p:nvPr/>
        </p:nvSpPr>
        <p:spPr>
          <a:xfrm>
            <a:off x="1707614" y="1454226"/>
            <a:ext cx="2137273" cy="1510234"/>
          </a:xfrm>
          <a:custGeom>
            <a:avLst/>
            <a:gdLst>
              <a:gd name="connsiteX0" fmla="*/ 0 w 1983037"/>
              <a:gd name="connsiteY0" fmla="*/ 0 h 1334648"/>
              <a:gd name="connsiteX1" fmla="*/ 143220 w 1983037"/>
              <a:gd name="connsiteY1" fmla="*/ 683046 h 1334648"/>
              <a:gd name="connsiteX2" fmla="*/ 594911 w 1983037"/>
              <a:gd name="connsiteY2" fmla="*/ 1178805 h 1334648"/>
              <a:gd name="connsiteX3" fmla="*/ 1013552 w 1983037"/>
              <a:gd name="connsiteY3" fmla="*/ 1333041 h 1334648"/>
              <a:gd name="connsiteX4" fmla="*/ 1410159 w 1983037"/>
              <a:gd name="connsiteY4" fmla="*/ 1211856 h 1334648"/>
              <a:gd name="connsiteX5" fmla="*/ 1861851 w 1983037"/>
              <a:gd name="connsiteY5" fmla="*/ 583894 h 1334648"/>
              <a:gd name="connsiteX6" fmla="*/ 1983037 w 1983037"/>
              <a:gd name="connsiteY6" fmla="*/ 0 h 1334648"/>
              <a:gd name="connsiteX0" fmla="*/ 0 w 2137273"/>
              <a:gd name="connsiteY0" fmla="*/ 176270 h 1510918"/>
              <a:gd name="connsiteX1" fmla="*/ 143220 w 2137273"/>
              <a:gd name="connsiteY1" fmla="*/ 859316 h 1510918"/>
              <a:gd name="connsiteX2" fmla="*/ 594911 w 2137273"/>
              <a:gd name="connsiteY2" fmla="*/ 1355075 h 1510918"/>
              <a:gd name="connsiteX3" fmla="*/ 1013552 w 2137273"/>
              <a:gd name="connsiteY3" fmla="*/ 1509311 h 1510918"/>
              <a:gd name="connsiteX4" fmla="*/ 1410159 w 2137273"/>
              <a:gd name="connsiteY4" fmla="*/ 1388126 h 1510918"/>
              <a:gd name="connsiteX5" fmla="*/ 1861851 w 2137273"/>
              <a:gd name="connsiteY5" fmla="*/ 760164 h 1510918"/>
              <a:gd name="connsiteX6" fmla="*/ 2137273 w 2137273"/>
              <a:gd name="connsiteY6" fmla="*/ 0 h 1510918"/>
              <a:gd name="connsiteX0" fmla="*/ 0 w 2137273"/>
              <a:gd name="connsiteY0" fmla="*/ 176270 h 1510234"/>
              <a:gd name="connsiteX1" fmla="*/ 143220 w 2137273"/>
              <a:gd name="connsiteY1" fmla="*/ 859316 h 1510234"/>
              <a:gd name="connsiteX2" fmla="*/ 594911 w 2137273"/>
              <a:gd name="connsiteY2" fmla="*/ 1355075 h 1510234"/>
              <a:gd name="connsiteX3" fmla="*/ 1013552 w 2137273"/>
              <a:gd name="connsiteY3" fmla="*/ 1509311 h 1510234"/>
              <a:gd name="connsiteX4" fmla="*/ 1410159 w 2137273"/>
              <a:gd name="connsiteY4" fmla="*/ 1388126 h 1510234"/>
              <a:gd name="connsiteX5" fmla="*/ 1861851 w 2137273"/>
              <a:gd name="connsiteY5" fmla="*/ 848299 h 1510234"/>
              <a:gd name="connsiteX6" fmla="*/ 2137273 w 2137273"/>
              <a:gd name="connsiteY6" fmla="*/ 0 h 151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7273" h="1510234">
                <a:moveTo>
                  <a:pt x="0" y="176270"/>
                </a:moveTo>
                <a:cubicBezTo>
                  <a:pt x="22034" y="419559"/>
                  <a:pt x="44068" y="662849"/>
                  <a:pt x="143220" y="859316"/>
                </a:cubicBezTo>
                <a:cubicBezTo>
                  <a:pt x="242372" y="1055783"/>
                  <a:pt x="449856" y="1246743"/>
                  <a:pt x="594911" y="1355075"/>
                </a:cubicBezTo>
                <a:cubicBezTo>
                  <a:pt x="739966" y="1463407"/>
                  <a:pt x="877677" y="1503803"/>
                  <a:pt x="1013552" y="1509311"/>
                </a:cubicBezTo>
                <a:cubicBezTo>
                  <a:pt x="1149427" y="1514819"/>
                  <a:pt x="1268776" y="1498295"/>
                  <a:pt x="1410159" y="1388126"/>
                </a:cubicBezTo>
                <a:cubicBezTo>
                  <a:pt x="1551542" y="1277957"/>
                  <a:pt x="1740665" y="1079653"/>
                  <a:pt x="1861851" y="848299"/>
                </a:cubicBezTo>
                <a:cubicBezTo>
                  <a:pt x="1983037" y="616945"/>
                  <a:pt x="2124420" y="190959"/>
                  <a:pt x="2137273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6230176" y="1521761"/>
            <a:ext cx="13241" cy="4957081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 rot="10800000">
            <a:off x="4039574" y="4968607"/>
            <a:ext cx="2137273" cy="1510234"/>
          </a:xfrm>
          <a:custGeom>
            <a:avLst/>
            <a:gdLst>
              <a:gd name="connsiteX0" fmla="*/ 0 w 1983037"/>
              <a:gd name="connsiteY0" fmla="*/ 0 h 1334648"/>
              <a:gd name="connsiteX1" fmla="*/ 143220 w 1983037"/>
              <a:gd name="connsiteY1" fmla="*/ 683046 h 1334648"/>
              <a:gd name="connsiteX2" fmla="*/ 594911 w 1983037"/>
              <a:gd name="connsiteY2" fmla="*/ 1178805 h 1334648"/>
              <a:gd name="connsiteX3" fmla="*/ 1013552 w 1983037"/>
              <a:gd name="connsiteY3" fmla="*/ 1333041 h 1334648"/>
              <a:gd name="connsiteX4" fmla="*/ 1410159 w 1983037"/>
              <a:gd name="connsiteY4" fmla="*/ 1211856 h 1334648"/>
              <a:gd name="connsiteX5" fmla="*/ 1861851 w 1983037"/>
              <a:gd name="connsiteY5" fmla="*/ 583894 h 1334648"/>
              <a:gd name="connsiteX6" fmla="*/ 1983037 w 1983037"/>
              <a:gd name="connsiteY6" fmla="*/ 0 h 1334648"/>
              <a:gd name="connsiteX0" fmla="*/ 0 w 2137273"/>
              <a:gd name="connsiteY0" fmla="*/ 176270 h 1510918"/>
              <a:gd name="connsiteX1" fmla="*/ 143220 w 2137273"/>
              <a:gd name="connsiteY1" fmla="*/ 859316 h 1510918"/>
              <a:gd name="connsiteX2" fmla="*/ 594911 w 2137273"/>
              <a:gd name="connsiteY2" fmla="*/ 1355075 h 1510918"/>
              <a:gd name="connsiteX3" fmla="*/ 1013552 w 2137273"/>
              <a:gd name="connsiteY3" fmla="*/ 1509311 h 1510918"/>
              <a:gd name="connsiteX4" fmla="*/ 1410159 w 2137273"/>
              <a:gd name="connsiteY4" fmla="*/ 1388126 h 1510918"/>
              <a:gd name="connsiteX5" fmla="*/ 1861851 w 2137273"/>
              <a:gd name="connsiteY5" fmla="*/ 760164 h 1510918"/>
              <a:gd name="connsiteX6" fmla="*/ 2137273 w 2137273"/>
              <a:gd name="connsiteY6" fmla="*/ 0 h 1510918"/>
              <a:gd name="connsiteX0" fmla="*/ 0 w 2137273"/>
              <a:gd name="connsiteY0" fmla="*/ 176270 h 1510234"/>
              <a:gd name="connsiteX1" fmla="*/ 143220 w 2137273"/>
              <a:gd name="connsiteY1" fmla="*/ 859316 h 1510234"/>
              <a:gd name="connsiteX2" fmla="*/ 594911 w 2137273"/>
              <a:gd name="connsiteY2" fmla="*/ 1355075 h 1510234"/>
              <a:gd name="connsiteX3" fmla="*/ 1013552 w 2137273"/>
              <a:gd name="connsiteY3" fmla="*/ 1509311 h 1510234"/>
              <a:gd name="connsiteX4" fmla="*/ 1410159 w 2137273"/>
              <a:gd name="connsiteY4" fmla="*/ 1388126 h 1510234"/>
              <a:gd name="connsiteX5" fmla="*/ 1861851 w 2137273"/>
              <a:gd name="connsiteY5" fmla="*/ 848299 h 1510234"/>
              <a:gd name="connsiteX6" fmla="*/ 2137273 w 2137273"/>
              <a:gd name="connsiteY6" fmla="*/ 0 h 151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7273" h="1510234">
                <a:moveTo>
                  <a:pt x="0" y="176270"/>
                </a:moveTo>
                <a:cubicBezTo>
                  <a:pt x="22034" y="419559"/>
                  <a:pt x="44068" y="662849"/>
                  <a:pt x="143220" y="859316"/>
                </a:cubicBezTo>
                <a:cubicBezTo>
                  <a:pt x="242372" y="1055783"/>
                  <a:pt x="449856" y="1246743"/>
                  <a:pt x="594911" y="1355075"/>
                </a:cubicBezTo>
                <a:cubicBezTo>
                  <a:pt x="739966" y="1463407"/>
                  <a:pt x="877677" y="1503803"/>
                  <a:pt x="1013552" y="1509311"/>
                </a:cubicBezTo>
                <a:cubicBezTo>
                  <a:pt x="1149427" y="1514819"/>
                  <a:pt x="1268776" y="1498295"/>
                  <a:pt x="1410159" y="1388126"/>
                </a:cubicBezTo>
                <a:cubicBezTo>
                  <a:pt x="1551542" y="1277957"/>
                  <a:pt x="1740665" y="1079653"/>
                  <a:pt x="1861851" y="848299"/>
                </a:cubicBezTo>
                <a:cubicBezTo>
                  <a:pt x="1983037" y="616945"/>
                  <a:pt x="2124420" y="190959"/>
                  <a:pt x="2137273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 rot="17885708">
                <a:off x="2627671" y="1868652"/>
                <a:ext cx="1569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𝐜𝐨𝐬𝐞𝐜</m:t>
                          </m:r>
                        </m:fName>
                        <m:e>
                          <m:r>
                            <a:rPr lang="en-GB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885708">
                <a:off x="2627671" y="1868652"/>
                <a:ext cx="1569265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959079" y="2134254"/>
                <a:ext cx="1872208" cy="59200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Click to </a:t>
                </a:r>
                <a:r>
                  <a:rPr lang="en-GB" b="1" dirty="0" err="1"/>
                  <a:t>Frosketch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𝒄𝒐𝒔𝒆𝒄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079" y="2134254"/>
                <a:ext cx="1872208" cy="592007"/>
              </a:xfrm>
              <a:prstGeom prst="rect">
                <a:avLst/>
              </a:prstGeom>
              <a:blipFill>
                <a:blip r:embed="rId13"/>
                <a:stretch>
                  <a:fillRect l="-633" t="-4717" r="-633"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86490" y="1728681"/>
            <a:ext cx="2220924" cy="1211466"/>
            <a:chOff x="86490" y="1728681"/>
            <a:chExt cx="2220924" cy="1211466"/>
          </a:xfrm>
        </p:grpSpPr>
        <p:sp>
          <p:nvSpPr>
            <p:cNvPr id="40" name="TextBox 39"/>
            <p:cNvSpPr txBox="1"/>
            <p:nvPr/>
          </p:nvSpPr>
          <p:spPr>
            <a:xfrm>
              <a:off x="86490" y="1728681"/>
              <a:ext cx="1351574" cy="1077218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It touches here because the reciprocal of 1 is 1.</a:t>
              </a:r>
            </a:p>
          </p:txBody>
        </p:sp>
        <p:cxnSp>
          <p:nvCxnSpPr>
            <p:cNvPr id="42" name="Straight Arrow Connector 41"/>
            <p:cNvCxnSpPr>
              <a:stCxn id="40" idx="3"/>
            </p:cNvCxnSpPr>
            <p:nvPr/>
          </p:nvCxnSpPr>
          <p:spPr>
            <a:xfrm>
              <a:off x="1438064" y="2267290"/>
              <a:ext cx="869350" cy="672857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069452" y="1958994"/>
            <a:ext cx="1991105" cy="1662610"/>
            <a:chOff x="-225813" y="1728681"/>
            <a:chExt cx="1991105" cy="16626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86489" y="1728681"/>
                  <a:ext cx="1678803" cy="156966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</m:oMath>
                  </a14:m>
                  <a:r>
                    <a:rPr lang="en-GB" sz="1600" dirty="0"/>
                    <a:t> isn’t defined for multiples of </a:t>
                  </a:r>
                  <a14:m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GB" sz="1600" dirty="0"/>
                    <a:t> because we can’t divide by 0. We get an asymptote.</a:t>
                  </a: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89" y="1728681"/>
                  <a:ext cx="1678803" cy="156966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>
              <a:cxnSpLocks/>
              <a:stCxn id="46" idx="1"/>
            </p:cNvCxnSpPr>
            <p:nvPr/>
          </p:nvCxnSpPr>
          <p:spPr>
            <a:xfrm flipH="1">
              <a:off x="-225813" y="2513511"/>
              <a:ext cx="312302" cy="87778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518527" y="1838070"/>
            <a:ext cx="2326360" cy="4894845"/>
            <a:chOff x="-461792" y="-1451777"/>
            <a:chExt cx="2326360" cy="4894845"/>
          </a:xfrm>
        </p:grpSpPr>
        <p:sp>
          <p:nvSpPr>
            <p:cNvPr id="51" name="TextBox 50"/>
            <p:cNvSpPr txBox="1"/>
            <p:nvPr/>
          </p:nvSpPr>
          <p:spPr>
            <a:xfrm>
              <a:off x="-461792" y="2058073"/>
              <a:ext cx="1893791" cy="1384995"/>
            </a:xfrm>
            <a:prstGeom prst="rect">
              <a:avLst/>
            </a:prstGeom>
            <a:solidFill>
              <a:schemeClr val="bg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Reciprocating preserves sign. When we divide by a small positive number, we get a very large positive number.</a:t>
              </a:r>
            </a:p>
          </p:txBody>
        </p:sp>
        <p:cxnSp>
          <p:nvCxnSpPr>
            <p:cNvPr id="52" name="Straight Arrow Connector 51"/>
            <p:cNvCxnSpPr>
              <a:stCxn id="51" idx="0"/>
            </p:cNvCxnSpPr>
            <p:nvPr/>
          </p:nvCxnSpPr>
          <p:spPr>
            <a:xfrm flipV="1">
              <a:off x="485104" y="-1451777"/>
              <a:ext cx="1379464" cy="350985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D11E03-9E12-49C9-9192-E82F2C16C220}"/>
                  </a:ext>
                </a:extLst>
              </p:cNvPr>
              <p:cNvSpPr txBox="1"/>
              <p:nvPr/>
            </p:nvSpPr>
            <p:spPr>
              <a:xfrm>
                <a:off x="5753100" y="4808268"/>
                <a:ext cx="3272945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Domain: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,±2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GB" dirty="0"/>
              </a:p>
              <a:p>
                <a:r>
                  <a:rPr lang="en-GB" dirty="0"/>
                  <a:t>Range: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≤1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8D11E03-9E12-49C9-9192-E82F2C16C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100" y="4808268"/>
                <a:ext cx="3272945" cy="646331"/>
              </a:xfrm>
              <a:prstGeom prst="rect">
                <a:avLst/>
              </a:prstGeom>
              <a:blipFill>
                <a:blip r:embed="rId15"/>
                <a:stretch>
                  <a:fillRect l="-1294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86D3D005-414A-4226-8C8B-36E12D6538F0}"/>
              </a:ext>
            </a:extLst>
          </p:cNvPr>
          <p:cNvSpPr/>
          <p:nvPr/>
        </p:nvSpPr>
        <p:spPr>
          <a:xfrm>
            <a:off x="6744351" y="4815983"/>
            <a:ext cx="2202858" cy="3056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934336-8C71-4273-90C7-ABB3BB7C069A}"/>
              </a:ext>
            </a:extLst>
          </p:cNvPr>
          <p:cNvSpPr/>
          <p:nvPr/>
        </p:nvSpPr>
        <p:spPr>
          <a:xfrm>
            <a:off x="6744351" y="5121670"/>
            <a:ext cx="2196449" cy="332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51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8" grpId="0"/>
      <p:bldP spid="10" grpId="0" animBg="1"/>
      <p:bldP spid="36" grpId="0" animBg="1"/>
      <p:bldP spid="36" grpId="1" animBg="1"/>
      <p:bldP spid="37" grpId="0" animBg="1"/>
      <p:bldP spid="3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Sketches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>
            <a:off x="1654467" y="3853327"/>
            <a:ext cx="5304612" cy="11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654467" y="2318200"/>
            <a:ext cx="0" cy="2933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09811" y="277976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811" y="2779760"/>
                <a:ext cx="344656" cy="4001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79936" y="456935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936" y="4569352"/>
                <a:ext cx="344656" cy="400110"/>
              </a:xfrm>
              <a:prstGeom prst="rect">
                <a:avLst/>
              </a:prstGeom>
              <a:blipFill rotWithShape="0">
                <a:blip r:embed="rId3"/>
                <a:stretch>
                  <a:fillRect r="-48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959079" y="2134254"/>
                <a:ext cx="1872208" cy="59200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Click to </a:t>
                </a:r>
                <a:r>
                  <a:rPr lang="en-GB" b="1" dirty="0" err="1"/>
                  <a:t>Frosketch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𝒔𝒆𝒄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079" y="2134254"/>
                <a:ext cx="1872208" cy="592007"/>
              </a:xfrm>
              <a:prstGeom prst="rect">
                <a:avLst/>
              </a:prstGeom>
              <a:blipFill>
                <a:blip r:embed="rId4"/>
                <a:stretch>
                  <a:fillRect l="-633" t="-4717" r="-633"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82139" y="191809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139" y="1918090"/>
                <a:ext cx="344656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29353" y="365327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353" y="3653272"/>
                <a:ext cx="34465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74926" y="384245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26" y="3842457"/>
                <a:ext cx="344656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91794" y="384245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794" y="3842457"/>
                <a:ext cx="344656" cy="400110"/>
              </a:xfrm>
              <a:prstGeom prst="rect">
                <a:avLst/>
              </a:prstGeom>
              <a:blipFill rotWithShape="0">
                <a:blip r:embed="rId8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71720" y="3816517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20" y="3816517"/>
                <a:ext cx="344656" cy="668516"/>
              </a:xfrm>
              <a:prstGeom prst="rect">
                <a:avLst/>
              </a:prstGeom>
              <a:blipFill rotWithShape="0">
                <a:blip r:embed="rId9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67231" y="3816517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231" y="3816517"/>
                <a:ext cx="344656" cy="668516"/>
              </a:xfrm>
              <a:prstGeom prst="rect">
                <a:avLst/>
              </a:prstGeom>
              <a:blipFill rotWithShape="0">
                <a:blip r:embed="rId10"/>
                <a:stretch>
                  <a:fillRect r="-2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/>
          <p:cNvSpPr/>
          <p:nvPr/>
        </p:nvSpPr>
        <p:spPr>
          <a:xfrm>
            <a:off x="1663547" y="2963537"/>
            <a:ext cx="4572000" cy="1918156"/>
          </a:xfrm>
          <a:custGeom>
            <a:avLst/>
            <a:gdLst>
              <a:gd name="connsiteX0" fmla="*/ 0 w 4572000"/>
              <a:gd name="connsiteY0" fmla="*/ 0 h 1918156"/>
              <a:gd name="connsiteX1" fmla="*/ 220337 w 4572000"/>
              <a:gd name="connsiteY1" fmla="*/ 44068 h 1918156"/>
              <a:gd name="connsiteX2" fmla="*/ 550843 w 4572000"/>
              <a:gd name="connsiteY2" fmla="*/ 187287 h 1918156"/>
              <a:gd name="connsiteX3" fmla="*/ 848299 w 4572000"/>
              <a:gd name="connsiteY3" fmla="*/ 440675 h 1918156"/>
              <a:gd name="connsiteX4" fmla="*/ 1101687 w 4572000"/>
              <a:gd name="connsiteY4" fmla="*/ 914400 h 1918156"/>
              <a:gd name="connsiteX5" fmla="*/ 1211855 w 4572000"/>
              <a:gd name="connsiteY5" fmla="*/ 1200839 h 1918156"/>
              <a:gd name="connsiteX6" fmla="*/ 1509311 w 4572000"/>
              <a:gd name="connsiteY6" fmla="*/ 1696598 h 1918156"/>
              <a:gd name="connsiteX7" fmla="*/ 1795749 w 4572000"/>
              <a:gd name="connsiteY7" fmla="*/ 1872868 h 1918156"/>
              <a:gd name="connsiteX8" fmla="*/ 2214390 w 4572000"/>
              <a:gd name="connsiteY8" fmla="*/ 1916935 h 1918156"/>
              <a:gd name="connsiteX9" fmla="*/ 2633031 w 4572000"/>
              <a:gd name="connsiteY9" fmla="*/ 1839817 h 1918156"/>
              <a:gd name="connsiteX10" fmla="*/ 3007605 w 4572000"/>
              <a:gd name="connsiteY10" fmla="*/ 1498294 h 1918156"/>
              <a:gd name="connsiteX11" fmla="*/ 3360145 w 4572000"/>
              <a:gd name="connsiteY11" fmla="*/ 1057620 h 1918156"/>
              <a:gd name="connsiteX12" fmla="*/ 3415229 w 4572000"/>
              <a:gd name="connsiteY12" fmla="*/ 881350 h 1918156"/>
              <a:gd name="connsiteX13" fmla="*/ 3745735 w 4572000"/>
              <a:gd name="connsiteY13" fmla="*/ 396608 h 1918156"/>
              <a:gd name="connsiteX14" fmla="*/ 4043190 w 4572000"/>
              <a:gd name="connsiteY14" fmla="*/ 187287 h 1918156"/>
              <a:gd name="connsiteX15" fmla="*/ 4572000 w 4572000"/>
              <a:gd name="connsiteY15" fmla="*/ 66102 h 1918156"/>
              <a:gd name="connsiteX0" fmla="*/ 0 w 4572000"/>
              <a:gd name="connsiteY0" fmla="*/ 0 h 1918156"/>
              <a:gd name="connsiteX1" fmla="*/ 220337 w 4572000"/>
              <a:gd name="connsiteY1" fmla="*/ 44068 h 1918156"/>
              <a:gd name="connsiteX2" fmla="*/ 550843 w 4572000"/>
              <a:gd name="connsiteY2" fmla="*/ 187287 h 1918156"/>
              <a:gd name="connsiteX3" fmla="*/ 848299 w 4572000"/>
              <a:gd name="connsiteY3" fmla="*/ 440675 h 1918156"/>
              <a:gd name="connsiteX4" fmla="*/ 1101687 w 4572000"/>
              <a:gd name="connsiteY4" fmla="*/ 914400 h 1918156"/>
              <a:gd name="connsiteX5" fmla="*/ 1211855 w 4572000"/>
              <a:gd name="connsiteY5" fmla="*/ 1200839 h 1918156"/>
              <a:gd name="connsiteX6" fmla="*/ 1509311 w 4572000"/>
              <a:gd name="connsiteY6" fmla="*/ 1696598 h 1918156"/>
              <a:gd name="connsiteX7" fmla="*/ 1795749 w 4572000"/>
              <a:gd name="connsiteY7" fmla="*/ 1872868 h 1918156"/>
              <a:gd name="connsiteX8" fmla="*/ 2214390 w 4572000"/>
              <a:gd name="connsiteY8" fmla="*/ 1916935 h 1918156"/>
              <a:gd name="connsiteX9" fmla="*/ 2633031 w 4572000"/>
              <a:gd name="connsiteY9" fmla="*/ 1839817 h 1918156"/>
              <a:gd name="connsiteX10" fmla="*/ 3007605 w 4572000"/>
              <a:gd name="connsiteY10" fmla="*/ 1498294 h 1918156"/>
              <a:gd name="connsiteX11" fmla="*/ 3360145 w 4572000"/>
              <a:gd name="connsiteY11" fmla="*/ 1057620 h 1918156"/>
              <a:gd name="connsiteX12" fmla="*/ 3745735 w 4572000"/>
              <a:gd name="connsiteY12" fmla="*/ 396608 h 1918156"/>
              <a:gd name="connsiteX13" fmla="*/ 4043190 w 4572000"/>
              <a:gd name="connsiteY13" fmla="*/ 187287 h 1918156"/>
              <a:gd name="connsiteX14" fmla="*/ 4572000 w 4572000"/>
              <a:gd name="connsiteY14" fmla="*/ 66102 h 1918156"/>
              <a:gd name="connsiteX0" fmla="*/ 0 w 4572000"/>
              <a:gd name="connsiteY0" fmla="*/ 0 h 1918156"/>
              <a:gd name="connsiteX1" fmla="*/ 220337 w 4572000"/>
              <a:gd name="connsiteY1" fmla="*/ 44068 h 1918156"/>
              <a:gd name="connsiteX2" fmla="*/ 550843 w 4572000"/>
              <a:gd name="connsiteY2" fmla="*/ 187287 h 1918156"/>
              <a:gd name="connsiteX3" fmla="*/ 848299 w 4572000"/>
              <a:gd name="connsiteY3" fmla="*/ 440675 h 1918156"/>
              <a:gd name="connsiteX4" fmla="*/ 1101687 w 4572000"/>
              <a:gd name="connsiteY4" fmla="*/ 914400 h 1918156"/>
              <a:gd name="connsiteX5" fmla="*/ 1211855 w 4572000"/>
              <a:gd name="connsiteY5" fmla="*/ 1200839 h 1918156"/>
              <a:gd name="connsiteX6" fmla="*/ 1509311 w 4572000"/>
              <a:gd name="connsiteY6" fmla="*/ 1696598 h 1918156"/>
              <a:gd name="connsiteX7" fmla="*/ 1795749 w 4572000"/>
              <a:gd name="connsiteY7" fmla="*/ 1872868 h 1918156"/>
              <a:gd name="connsiteX8" fmla="*/ 2214390 w 4572000"/>
              <a:gd name="connsiteY8" fmla="*/ 1916935 h 1918156"/>
              <a:gd name="connsiteX9" fmla="*/ 2633031 w 4572000"/>
              <a:gd name="connsiteY9" fmla="*/ 1839817 h 1918156"/>
              <a:gd name="connsiteX10" fmla="*/ 3007605 w 4572000"/>
              <a:gd name="connsiteY10" fmla="*/ 1498294 h 1918156"/>
              <a:gd name="connsiteX11" fmla="*/ 3327095 w 4572000"/>
              <a:gd name="connsiteY11" fmla="*/ 958468 h 1918156"/>
              <a:gd name="connsiteX12" fmla="*/ 3745735 w 4572000"/>
              <a:gd name="connsiteY12" fmla="*/ 396608 h 1918156"/>
              <a:gd name="connsiteX13" fmla="*/ 4043190 w 4572000"/>
              <a:gd name="connsiteY13" fmla="*/ 187287 h 1918156"/>
              <a:gd name="connsiteX14" fmla="*/ 4572000 w 4572000"/>
              <a:gd name="connsiteY14" fmla="*/ 66102 h 191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72000" h="1918156">
                <a:moveTo>
                  <a:pt x="0" y="0"/>
                </a:moveTo>
                <a:cubicBezTo>
                  <a:pt x="64265" y="6427"/>
                  <a:pt x="128530" y="12854"/>
                  <a:pt x="220337" y="44068"/>
                </a:cubicBezTo>
                <a:cubicBezTo>
                  <a:pt x="312144" y="75282"/>
                  <a:pt x="446183" y="121186"/>
                  <a:pt x="550843" y="187287"/>
                </a:cubicBezTo>
                <a:cubicBezTo>
                  <a:pt x="655503" y="253388"/>
                  <a:pt x="756492" y="319490"/>
                  <a:pt x="848299" y="440675"/>
                </a:cubicBezTo>
                <a:cubicBezTo>
                  <a:pt x="940106" y="561860"/>
                  <a:pt x="1041094" y="787706"/>
                  <a:pt x="1101687" y="914400"/>
                </a:cubicBezTo>
                <a:cubicBezTo>
                  <a:pt x="1162280" y="1041094"/>
                  <a:pt x="1143918" y="1070473"/>
                  <a:pt x="1211855" y="1200839"/>
                </a:cubicBezTo>
                <a:cubicBezTo>
                  <a:pt x="1279792" y="1331205"/>
                  <a:pt x="1411995" y="1584593"/>
                  <a:pt x="1509311" y="1696598"/>
                </a:cubicBezTo>
                <a:cubicBezTo>
                  <a:pt x="1606627" y="1808603"/>
                  <a:pt x="1678236" y="1836145"/>
                  <a:pt x="1795749" y="1872868"/>
                </a:cubicBezTo>
                <a:cubicBezTo>
                  <a:pt x="1913262" y="1909591"/>
                  <a:pt x="2074843" y="1922444"/>
                  <a:pt x="2214390" y="1916935"/>
                </a:cubicBezTo>
                <a:cubicBezTo>
                  <a:pt x="2353937" y="1911426"/>
                  <a:pt x="2500829" y="1909590"/>
                  <a:pt x="2633031" y="1839817"/>
                </a:cubicBezTo>
                <a:cubicBezTo>
                  <a:pt x="2765233" y="1770044"/>
                  <a:pt x="2891928" y="1645185"/>
                  <a:pt x="3007605" y="1498294"/>
                </a:cubicBezTo>
                <a:cubicBezTo>
                  <a:pt x="3123282" y="1351403"/>
                  <a:pt x="3204073" y="1142082"/>
                  <a:pt x="3327095" y="958468"/>
                </a:cubicBezTo>
                <a:cubicBezTo>
                  <a:pt x="3450117" y="774854"/>
                  <a:pt x="3626386" y="525138"/>
                  <a:pt x="3745735" y="396608"/>
                </a:cubicBezTo>
                <a:cubicBezTo>
                  <a:pt x="3865084" y="268078"/>
                  <a:pt x="3905479" y="242371"/>
                  <a:pt x="4043190" y="187287"/>
                </a:cubicBezTo>
                <a:cubicBezTo>
                  <a:pt x="4180901" y="132203"/>
                  <a:pt x="4376450" y="99152"/>
                  <a:pt x="4572000" y="6610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1674564" y="1344198"/>
            <a:ext cx="4527932" cy="5067619"/>
            <a:chOff x="1674564" y="1344198"/>
            <a:chExt cx="4527932" cy="5067619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2757002" y="1444074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000337" y="1444073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1674564" y="1454227"/>
              <a:ext cx="1024569" cy="1498293"/>
            </a:xfrm>
            <a:custGeom>
              <a:avLst/>
              <a:gdLst>
                <a:gd name="connsiteX0" fmla="*/ 0 w 1024569"/>
                <a:gd name="connsiteY0" fmla="*/ 1498293 h 1498293"/>
                <a:gd name="connsiteX1" fmla="*/ 385590 w 1024569"/>
                <a:gd name="connsiteY1" fmla="*/ 1366091 h 1498293"/>
                <a:gd name="connsiteX2" fmla="*/ 870332 w 1024569"/>
                <a:gd name="connsiteY2" fmla="*/ 870332 h 1498293"/>
                <a:gd name="connsiteX3" fmla="*/ 1024569 w 1024569"/>
                <a:gd name="connsiteY3" fmla="*/ 0 h 149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569" h="1498293">
                  <a:moveTo>
                    <a:pt x="0" y="1498293"/>
                  </a:moveTo>
                  <a:cubicBezTo>
                    <a:pt x="120267" y="1484522"/>
                    <a:pt x="240535" y="1470751"/>
                    <a:pt x="385590" y="1366091"/>
                  </a:cubicBezTo>
                  <a:cubicBezTo>
                    <a:pt x="530645" y="1261431"/>
                    <a:pt x="763836" y="1098014"/>
                    <a:pt x="870332" y="870332"/>
                  </a:cubicBezTo>
                  <a:cubicBezTo>
                    <a:pt x="976828" y="642650"/>
                    <a:pt x="1000698" y="321325"/>
                    <a:pt x="1024569" y="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853369" y="4880299"/>
              <a:ext cx="2071171" cy="1531518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067759" y="1399142"/>
              <a:ext cx="1134737" cy="1619480"/>
            </a:xfrm>
            <a:custGeom>
              <a:avLst/>
              <a:gdLst>
                <a:gd name="connsiteX0" fmla="*/ 0 w 1134737"/>
                <a:gd name="connsiteY0" fmla="*/ 0 h 1619480"/>
                <a:gd name="connsiteX1" fmla="*/ 121186 w 1134737"/>
                <a:gd name="connsiteY1" fmla="*/ 517793 h 1619480"/>
                <a:gd name="connsiteX2" fmla="*/ 396607 w 1134737"/>
                <a:gd name="connsiteY2" fmla="*/ 1079653 h 1619480"/>
                <a:gd name="connsiteX3" fmla="*/ 837282 w 1134737"/>
                <a:gd name="connsiteY3" fmla="*/ 1476260 h 1619480"/>
                <a:gd name="connsiteX4" fmla="*/ 1134737 w 1134737"/>
                <a:gd name="connsiteY4" fmla="*/ 1619480 h 161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737" h="1619480">
                  <a:moveTo>
                    <a:pt x="0" y="0"/>
                  </a:moveTo>
                  <a:cubicBezTo>
                    <a:pt x="27542" y="168925"/>
                    <a:pt x="55085" y="337851"/>
                    <a:pt x="121186" y="517793"/>
                  </a:cubicBezTo>
                  <a:cubicBezTo>
                    <a:pt x="187287" y="697735"/>
                    <a:pt x="277258" y="919909"/>
                    <a:pt x="396607" y="1079653"/>
                  </a:cubicBezTo>
                  <a:cubicBezTo>
                    <a:pt x="515956" y="1239397"/>
                    <a:pt x="714260" y="1386289"/>
                    <a:pt x="837282" y="1476260"/>
                  </a:cubicBezTo>
                  <a:cubicBezTo>
                    <a:pt x="960304" y="1566231"/>
                    <a:pt x="1047520" y="1592855"/>
                    <a:pt x="1134737" y="161948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 rot="3375269">
                  <a:off x="4801436" y="1944165"/>
                  <a:ext cx="15692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𝐬𝐞𝐜</m:t>
                            </m:r>
                          </m:fName>
                          <m:e>
                            <m:r>
                              <a:rPr lang="en-GB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oMath>
                    </m:oMathPara>
                  </a14:m>
                  <a:endParaRPr lang="en-GB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3375269">
                  <a:off x="4801436" y="1944165"/>
                  <a:ext cx="1569265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20141252">
                <a:off x="5149531" y="3275107"/>
                <a:ext cx="11466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41252">
                <a:off x="5149531" y="3275107"/>
                <a:ext cx="1146682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8D5F44E-04E8-457B-BE40-CB896240922A}"/>
                  </a:ext>
                </a:extLst>
              </p:cNvPr>
              <p:cNvSpPr txBox="1"/>
              <p:nvPr/>
            </p:nvSpPr>
            <p:spPr>
              <a:xfrm>
                <a:off x="5419288" y="4785408"/>
                <a:ext cx="3590488" cy="76104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Domain: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≠±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,±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GB" dirty="0"/>
              </a:p>
              <a:p>
                <a:r>
                  <a:rPr lang="en-GB" dirty="0"/>
                  <a:t>Range: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≤1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8D5F44E-04E8-457B-BE40-CB8962409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288" y="4785408"/>
                <a:ext cx="3590488" cy="761042"/>
              </a:xfrm>
              <a:prstGeom prst="rect">
                <a:avLst/>
              </a:prstGeom>
              <a:blipFill>
                <a:blip r:embed="rId13"/>
                <a:stretch>
                  <a:fillRect l="-1180" b="-10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293DFF13-A53C-431F-9818-ADACC9D377DC}"/>
              </a:ext>
            </a:extLst>
          </p:cNvPr>
          <p:cNvSpPr/>
          <p:nvPr/>
        </p:nvSpPr>
        <p:spPr>
          <a:xfrm>
            <a:off x="6389557" y="4815281"/>
            <a:ext cx="2494383" cy="4070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5382F5-548F-4B34-8031-78A4848E4DBC}"/>
              </a:ext>
            </a:extLst>
          </p:cNvPr>
          <p:cNvSpPr/>
          <p:nvPr/>
        </p:nvSpPr>
        <p:spPr>
          <a:xfrm>
            <a:off x="6389557" y="5236770"/>
            <a:ext cx="2487743" cy="3061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605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Sketches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>
            <a:off x="1654467" y="3853327"/>
            <a:ext cx="5304612" cy="11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654467" y="2318200"/>
            <a:ext cx="0" cy="2933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023638" y="962605"/>
                <a:ext cx="1872208" cy="59200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Click to </a:t>
                </a:r>
                <a:r>
                  <a:rPr lang="en-GB" b="1" dirty="0" err="1"/>
                  <a:t>Brosketch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638" y="962605"/>
                <a:ext cx="1872208" cy="592007"/>
              </a:xfrm>
              <a:prstGeom prst="rect">
                <a:avLst/>
              </a:prstGeom>
              <a:blipFill>
                <a:blip r:embed="rId13"/>
                <a:stretch>
                  <a:fillRect l="-1266" t="-4673" r="-1266" b="-2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82139" y="191809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139" y="1918090"/>
                <a:ext cx="344656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29353" y="365327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9353" y="3653272"/>
                <a:ext cx="344656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74926" y="384245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26" y="3842457"/>
                <a:ext cx="344656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91794" y="384245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794" y="3842457"/>
                <a:ext cx="344656" cy="400110"/>
              </a:xfrm>
              <a:prstGeom prst="rect">
                <a:avLst/>
              </a:prstGeom>
              <a:blipFill rotWithShape="0">
                <a:blip r:embed="rId6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71720" y="3816517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20" y="3816517"/>
                <a:ext cx="344656" cy="668516"/>
              </a:xfrm>
              <a:prstGeom prst="rect">
                <a:avLst/>
              </a:prstGeom>
              <a:blipFill rotWithShape="0">
                <a:blip r:embed="rId7"/>
                <a:stretch>
                  <a:fillRect r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67231" y="3816517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231" y="3816517"/>
                <a:ext cx="344656" cy="668516"/>
              </a:xfrm>
              <a:prstGeom prst="rect">
                <a:avLst/>
              </a:prstGeom>
              <a:blipFill rotWithShape="0">
                <a:blip r:embed="rId8"/>
                <a:stretch>
                  <a:fillRect r="-2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19586162">
                <a:off x="3309974" y="3482460"/>
                <a:ext cx="11466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86162">
                <a:off x="3309974" y="3482460"/>
                <a:ext cx="1146682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V="1">
            <a:off x="2821010" y="1337976"/>
            <a:ext cx="13241" cy="4957081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939559" y="1337976"/>
            <a:ext cx="13241" cy="4957081"/>
          </a:xfrm>
          <a:prstGeom prst="line">
            <a:avLst/>
          </a:prstGeom>
          <a:ln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663547" y="1366092"/>
            <a:ext cx="1101687" cy="2478795"/>
          </a:xfrm>
          <a:custGeom>
            <a:avLst/>
            <a:gdLst>
              <a:gd name="connsiteX0" fmla="*/ 0 w 1101687"/>
              <a:gd name="connsiteY0" fmla="*/ 2478795 h 2478795"/>
              <a:gd name="connsiteX1" fmla="*/ 396607 w 1101687"/>
              <a:gd name="connsiteY1" fmla="*/ 2203373 h 2478795"/>
              <a:gd name="connsiteX2" fmla="*/ 738130 w 1101687"/>
              <a:gd name="connsiteY2" fmla="*/ 1784732 h 2478795"/>
              <a:gd name="connsiteX3" fmla="*/ 969484 w 1101687"/>
              <a:gd name="connsiteY3" fmla="*/ 1101686 h 2478795"/>
              <a:gd name="connsiteX4" fmla="*/ 1079653 w 1101687"/>
              <a:gd name="connsiteY4" fmla="*/ 297455 h 2478795"/>
              <a:gd name="connsiteX5" fmla="*/ 1101687 w 1101687"/>
              <a:gd name="connsiteY5" fmla="*/ 0 h 247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87" h="2478795">
                <a:moveTo>
                  <a:pt x="0" y="2478795"/>
                </a:moveTo>
                <a:cubicBezTo>
                  <a:pt x="136792" y="2398922"/>
                  <a:pt x="273585" y="2319050"/>
                  <a:pt x="396607" y="2203373"/>
                </a:cubicBezTo>
                <a:cubicBezTo>
                  <a:pt x="519629" y="2087696"/>
                  <a:pt x="642651" y="1968346"/>
                  <a:pt x="738130" y="1784732"/>
                </a:cubicBezTo>
                <a:cubicBezTo>
                  <a:pt x="833609" y="1601118"/>
                  <a:pt x="912564" y="1349565"/>
                  <a:pt x="969484" y="1101686"/>
                </a:cubicBezTo>
                <a:cubicBezTo>
                  <a:pt x="1026404" y="853807"/>
                  <a:pt x="1057619" y="481069"/>
                  <a:pt x="1079653" y="297455"/>
                </a:cubicBezTo>
                <a:cubicBezTo>
                  <a:pt x="1101687" y="113841"/>
                  <a:pt x="1101687" y="56920"/>
                  <a:pt x="1101687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2853369" y="1344058"/>
            <a:ext cx="2049137" cy="4759287"/>
          </a:xfrm>
          <a:custGeom>
            <a:avLst/>
            <a:gdLst>
              <a:gd name="connsiteX0" fmla="*/ 0 w 2071171"/>
              <a:gd name="connsiteY0" fmla="*/ 4583017 h 4583017"/>
              <a:gd name="connsiteX1" fmla="*/ 132202 w 2071171"/>
              <a:gd name="connsiteY1" fmla="*/ 3756752 h 4583017"/>
              <a:gd name="connsiteX2" fmla="*/ 385590 w 2071171"/>
              <a:gd name="connsiteY2" fmla="*/ 2985571 h 4583017"/>
              <a:gd name="connsiteX3" fmla="*/ 727113 w 2071171"/>
              <a:gd name="connsiteY3" fmla="*/ 2577947 h 4583017"/>
              <a:gd name="connsiteX4" fmla="*/ 1057619 w 2071171"/>
              <a:gd name="connsiteY4" fmla="*/ 2346592 h 4583017"/>
              <a:gd name="connsiteX5" fmla="*/ 1443209 w 2071171"/>
              <a:gd name="connsiteY5" fmla="*/ 2060154 h 4583017"/>
              <a:gd name="connsiteX6" fmla="*/ 1773715 w 2071171"/>
              <a:gd name="connsiteY6" fmla="*/ 1718631 h 4583017"/>
              <a:gd name="connsiteX7" fmla="*/ 2016086 w 2071171"/>
              <a:gd name="connsiteY7" fmla="*/ 1255923 h 4583017"/>
              <a:gd name="connsiteX8" fmla="*/ 2071171 w 2071171"/>
              <a:gd name="connsiteY8" fmla="*/ 0 h 4583017"/>
              <a:gd name="connsiteX0" fmla="*/ 0 w 2071171"/>
              <a:gd name="connsiteY0" fmla="*/ 4583017 h 4583017"/>
              <a:gd name="connsiteX1" fmla="*/ 132202 w 2071171"/>
              <a:gd name="connsiteY1" fmla="*/ 3756752 h 4583017"/>
              <a:gd name="connsiteX2" fmla="*/ 385590 w 2071171"/>
              <a:gd name="connsiteY2" fmla="*/ 2985571 h 4583017"/>
              <a:gd name="connsiteX3" fmla="*/ 727113 w 2071171"/>
              <a:gd name="connsiteY3" fmla="*/ 2577947 h 4583017"/>
              <a:gd name="connsiteX4" fmla="*/ 1057619 w 2071171"/>
              <a:gd name="connsiteY4" fmla="*/ 2346592 h 4583017"/>
              <a:gd name="connsiteX5" fmla="*/ 1421176 w 2071171"/>
              <a:gd name="connsiteY5" fmla="*/ 2049137 h 4583017"/>
              <a:gd name="connsiteX6" fmla="*/ 1773715 w 2071171"/>
              <a:gd name="connsiteY6" fmla="*/ 1718631 h 4583017"/>
              <a:gd name="connsiteX7" fmla="*/ 2016086 w 2071171"/>
              <a:gd name="connsiteY7" fmla="*/ 1255923 h 4583017"/>
              <a:gd name="connsiteX8" fmla="*/ 2071171 w 2071171"/>
              <a:gd name="connsiteY8" fmla="*/ 0 h 4583017"/>
              <a:gd name="connsiteX0" fmla="*/ 0 w 2071171"/>
              <a:gd name="connsiteY0" fmla="*/ 4583017 h 4583017"/>
              <a:gd name="connsiteX1" fmla="*/ 132202 w 2071171"/>
              <a:gd name="connsiteY1" fmla="*/ 3756752 h 4583017"/>
              <a:gd name="connsiteX2" fmla="*/ 385590 w 2071171"/>
              <a:gd name="connsiteY2" fmla="*/ 2985571 h 4583017"/>
              <a:gd name="connsiteX3" fmla="*/ 727113 w 2071171"/>
              <a:gd name="connsiteY3" fmla="*/ 2577947 h 4583017"/>
              <a:gd name="connsiteX4" fmla="*/ 1057619 w 2071171"/>
              <a:gd name="connsiteY4" fmla="*/ 2346592 h 4583017"/>
              <a:gd name="connsiteX5" fmla="*/ 1421176 w 2071171"/>
              <a:gd name="connsiteY5" fmla="*/ 2049137 h 4583017"/>
              <a:gd name="connsiteX6" fmla="*/ 1729648 w 2071171"/>
              <a:gd name="connsiteY6" fmla="*/ 1685580 h 4583017"/>
              <a:gd name="connsiteX7" fmla="*/ 2016086 w 2071171"/>
              <a:gd name="connsiteY7" fmla="*/ 1255923 h 4583017"/>
              <a:gd name="connsiteX8" fmla="*/ 2071171 w 2071171"/>
              <a:gd name="connsiteY8" fmla="*/ 0 h 4583017"/>
              <a:gd name="connsiteX0" fmla="*/ 0 w 2071171"/>
              <a:gd name="connsiteY0" fmla="*/ 4583017 h 4583017"/>
              <a:gd name="connsiteX1" fmla="*/ 132202 w 2071171"/>
              <a:gd name="connsiteY1" fmla="*/ 3756752 h 4583017"/>
              <a:gd name="connsiteX2" fmla="*/ 385590 w 2071171"/>
              <a:gd name="connsiteY2" fmla="*/ 2985571 h 4583017"/>
              <a:gd name="connsiteX3" fmla="*/ 727113 w 2071171"/>
              <a:gd name="connsiteY3" fmla="*/ 2577947 h 4583017"/>
              <a:gd name="connsiteX4" fmla="*/ 1057619 w 2071171"/>
              <a:gd name="connsiteY4" fmla="*/ 2346592 h 4583017"/>
              <a:gd name="connsiteX5" fmla="*/ 1421176 w 2071171"/>
              <a:gd name="connsiteY5" fmla="*/ 2049137 h 4583017"/>
              <a:gd name="connsiteX6" fmla="*/ 1729648 w 2071171"/>
              <a:gd name="connsiteY6" fmla="*/ 1685580 h 4583017"/>
              <a:gd name="connsiteX7" fmla="*/ 1994052 w 2071171"/>
              <a:gd name="connsiteY7" fmla="*/ 672029 h 4583017"/>
              <a:gd name="connsiteX8" fmla="*/ 2071171 w 2071171"/>
              <a:gd name="connsiteY8" fmla="*/ 0 h 4583017"/>
              <a:gd name="connsiteX0" fmla="*/ 0 w 2071171"/>
              <a:gd name="connsiteY0" fmla="*/ 4836405 h 4836405"/>
              <a:gd name="connsiteX1" fmla="*/ 132202 w 2071171"/>
              <a:gd name="connsiteY1" fmla="*/ 4010140 h 4836405"/>
              <a:gd name="connsiteX2" fmla="*/ 385590 w 2071171"/>
              <a:gd name="connsiteY2" fmla="*/ 3238959 h 4836405"/>
              <a:gd name="connsiteX3" fmla="*/ 727113 w 2071171"/>
              <a:gd name="connsiteY3" fmla="*/ 2831335 h 4836405"/>
              <a:gd name="connsiteX4" fmla="*/ 1057619 w 2071171"/>
              <a:gd name="connsiteY4" fmla="*/ 2599980 h 4836405"/>
              <a:gd name="connsiteX5" fmla="*/ 1421176 w 2071171"/>
              <a:gd name="connsiteY5" fmla="*/ 2302525 h 4836405"/>
              <a:gd name="connsiteX6" fmla="*/ 1729648 w 2071171"/>
              <a:gd name="connsiteY6" fmla="*/ 1938968 h 4836405"/>
              <a:gd name="connsiteX7" fmla="*/ 1994052 w 2071171"/>
              <a:gd name="connsiteY7" fmla="*/ 925417 h 4836405"/>
              <a:gd name="connsiteX8" fmla="*/ 2071171 w 2071171"/>
              <a:gd name="connsiteY8" fmla="*/ 0 h 4836405"/>
              <a:gd name="connsiteX0" fmla="*/ 0 w 2071171"/>
              <a:gd name="connsiteY0" fmla="*/ 4836405 h 4836405"/>
              <a:gd name="connsiteX1" fmla="*/ 132202 w 2071171"/>
              <a:gd name="connsiteY1" fmla="*/ 4010140 h 4836405"/>
              <a:gd name="connsiteX2" fmla="*/ 385590 w 2071171"/>
              <a:gd name="connsiteY2" fmla="*/ 3238959 h 4836405"/>
              <a:gd name="connsiteX3" fmla="*/ 727113 w 2071171"/>
              <a:gd name="connsiteY3" fmla="*/ 2831335 h 4836405"/>
              <a:gd name="connsiteX4" fmla="*/ 1057619 w 2071171"/>
              <a:gd name="connsiteY4" fmla="*/ 2599980 h 4836405"/>
              <a:gd name="connsiteX5" fmla="*/ 1421176 w 2071171"/>
              <a:gd name="connsiteY5" fmla="*/ 2302525 h 4836405"/>
              <a:gd name="connsiteX6" fmla="*/ 1729648 w 2071171"/>
              <a:gd name="connsiteY6" fmla="*/ 1938968 h 4836405"/>
              <a:gd name="connsiteX7" fmla="*/ 1961001 w 2071171"/>
              <a:gd name="connsiteY7" fmla="*/ 991518 h 4836405"/>
              <a:gd name="connsiteX8" fmla="*/ 2071171 w 2071171"/>
              <a:gd name="connsiteY8" fmla="*/ 0 h 4836405"/>
              <a:gd name="connsiteX0" fmla="*/ 0 w 2049137"/>
              <a:gd name="connsiteY0" fmla="*/ 4759287 h 4759287"/>
              <a:gd name="connsiteX1" fmla="*/ 132202 w 2049137"/>
              <a:gd name="connsiteY1" fmla="*/ 3933022 h 4759287"/>
              <a:gd name="connsiteX2" fmla="*/ 385590 w 2049137"/>
              <a:gd name="connsiteY2" fmla="*/ 3161841 h 4759287"/>
              <a:gd name="connsiteX3" fmla="*/ 727113 w 2049137"/>
              <a:gd name="connsiteY3" fmla="*/ 2754217 h 4759287"/>
              <a:gd name="connsiteX4" fmla="*/ 1057619 w 2049137"/>
              <a:gd name="connsiteY4" fmla="*/ 2522862 h 4759287"/>
              <a:gd name="connsiteX5" fmla="*/ 1421176 w 2049137"/>
              <a:gd name="connsiteY5" fmla="*/ 2225407 h 4759287"/>
              <a:gd name="connsiteX6" fmla="*/ 1729648 w 2049137"/>
              <a:gd name="connsiteY6" fmla="*/ 1861850 h 4759287"/>
              <a:gd name="connsiteX7" fmla="*/ 1961001 w 2049137"/>
              <a:gd name="connsiteY7" fmla="*/ 914400 h 4759287"/>
              <a:gd name="connsiteX8" fmla="*/ 2049137 w 2049137"/>
              <a:gd name="connsiteY8" fmla="*/ 0 h 475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9137" h="4759287">
                <a:moveTo>
                  <a:pt x="0" y="4759287"/>
                </a:moveTo>
                <a:cubicBezTo>
                  <a:pt x="33968" y="4479275"/>
                  <a:pt x="67937" y="4199263"/>
                  <a:pt x="132202" y="3933022"/>
                </a:cubicBezTo>
                <a:cubicBezTo>
                  <a:pt x="196467" y="3666781"/>
                  <a:pt x="286438" y="3358308"/>
                  <a:pt x="385590" y="3161841"/>
                </a:cubicBezTo>
                <a:cubicBezTo>
                  <a:pt x="484742" y="2965374"/>
                  <a:pt x="615108" y="2860713"/>
                  <a:pt x="727113" y="2754217"/>
                </a:cubicBezTo>
                <a:cubicBezTo>
                  <a:pt x="839118" y="2647721"/>
                  <a:pt x="941942" y="2610997"/>
                  <a:pt x="1057619" y="2522862"/>
                </a:cubicBezTo>
                <a:cubicBezTo>
                  <a:pt x="1173296" y="2434727"/>
                  <a:pt x="1309171" y="2335576"/>
                  <a:pt x="1421176" y="2225407"/>
                </a:cubicBezTo>
                <a:cubicBezTo>
                  <a:pt x="1533181" y="2115238"/>
                  <a:pt x="1639677" y="2080351"/>
                  <a:pt x="1729648" y="1861850"/>
                </a:cubicBezTo>
                <a:cubicBezTo>
                  <a:pt x="1819619" y="1643349"/>
                  <a:pt x="1907753" y="1224708"/>
                  <a:pt x="1961001" y="914400"/>
                </a:cubicBezTo>
                <a:cubicBezTo>
                  <a:pt x="2014249" y="604092"/>
                  <a:pt x="2046382" y="484742"/>
                  <a:pt x="2049137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4990641" y="3866920"/>
            <a:ext cx="1167788" cy="2357610"/>
          </a:xfrm>
          <a:custGeom>
            <a:avLst/>
            <a:gdLst>
              <a:gd name="connsiteX0" fmla="*/ 0 w 1167788"/>
              <a:gd name="connsiteY0" fmla="*/ 2357610 h 2357610"/>
              <a:gd name="connsiteX1" fmla="*/ 66101 w 1167788"/>
              <a:gd name="connsiteY1" fmla="*/ 1531345 h 2357610"/>
              <a:gd name="connsiteX2" fmla="*/ 220337 w 1167788"/>
              <a:gd name="connsiteY2" fmla="*/ 925417 h 2357610"/>
              <a:gd name="connsiteX3" fmla="*/ 683046 w 1167788"/>
              <a:gd name="connsiteY3" fmla="*/ 407625 h 2357610"/>
              <a:gd name="connsiteX4" fmla="*/ 1167788 w 1167788"/>
              <a:gd name="connsiteY4" fmla="*/ 0 h 2357610"/>
              <a:gd name="connsiteX0" fmla="*/ 0 w 1167788"/>
              <a:gd name="connsiteY0" fmla="*/ 2357610 h 2357610"/>
              <a:gd name="connsiteX1" fmla="*/ 66101 w 1167788"/>
              <a:gd name="connsiteY1" fmla="*/ 1531345 h 2357610"/>
              <a:gd name="connsiteX2" fmla="*/ 220337 w 1167788"/>
              <a:gd name="connsiteY2" fmla="*/ 925417 h 2357610"/>
              <a:gd name="connsiteX3" fmla="*/ 649995 w 1167788"/>
              <a:gd name="connsiteY3" fmla="*/ 374575 h 2357610"/>
              <a:gd name="connsiteX4" fmla="*/ 1167788 w 1167788"/>
              <a:gd name="connsiteY4" fmla="*/ 0 h 23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788" h="2357610">
                <a:moveTo>
                  <a:pt x="0" y="2357610"/>
                </a:moveTo>
                <a:cubicBezTo>
                  <a:pt x="14689" y="2063827"/>
                  <a:pt x="29378" y="1770044"/>
                  <a:pt x="66101" y="1531345"/>
                </a:cubicBezTo>
                <a:cubicBezTo>
                  <a:pt x="102824" y="1292646"/>
                  <a:pt x="123021" y="1118212"/>
                  <a:pt x="220337" y="925417"/>
                </a:cubicBezTo>
                <a:cubicBezTo>
                  <a:pt x="317653" y="732622"/>
                  <a:pt x="492087" y="528811"/>
                  <a:pt x="649995" y="374575"/>
                </a:cubicBezTo>
                <a:cubicBezTo>
                  <a:pt x="807903" y="220339"/>
                  <a:pt x="1004371" y="126694"/>
                  <a:pt x="1167788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1729648" y="1351126"/>
            <a:ext cx="4422161" cy="4991528"/>
            <a:chOff x="1729648" y="1351126"/>
            <a:chExt cx="4422161" cy="4991528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3925009" y="1351126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138568" y="1385573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1729648" y="1410159"/>
              <a:ext cx="2159306" cy="4836405"/>
            </a:xfrm>
            <a:custGeom>
              <a:avLst/>
              <a:gdLst>
                <a:gd name="connsiteX0" fmla="*/ 0 w 2159306"/>
                <a:gd name="connsiteY0" fmla="*/ 0 h 4836405"/>
                <a:gd name="connsiteX1" fmla="*/ 121186 w 2159306"/>
                <a:gd name="connsiteY1" fmla="*/ 1057619 h 4836405"/>
                <a:gd name="connsiteX2" fmla="*/ 330506 w 2159306"/>
                <a:gd name="connsiteY2" fmla="*/ 1795749 h 4836405"/>
                <a:gd name="connsiteX3" fmla="*/ 550844 w 2159306"/>
                <a:gd name="connsiteY3" fmla="*/ 2027104 h 4836405"/>
                <a:gd name="connsiteX4" fmla="*/ 1090670 w 2159306"/>
                <a:gd name="connsiteY4" fmla="*/ 2445745 h 4836405"/>
                <a:gd name="connsiteX5" fmla="*/ 1630497 w 2159306"/>
                <a:gd name="connsiteY5" fmla="*/ 2930487 h 4836405"/>
                <a:gd name="connsiteX6" fmla="*/ 2038121 w 2159306"/>
                <a:gd name="connsiteY6" fmla="*/ 3723701 h 4836405"/>
                <a:gd name="connsiteX7" fmla="*/ 2159306 w 2159306"/>
                <a:gd name="connsiteY7" fmla="*/ 4836405 h 4836405"/>
                <a:gd name="connsiteX0" fmla="*/ 0 w 2159306"/>
                <a:gd name="connsiteY0" fmla="*/ 0 h 4836405"/>
                <a:gd name="connsiteX1" fmla="*/ 121186 w 2159306"/>
                <a:gd name="connsiteY1" fmla="*/ 1057619 h 4836405"/>
                <a:gd name="connsiteX2" fmla="*/ 330506 w 2159306"/>
                <a:gd name="connsiteY2" fmla="*/ 1795749 h 4836405"/>
                <a:gd name="connsiteX3" fmla="*/ 1090670 w 2159306"/>
                <a:gd name="connsiteY3" fmla="*/ 2445745 h 4836405"/>
                <a:gd name="connsiteX4" fmla="*/ 1630497 w 2159306"/>
                <a:gd name="connsiteY4" fmla="*/ 2930487 h 4836405"/>
                <a:gd name="connsiteX5" fmla="*/ 2038121 w 2159306"/>
                <a:gd name="connsiteY5" fmla="*/ 3723701 h 4836405"/>
                <a:gd name="connsiteX6" fmla="*/ 2159306 w 2159306"/>
                <a:gd name="connsiteY6" fmla="*/ 4836405 h 4836405"/>
                <a:gd name="connsiteX0" fmla="*/ 0 w 2159306"/>
                <a:gd name="connsiteY0" fmla="*/ 0 h 4836405"/>
                <a:gd name="connsiteX1" fmla="*/ 121186 w 2159306"/>
                <a:gd name="connsiteY1" fmla="*/ 1057619 h 4836405"/>
                <a:gd name="connsiteX2" fmla="*/ 396607 w 2159306"/>
                <a:gd name="connsiteY2" fmla="*/ 1795749 h 4836405"/>
                <a:gd name="connsiteX3" fmla="*/ 1090670 w 2159306"/>
                <a:gd name="connsiteY3" fmla="*/ 2445745 h 4836405"/>
                <a:gd name="connsiteX4" fmla="*/ 1630497 w 2159306"/>
                <a:gd name="connsiteY4" fmla="*/ 2930487 h 4836405"/>
                <a:gd name="connsiteX5" fmla="*/ 2038121 w 2159306"/>
                <a:gd name="connsiteY5" fmla="*/ 3723701 h 4836405"/>
                <a:gd name="connsiteX6" fmla="*/ 2159306 w 2159306"/>
                <a:gd name="connsiteY6" fmla="*/ 4836405 h 483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306" h="4836405">
                  <a:moveTo>
                    <a:pt x="0" y="0"/>
                  </a:moveTo>
                  <a:cubicBezTo>
                    <a:pt x="33051" y="379164"/>
                    <a:pt x="55085" y="758328"/>
                    <a:pt x="121186" y="1057619"/>
                  </a:cubicBezTo>
                  <a:cubicBezTo>
                    <a:pt x="187287" y="1356911"/>
                    <a:pt x="235026" y="1564395"/>
                    <a:pt x="396607" y="1795749"/>
                  </a:cubicBezTo>
                  <a:cubicBezTo>
                    <a:pt x="558188" y="2027103"/>
                    <a:pt x="885022" y="2256622"/>
                    <a:pt x="1090670" y="2445745"/>
                  </a:cubicBezTo>
                  <a:cubicBezTo>
                    <a:pt x="1296318" y="2634868"/>
                    <a:pt x="1472588" y="2717494"/>
                    <a:pt x="1630497" y="2930487"/>
                  </a:cubicBezTo>
                  <a:cubicBezTo>
                    <a:pt x="1788406" y="3143480"/>
                    <a:pt x="1949986" y="3406048"/>
                    <a:pt x="2038121" y="3723701"/>
                  </a:cubicBezTo>
                  <a:cubicBezTo>
                    <a:pt x="2126256" y="4041354"/>
                    <a:pt x="2142781" y="4438879"/>
                    <a:pt x="2159306" y="4836405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986215" y="1398313"/>
              <a:ext cx="2084079" cy="4836405"/>
            </a:xfrm>
            <a:custGeom>
              <a:avLst/>
              <a:gdLst>
                <a:gd name="connsiteX0" fmla="*/ 0 w 2159306"/>
                <a:gd name="connsiteY0" fmla="*/ 0 h 4836405"/>
                <a:gd name="connsiteX1" fmla="*/ 121186 w 2159306"/>
                <a:gd name="connsiteY1" fmla="*/ 1057619 h 4836405"/>
                <a:gd name="connsiteX2" fmla="*/ 330506 w 2159306"/>
                <a:gd name="connsiteY2" fmla="*/ 1795749 h 4836405"/>
                <a:gd name="connsiteX3" fmla="*/ 550844 w 2159306"/>
                <a:gd name="connsiteY3" fmla="*/ 2027104 h 4836405"/>
                <a:gd name="connsiteX4" fmla="*/ 1090670 w 2159306"/>
                <a:gd name="connsiteY4" fmla="*/ 2445745 h 4836405"/>
                <a:gd name="connsiteX5" fmla="*/ 1630497 w 2159306"/>
                <a:gd name="connsiteY5" fmla="*/ 2930487 h 4836405"/>
                <a:gd name="connsiteX6" fmla="*/ 2038121 w 2159306"/>
                <a:gd name="connsiteY6" fmla="*/ 3723701 h 4836405"/>
                <a:gd name="connsiteX7" fmla="*/ 2159306 w 2159306"/>
                <a:gd name="connsiteY7" fmla="*/ 4836405 h 4836405"/>
                <a:gd name="connsiteX0" fmla="*/ 0 w 2159306"/>
                <a:gd name="connsiteY0" fmla="*/ 0 h 4836405"/>
                <a:gd name="connsiteX1" fmla="*/ 121186 w 2159306"/>
                <a:gd name="connsiteY1" fmla="*/ 1057619 h 4836405"/>
                <a:gd name="connsiteX2" fmla="*/ 330506 w 2159306"/>
                <a:gd name="connsiteY2" fmla="*/ 1795749 h 4836405"/>
                <a:gd name="connsiteX3" fmla="*/ 1090670 w 2159306"/>
                <a:gd name="connsiteY3" fmla="*/ 2445745 h 4836405"/>
                <a:gd name="connsiteX4" fmla="*/ 1630497 w 2159306"/>
                <a:gd name="connsiteY4" fmla="*/ 2930487 h 4836405"/>
                <a:gd name="connsiteX5" fmla="*/ 2038121 w 2159306"/>
                <a:gd name="connsiteY5" fmla="*/ 3723701 h 4836405"/>
                <a:gd name="connsiteX6" fmla="*/ 2159306 w 2159306"/>
                <a:gd name="connsiteY6" fmla="*/ 4836405 h 4836405"/>
                <a:gd name="connsiteX0" fmla="*/ 0 w 2159306"/>
                <a:gd name="connsiteY0" fmla="*/ 0 h 4836405"/>
                <a:gd name="connsiteX1" fmla="*/ 121186 w 2159306"/>
                <a:gd name="connsiteY1" fmla="*/ 1057619 h 4836405"/>
                <a:gd name="connsiteX2" fmla="*/ 396607 w 2159306"/>
                <a:gd name="connsiteY2" fmla="*/ 1795749 h 4836405"/>
                <a:gd name="connsiteX3" fmla="*/ 1090670 w 2159306"/>
                <a:gd name="connsiteY3" fmla="*/ 2445745 h 4836405"/>
                <a:gd name="connsiteX4" fmla="*/ 1630497 w 2159306"/>
                <a:gd name="connsiteY4" fmla="*/ 2930487 h 4836405"/>
                <a:gd name="connsiteX5" fmla="*/ 2038121 w 2159306"/>
                <a:gd name="connsiteY5" fmla="*/ 3723701 h 4836405"/>
                <a:gd name="connsiteX6" fmla="*/ 2159306 w 2159306"/>
                <a:gd name="connsiteY6" fmla="*/ 4836405 h 483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306" h="4836405">
                  <a:moveTo>
                    <a:pt x="0" y="0"/>
                  </a:moveTo>
                  <a:cubicBezTo>
                    <a:pt x="33051" y="379164"/>
                    <a:pt x="55085" y="758328"/>
                    <a:pt x="121186" y="1057619"/>
                  </a:cubicBezTo>
                  <a:cubicBezTo>
                    <a:pt x="187287" y="1356911"/>
                    <a:pt x="235026" y="1564395"/>
                    <a:pt x="396607" y="1795749"/>
                  </a:cubicBezTo>
                  <a:cubicBezTo>
                    <a:pt x="558188" y="2027103"/>
                    <a:pt x="885022" y="2256622"/>
                    <a:pt x="1090670" y="2445745"/>
                  </a:cubicBezTo>
                  <a:cubicBezTo>
                    <a:pt x="1296318" y="2634868"/>
                    <a:pt x="1472588" y="2717494"/>
                    <a:pt x="1630497" y="2930487"/>
                  </a:cubicBezTo>
                  <a:cubicBezTo>
                    <a:pt x="1788406" y="3143480"/>
                    <a:pt x="1949986" y="3406048"/>
                    <a:pt x="2038121" y="3723701"/>
                  </a:cubicBezTo>
                  <a:cubicBezTo>
                    <a:pt x="2126256" y="4041354"/>
                    <a:pt x="2142781" y="4438879"/>
                    <a:pt x="2159306" y="4836405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 rot="2477860">
                  <a:off x="4337356" y="3482460"/>
                  <a:ext cx="156926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𝐜𝐨𝐭</m:t>
                            </m:r>
                          </m:fName>
                          <m:e>
                            <m:r>
                              <a:rPr lang="en-GB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oMath>
                    </m:oMathPara>
                  </a14:m>
                  <a:endParaRPr lang="en-GB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477860">
                  <a:off x="4337356" y="3482460"/>
                  <a:ext cx="1569265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010E78-A8D1-4BB6-93EA-54CC50132A2A}"/>
                  </a:ext>
                </a:extLst>
              </p:cNvPr>
              <p:cNvSpPr txBox="1"/>
              <p:nvPr/>
            </p:nvSpPr>
            <p:spPr>
              <a:xfrm>
                <a:off x="6453408" y="4336579"/>
                <a:ext cx="2424777" cy="2126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Extra Insight:</a:t>
                </a:r>
                <a:r>
                  <a:rPr lang="en-GB" sz="1400" dirty="0"/>
                  <a:t> We might spot that the graph is </a:t>
                </a:r>
                <a:r>
                  <a:rPr lang="en-GB" sz="1400" b="1" dirty="0"/>
                  <a:t>symmetrical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GB" sz="1400" dirty="0"/>
                  <a:t>, etc. This is not a coincidence: the ‘proper’ definition of </a:t>
                </a:r>
                <a:br>
                  <a:rPr lang="en-GB" sz="14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90°−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400" dirty="0"/>
                  <a:t>,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30°</m:t>
                            </m:r>
                          </m:e>
                        </m:d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⁡(60°)</m:t>
                    </m:r>
                  </m:oMath>
                </a14:m>
                <a:r>
                  <a:rPr lang="en-GB" sz="1400" dirty="0"/>
                  <a:t> for example, with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30°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60°</m:t>
                    </m:r>
                  </m:oMath>
                </a14:m>
                <a:r>
                  <a:rPr lang="en-GB" sz="1400" dirty="0"/>
                  <a:t> being symmetrical about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45°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010E78-A8D1-4BB6-93EA-54CC50132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408" y="4336579"/>
                <a:ext cx="2424777" cy="2126031"/>
              </a:xfrm>
              <a:prstGeom prst="rect">
                <a:avLst/>
              </a:prstGeom>
              <a:blipFill>
                <a:blip r:embed="rId12"/>
                <a:stretch>
                  <a:fillRect l="-756" t="-287" b="-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363560D-411D-4F53-BD3A-38D951B4FBB3}"/>
                  </a:ext>
                </a:extLst>
              </p:cNvPr>
              <p:cNvSpPr txBox="1"/>
              <p:nvPr/>
            </p:nvSpPr>
            <p:spPr>
              <a:xfrm>
                <a:off x="5702358" y="2158629"/>
                <a:ext cx="3199334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Domain: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GB" dirty="0"/>
              </a:p>
              <a:p>
                <a:r>
                  <a:rPr lang="en-GB" dirty="0"/>
                  <a:t>Range: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363560D-411D-4F53-BD3A-38D951B4F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58" y="2158629"/>
                <a:ext cx="3199334" cy="646331"/>
              </a:xfrm>
              <a:prstGeom prst="rect">
                <a:avLst/>
              </a:prstGeom>
              <a:blipFill>
                <a:blip r:embed="rId14"/>
                <a:stretch>
                  <a:fillRect l="-1134" t="-2727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FE7E2BB4-C43E-4933-B040-9BDD9E4118BD}"/>
              </a:ext>
            </a:extLst>
          </p:cNvPr>
          <p:cNvSpPr/>
          <p:nvPr/>
        </p:nvSpPr>
        <p:spPr>
          <a:xfrm>
            <a:off x="6683835" y="2156078"/>
            <a:ext cx="2106338" cy="3106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432394-27CD-4CAA-A863-F8E58ADFEC39}"/>
              </a:ext>
            </a:extLst>
          </p:cNvPr>
          <p:cNvSpPr/>
          <p:nvPr/>
        </p:nvSpPr>
        <p:spPr>
          <a:xfrm>
            <a:off x="6683835" y="2478071"/>
            <a:ext cx="2106338" cy="3061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50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7" grpId="0"/>
      <p:bldP spid="27" grpId="0" animBg="1"/>
      <p:bldP spid="36" grpId="0" animBg="1"/>
      <p:bldP spid="36" grpId="1" animBg="1"/>
      <p:bldP spid="37" grpId="0" animBg="1"/>
      <p:bldP spid="3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C54EC1-8592-43E9-9505-20EAD33FA6E8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7B87550-3AAD-455F-BB25-483E296917E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1932C41-677C-47A1-885A-EEAF6868C58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A9A22F-6C6E-4C22-9D12-BBD5276D8603}"/>
                  </a:ext>
                </a:extLst>
              </p:cNvPr>
              <p:cNvSpPr txBox="1"/>
              <p:nvPr/>
            </p:nvSpPr>
            <p:spPr>
              <a:xfrm>
                <a:off x="310828" y="807120"/>
                <a:ext cx="8208912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</a:t>
                </a:r>
              </a:p>
              <a:p>
                <a:r>
                  <a:rPr lang="en-GB" dirty="0"/>
                  <a:t>a) Sketch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  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b) On the same axes, sketch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c) State the number of solutions to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  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A9A22F-6C6E-4C22-9D12-BBD5276D8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28" y="807120"/>
                <a:ext cx="8208912" cy="1200329"/>
              </a:xfrm>
              <a:prstGeom prst="rect">
                <a:avLst/>
              </a:prstGeom>
              <a:blipFill>
                <a:blip r:embed="rId2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F9A5D2C-D7A4-447D-B23C-AF7597763504}"/>
              </a:ext>
            </a:extLst>
          </p:cNvPr>
          <p:cNvCxnSpPr/>
          <p:nvPr/>
        </p:nvCxnSpPr>
        <p:spPr>
          <a:xfrm>
            <a:off x="1363267" y="4476639"/>
            <a:ext cx="5304612" cy="11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8165FF-E8CD-4ADF-BD61-CD56BD0723AD}"/>
              </a:ext>
            </a:extLst>
          </p:cNvPr>
          <p:cNvCxnSpPr>
            <a:cxnSpLocks/>
          </p:cNvCxnSpPr>
          <p:nvPr/>
        </p:nvCxnSpPr>
        <p:spPr>
          <a:xfrm flipH="1" flipV="1">
            <a:off x="3670300" y="2590800"/>
            <a:ext cx="2" cy="40132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EB3896-952F-4ADC-9C8A-696504D8A2AC}"/>
                  </a:ext>
                </a:extLst>
              </p:cNvPr>
              <p:cNvSpPr txBox="1"/>
              <p:nvPr/>
            </p:nvSpPr>
            <p:spPr>
              <a:xfrm>
                <a:off x="3502339" y="221120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EB3896-952F-4ADC-9C8A-696504D8A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339" y="2211202"/>
                <a:ext cx="344656" cy="400110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13866B-F575-44A1-82FB-4A4029FB9FE2}"/>
                  </a:ext>
                </a:extLst>
              </p:cNvPr>
              <p:cNvSpPr txBox="1"/>
              <p:nvPr/>
            </p:nvSpPr>
            <p:spPr>
              <a:xfrm>
                <a:off x="6638153" y="4276584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13866B-F575-44A1-82FB-4A4029FB9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153" y="4276584"/>
                <a:ext cx="344656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733B97-25A5-4CD4-A592-43952179489B}"/>
                  </a:ext>
                </a:extLst>
              </p:cNvPr>
              <p:cNvSpPr txBox="1"/>
              <p:nvPr/>
            </p:nvSpPr>
            <p:spPr>
              <a:xfrm>
                <a:off x="3336509" y="346686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733B97-25A5-4CD4-A592-439521794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509" y="3466867"/>
                <a:ext cx="34465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F8633F-153A-4DD0-9894-6C952B4AFB33}"/>
                  </a:ext>
                </a:extLst>
              </p:cNvPr>
              <p:cNvSpPr txBox="1"/>
              <p:nvPr/>
            </p:nvSpPr>
            <p:spPr>
              <a:xfrm>
                <a:off x="3189799" y="5334727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F8633F-153A-4DD0-9894-6C952B4AF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799" y="5334727"/>
                <a:ext cx="344656" cy="400110"/>
              </a:xfrm>
              <a:prstGeom prst="rect">
                <a:avLst/>
              </a:prstGeom>
              <a:blipFill>
                <a:blip r:embed="rId6"/>
                <a:stretch>
                  <a:fillRect r="-473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EF2785-AC81-43F4-B35E-46D314BE2898}"/>
                  </a:ext>
                </a:extLst>
              </p:cNvPr>
              <p:cNvSpPr txBox="1"/>
              <p:nvPr/>
            </p:nvSpPr>
            <p:spPr>
              <a:xfrm>
                <a:off x="1289166" y="4511489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EF2785-AC81-43F4-B35E-46D314BE2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166" y="4511489"/>
                <a:ext cx="344656" cy="400110"/>
              </a:xfrm>
              <a:prstGeom prst="rect">
                <a:avLst/>
              </a:prstGeom>
              <a:blipFill>
                <a:blip r:embed="rId7"/>
                <a:stretch>
                  <a:fillRect r="-438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161056-4090-45D0-B19E-AA7D033A38FC}"/>
                  </a:ext>
                </a:extLst>
              </p:cNvPr>
              <p:cNvSpPr txBox="1"/>
              <p:nvPr/>
            </p:nvSpPr>
            <p:spPr>
              <a:xfrm>
                <a:off x="5721859" y="4508299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161056-4090-45D0-B19E-AA7D033A3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859" y="4508299"/>
                <a:ext cx="34465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F8CC6F-3C85-42D2-8515-DEFCC4BCD994}"/>
                  </a:ext>
                </a:extLst>
              </p:cNvPr>
              <p:cNvSpPr txBox="1"/>
              <p:nvPr/>
            </p:nvSpPr>
            <p:spPr>
              <a:xfrm>
                <a:off x="2150979" y="4432209"/>
                <a:ext cx="584051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F8CC6F-3C85-42D2-8515-DEFCC4BCD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979" y="4432209"/>
                <a:ext cx="584051" cy="668516"/>
              </a:xfrm>
              <a:prstGeom prst="rect">
                <a:avLst/>
              </a:prstGeom>
              <a:blipFill>
                <a:blip r:embed="rId9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8020ED-85AE-451D-839F-7042825CE7EB}"/>
                  </a:ext>
                </a:extLst>
              </p:cNvPr>
              <p:cNvSpPr txBox="1"/>
              <p:nvPr/>
            </p:nvSpPr>
            <p:spPr>
              <a:xfrm>
                <a:off x="4476031" y="4439829"/>
                <a:ext cx="34465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8020ED-85AE-451D-839F-7042825CE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031" y="4439829"/>
                <a:ext cx="344656" cy="668516"/>
              </a:xfrm>
              <a:prstGeom prst="rect">
                <a:avLst/>
              </a:prstGeom>
              <a:blipFill>
                <a:blip r:embed="rId10"/>
                <a:stretch>
                  <a:fillRect r="-228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30">
            <a:extLst>
              <a:ext uri="{FF2B5EF4-FFF2-40B4-BE49-F238E27FC236}">
                <a16:creationId xmlns:a16="http://schemas.microsoft.com/office/drawing/2014/main" id="{B5F9197F-C854-41CF-AF27-AE0ED33D96A3}"/>
              </a:ext>
            </a:extLst>
          </p:cNvPr>
          <p:cNvSpPr/>
          <p:nvPr/>
        </p:nvSpPr>
        <p:spPr>
          <a:xfrm>
            <a:off x="3733800" y="2610938"/>
            <a:ext cx="2105887" cy="1084762"/>
          </a:xfrm>
          <a:custGeom>
            <a:avLst/>
            <a:gdLst>
              <a:gd name="connsiteX0" fmla="*/ 0 w 1983037"/>
              <a:gd name="connsiteY0" fmla="*/ 0 h 1334648"/>
              <a:gd name="connsiteX1" fmla="*/ 143220 w 1983037"/>
              <a:gd name="connsiteY1" fmla="*/ 683046 h 1334648"/>
              <a:gd name="connsiteX2" fmla="*/ 594911 w 1983037"/>
              <a:gd name="connsiteY2" fmla="*/ 1178805 h 1334648"/>
              <a:gd name="connsiteX3" fmla="*/ 1013552 w 1983037"/>
              <a:gd name="connsiteY3" fmla="*/ 1333041 h 1334648"/>
              <a:gd name="connsiteX4" fmla="*/ 1410159 w 1983037"/>
              <a:gd name="connsiteY4" fmla="*/ 1211856 h 1334648"/>
              <a:gd name="connsiteX5" fmla="*/ 1861851 w 1983037"/>
              <a:gd name="connsiteY5" fmla="*/ 583894 h 1334648"/>
              <a:gd name="connsiteX6" fmla="*/ 1983037 w 1983037"/>
              <a:gd name="connsiteY6" fmla="*/ 0 h 1334648"/>
              <a:gd name="connsiteX0" fmla="*/ 0 w 2137273"/>
              <a:gd name="connsiteY0" fmla="*/ 176270 h 1510918"/>
              <a:gd name="connsiteX1" fmla="*/ 143220 w 2137273"/>
              <a:gd name="connsiteY1" fmla="*/ 859316 h 1510918"/>
              <a:gd name="connsiteX2" fmla="*/ 594911 w 2137273"/>
              <a:gd name="connsiteY2" fmla="*/ 1355075 h 1510918"/>
              <a:gd name="connsiteX3" fmla="*/ 1013552 w 2137273"/>
              <a:gd name="connsiteY3" fmla="*/ 1509311 h 1510918"/>
              <a:gd name="connsiteX4" fmla="*/ 1410159 w 2137273"/>
              <a:gd name="connsiteY4" fmla="*/ 1388126 h 1510918"/>
              <a:gd name="connsiteX5" fmla="*/ 1861851 w 2137273"/>
              <a:gd name="connsiteY5" fmla="*/ 760164 h 1510918"/>
              <a:gd name="connsiteX6" fmla="*/ 2137273 w 2137273"/>
              <a:gd name="connsiteY6" fmla="*/ 0 h 1510918"/>
              <a:gd name="connsiteX0" fmla="*/ 0 w 2137273"/>
              <a:gd name="connsiteY0" fmla="*/ 176270 h 1510234"/>
              <a:gd name="connsiteX1" fmla="*/ 143220 w 2137273"/>
              <a:gd name="connsiteY1" fmla="*/ 859316 h 1510234"/>
              <a:gd name="connsiteX2" fmla="*/ 594911 w 2137273"/>
              <a:gd name="connsiteY2" fmla="*/ 1355075 h 1510234"/>
              <a:gd name="connsiteX3" fmla="*/ 1013552 w 2137273"/>
              <a:gd name="connsiteY3" fmla="*/ 1509311 h 1510234"/>
              <a:gd name="connsiteX4" fmla="*/ 1410159 w 2137273"/>
              <a:gd name="connsiteY4" fmla="*/ 1388126 h 1510234"/>
              <a:gd name="connsiteX5" fmla="*/ 1861851 w 2137273"/>
              <a:gd name="connsiteY5" fmla="*/ 848299 h 1510234"/>
              <a:gd name="connsiteX6" fmla="*/ 2137273 w 2137273"/>
              <a:gd name="connsiteY6" fmla="*/ 0 h 151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7273" h="1510234">
                <a:moveTo>
                  <a:pt x="0" y="176270"/>
                </a:moveTo>
                <a:cubicBezTo>
                  <a:pt x="22034" y="419559"/>
                  <a:pt x="44068" y="662849"/>
                  <a:pt x="143220" y="859316"/>
                </a:cubicBezTo>
                <a:cubicBezTo>
                  <a:pt x="242372" y="1055783"/>
                  <a:pt x="449856" y="1246743"/>
                  <a:pt x="594911" y="1355075"/>
                </a:cubicBezTo>
                <a:cubicBezTo>
                  <a:pt x="739966" y="1463407"/>
                  <a:pt x="877677" y="1503803"/>
                  <a:pt x="1013552" y="1509311"/>
                </a:cubicBezTo>
                <a:cubicBezTo>
                  <a:pt x="1149427" y="1514819"/>
                  <a:pt x="1268776" y="1498295"/>
                  <a:pt x="1410159" y="1388126"/>
                </a:cubicBezTo>
                <a:cubicBezTo>
                  <a:pt x="1551542" y="1277957"/>
                  <a:pt x="1740665" y="1079653"/>
                  <a:pt x="1861851" y="848299"/>
                </a:cubicBezTo>
                <a:cubicBezTo>
                  <a:pt x="1983037" y="616945"/>
                  <a:pt x="2124420" y="190959"/>
                  <a:pt x="2137273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33">
            <a:extLst>
              <a:ext uri="{FF2B5EF4-FFF2-40B4-BE49-F238E27FC236}">
                <a16:creationId xmlns:a16="http://schemas.microsoft.com/office/drawing/2014/main" id="{A2B9D317-3B08-404E-9211-177CE706DCAC}"/>
              </a:ext>
            </a:extLst>
          </p:cNvPr>
          <p:cNvSpPr/>
          <p:nvPr/>
        </p:nvSpPr>
        <p:spPr>
          <a:xfrm rot="10800000">
            <a:off x="1449673" y="5503019"/>
            <a:ext cx="2137273" cy="1139081"/>
          </a:xfrm>
          <a:custGeom>
            <a:avLst/>
            <a:gdLst>
              <a:gd name="connsiteX0" fmla="*/ 0 w 1983037"/>
              <a:gd name="connsiteY0" fmla="*/ 0 h 1334648"/>
              <a:gd name="connsiteX1" fmla="*/ 143220 w 1983037"/>
              <a:gd name="connsiteY1" fmla="*/ 683046 h 1334648"/>
              <a:gd name="connsiteX2" fmla="*/ 594911 w 1983037"/>
              <a:gd name="connsiteY2" fmla="*/ 1178805 h 1334648"/>
              <a:gd name="connsiteX3" fmla="*/ 1013552 w 1983037"/>
              <a:gd name="connsiteY3" fmla="*/ 1333041 h 1334648"/>
              <a:gd name="connsiteX4" fmla="*/ 1410159 w 1983037"/>
              <a:gd name="connsiteY4" fmla="*/ 1211856 h 1334648"/>
              <a:gd name="connsiteX5" fmla="*/ 1861851 w 1983037"/>
              <a:gd name="connsiteY5" fmla="*/ 583894 h 1334648"/>
              <a:gd name="connsiteX6" fmla="*/ 1983037 w 1983037"/>
              <a:gd name="connsiteY6" fmla="*/ 0 h 1334648"/>
              <a:gd name="connsiteX0" fmla="*/ 0 w 2137273"/>
              <a:gd name="connsiteY0" fmla="*/ 176270 h 1510918"/>
              <a:gd name="connsiteX1" fmla="*/ 143220 w 2137273"/>
              <a:gd name="connsiteY1" fmla="*/ 859316 h 1510918"/>
              <a:gd name="connsiteX2" fmla="*/ 594911 w 2137273"/>
              <a:gd name="connsiteY2" fmla="*/ 1355075 h 1510918"/>
              <a:gd name="connsiteX3" fmla="*/ 1013552 w 2137273"/>
              <a:gd name="connsiteY3" fmla="*/ 1509311 h 1510918"/>
              <a:gd name="connsiteX4" fmla="*/ 1410159 w 2137273"/>
              <a:gd name="connsiteY4" fmla="*/ 1388126 h 1510918"/>
              <a:gd name="connsiteX5" fmla="*/ 1861851 w 2137273"/>
              <a:gd name="connsiteY5" fmla="*/ 760164 h 1510918"/>
              <a:gd name="connsiteX6" fmla="*/ 2137273 w 2137273"/>
              <a:gd name="connsiteY6" fmla="*/ 0 h 1510918"/>
              <a:gd name="connsiteX0" fmla="*/ 0 w 2137273"/>
              <a:gd name="connsiteY0" fmla="*/ 176270 h 1510234"/>
              <a:gd name="connsiteX1" fmla="*/ 143220 w 2137273"/>
              <a:gd name="connsiteY1" fmla="*/ 859316 h 1510234"/>
              <a:gd name="connsiteX2" fmla="*/ 594911 w 2137273"/>
              <a:gd name="connsiteY2" fmla="*/ 1355075 h 1510234"/>
              <a:gd name="connsiteX3" fmla="*/ 1013552 w 2137273"/>
              <a:gd name="connsiteY3" fmla="*/ 1509311 h 1510234"/>
              <a:gd name="connsiteX4" fmla="*/ 1410159 w 2137273"/>
              <a:gd name="connsiteY4" fmla="*/ 1388126 h 1510234"/>
              <a:gd name="connsiteX5" fmla="*/ 1861851 w 2137273"/>
              <a:gd name="connsiteY5" fmla="*/ 848299 h 1510234"/>
              <a:gd name="connsiteX6" fmla="*/ 2137273 w 2137273"/>
              <a:gd name="connsiteY6" fmla="*/ 0 h 151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7273" h="1510234">
                <a:moveTo>
                  <a:pt x="0" y="176270"/>
                </a:moveTo>
                <a:cubicBezTo>
                  <a:pt x="22034" y="419559"/>
                  <a:pt x="44068" y="662849"/>
                  <a:pt x="143220" y="859316"/>
                </a:cubicBezTo>
                <a:cubicBezTo>
                  <a:pt x="242372" y="1055783"/>
                  <a:pt x="449856" y="1246743"/>
                  <a:pt x="594911" y="1355075"/>
                </a:cubicBezTo>
                <a:cubicBezTo>
                  <a:pt x="739966" y="1463407"/>
                  <a:pt x="877677" y="1503803"/>
                  <a:pt x="1013552" y="1509311"/>
                </a:cubicBezTo>
                <a:cubicBezTo>
                  <a:pt x="1149427" y="1514819"/>
                  <a:pt x="1268776" y="1498295"/>
                  <a:pt x="1410159" y="1388126"/>
                </a:cubicBezTo>
                <a:cubicBezTo>
                  <a:pt x="1551542" y="1277957"/>
                  <a:pt x="1740665" y="1079653"/>
                  <a:pt x="1861851" y="848299"/>
                </a:cubicBezTo>
                <a:cubicBezTo>
                  <a:pt x="1983037" y="616945"/>
                  <a:pt x="2124420" y="190959"/>
                  <a:pt x="2137273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F33CA8-2734-41FE-8500-4F54CDD78972}"/>
                  </a:ext>
                </a:extLst>
              </p:cNvPr>
              <p:cNvSpPr txBox="1"/>
              <p:nvPr/>
            </p:nvSpPr>
            <p:spPr>
              <a:xfrm>
                <a:off x="5685727" y="2640819"/>
                <a:ext cx="1569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F33CA8-2734-41FE-8500-4F54CDD78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727" y="2640819"/>
                <a:ext cx="1569265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6376F0C-921E-4C65-9B78-D7E382EC994D}"/>
              </a:ext>
            </a:extLst>
          </p:cNvPr>
          <p:cNvCxnSpPr>
            <a:cxnSpLocks/>
          </p:cNvCxnSpPr>
          <p:nvPr/>
        </p:nvCxnSpPr>
        <p:spPr>
          <a:xfrm flipV="1">
            <a:off x="1480457" y="3512457"/>
            <a:ext cx="4426857" cy="19158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FE11F1C-B4E0-4CCD-A2BB-2B17774F1BEE}"/>
                  </a:ext>
                </a:extLst>
              </p:cNvPr>
              <p:cNvSpPr txBox="1"/>
              <p:nvPr/>
            </p:nvSpPr>
            <p:spPr>
              <a:xfrm>
                <a:off x="5871008" y="3222757"/>
                <a:ext cx="9942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FE11F1C-B4E0-4CCD-A2BB-2B17774F1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008" y="3222757"/>
                <a:ext cx="994249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D485632-9A4D-44BB-98F8-C7FEBC9AC8FB}"/>
                  </a:ext>
                </a:extLst>
              </p:cNvPr>
              <p:cNvSpPr txBox="1"/>
              <p:nvPr/>
            </p:nvSpPr>
            <p:spPr>
              <a:xfrm>
                <a:off x="5167085" y="5029927"/>
                <a:ext cx="317862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𝒄𝒐𝒔𝒆𝒄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𝒄𝒐𝒔𝒆𝒄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The lines do not intersect for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GB" b="1" dirty="0"/>
                  <a:t> so there are no solutions.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D485632-9A4D-44BB-98F8-C7FEBC9AC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085" y="5029927"/>
                <a:ext cx="3178629" cy="1477328"/>
              </a:xfrm>
              <a:prstGeom prst="rect">
                <a:avLst/>
              </a:prstGeom>
              <a:blipFill>
                <a:blip r:embed="rId14"/>
                <a:stretch>
                  <a:fillRect l="-1727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63DFA95F-F0C4-49E3-967E-8C59A8AB72E9}"/>
              </a:ext>
            </a:extLst>
          </p:cNvPr>
          <p:cNvSpPr/>
          <p:nvPr/>
        </p:nvSpPr>
        <p:spPr>
          <a:xfrm>
            <a:off x="283624" y="2018666"/>
            <a:ext cx="8236115" cy="46234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814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FAF21B-2883-43E7-B31C-B260A667FB88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BF09E9A-DA61-4771-877D-B8884547BA1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889741F-8A53-4D3D-A2F1-4180928B08E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210B55-4837-49AE-853F-57F68CEEAF2F}"/>
                  </a:ext>
                </a:extLst>
              </p:cNvPr>
              <p:cNvSpPr txBox="1"/>
              <p:nvPr/>
            </p:nvSpPr>
            <p:spPr>
              <a:xfrm>
                <a:off x="310828" y="807120"/>
                <a:ext cx="820891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=−1+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&lt;360°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210B55-4837-49AE-853F-57F68CEEA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28" y="807120"/>
                <a:ext cx="8208912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177F27-1405-4A6C-9B90-032BA93B1CBB}"/>
              </a:ext>
            </a:extLst>
          </p:cNvPr>
          <p:cNvCxnSpPr>
            <a:cxnSpLocks/>
          </p:cNvCxnSpPr>
          <p:nvPr/>
        </p:nvCxnSpPr>
        <p:spPr>
          <a:xfrm flipV="1">
            <a:off x="549567" y="2779760"/>
            <a:ext cx="2582273" cy="67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B1D5E3-5EE8-40AC-9D22-367B70BCD81C}"/>
              </a:ext>
            </a:extLst>
          </p:cNvPr>
          <p:cNvCxnSpPr>
            <a:cxnSpLocks/>
          </p:cNvCxnSpPr>
          <p:nvPr/>
        </p:nvCxnSpPr>
        <p:spPr>
          <a:xfrm flipH="1" flipV="1">
            <a:off x="562267" y="1708600"/>
            <a:ext cx="2741" cy="24007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161B20-16C5-4247-8034-4AE2A074F97A}"/>
                  </a:ext>
                </a:extLst>
              </p:cNvPr>
              <p:cNvSpPr txBox="1"/>
              <p:nvPr/>
            </p:nvSpPr>
            <p:spPr>
              <a:xfrm>
                <a:off x="267776" y="2135870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161B20-16C5-4247-8034-4AE2A074F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76" y="2135870"/>
                <a:ext cx="344656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147586-5B3B-4B6E-BA09-67A7FECF298B}"/>
                  </a:ext>
                </a:extLst>
              </p:cNvPr>
              <p:cNvSpPr txBox="1"/>
              <p:nvPr/>
            </p:nvSpPr>
            <p:spPr>
              <a:xfrm>
                <a:off x="392680" y="1419642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147586-5B3B-4B6E-BA09-67A7FECF2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80" y="1419642"/>
                <a:ext cx="344656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155D665-4224-4FE7-8A94-F2884050C645}"/>
              </a:ext>
            </a:extLst>
          </p:cNvPr>
          <p:cNvGrpSpPr/>
          <p:nvPr/>
        </p:nvGrpSpPr>
        <p:grpSpPr>
          <a:xfrm>
            <a:off x="569664" y="1534407"/>
            <a:ext cx="2676099" cy="2580392"/>
            <a:chOff x="1674564" y="1399142"/>
            <a:chExt cx="5857222" cy="50126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475DE75-79DD-4240-A581-993D5AC156B6}"/>
                </a:ext>
              </a:extLst>
            </p:cNvPr>
            <p:cNvCxnSpPr/>
            <p:nvPr/>
          </p:nvCxnSpPr>
          <p:spPr>
            <a:xfrm flipV="1">
              <a:off x="2757002" y="1444074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FEE9E67-27D7-4B27-A592-8E7A267E4146}"/>
                </a:ext>
              </a:extLst>
            </p:cNvPr>
            <p:cNvCxnSpPr/>
            <p:nvPr/>
          </p:nvCxnSpPr>
          <p:spPr>
            <a:xfrm flipV="1">
              <a:off x="5000337" y="1444073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F135CC6-ACF9-49A7-BA88-5578FE131349}"/>
                </a:ext>
              </a:extLst>
            </p:cNvPr>
            <p:cNvSpPr/>
            <p:nvPr/>
          </p:nvSpPr>
          <p:spPr>
            <a:xfrm>
              <a:off x="1674564" y="1454227"/>
              <a:ext cx="1024569" cy="1498293"/>
            </a:xfrm>
            <a:custGeom>
              <a:avLst/>
              <a:gdLst>
                <a:gd name="connsiteX0" fmla="*/ 0 w 1024569"/>
                <a:gd name="connsiteY0" fmla="*/ 1498293 h 1498293"/>
                <a:gd name="connsiteX1" fmla="*/ 385590 w 1024569"/>
                <a:gd name="connsiteY1" fmla="*/ 1366091 h 1498293"/>
                <a:gd name="connsiteX2" fmla="*/ 870332 w 1024569"/>
                <a:gd name="connsiteY2" fmla="*/ 870332 h 1498293"/>
                <a:gd name="connsiteX3" fmla="*/ 1024569 w 1024569"/>
                <a:gd name="connsiteY3" fmla="*/ 0 h 149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569" h="1498293">
                  <a:moveTo>
                    <a:pt x="0" y="1498293"/>
                  </a:moveTo>
                  <a:cubicBezTo>
                    <a:pt x="120267" y="1484522"/>
                    <a:pt x="240535" y="1470751"/>
                    <a:pt x="385590" y="1366091"/>
                  </a:cubicBezTo>
                  <a:cubicBezTo>
                    <a:pt x="530645" y="1261431"/>
                    <a:pt x="763836" y="1098014"/>
                    <a:pt x="870332" y="870332"/>
                  </a:cubicBezTo>
                  <a:cubicBezTo>
                    <a:pt x="976828" y="642650"/>
                    <a:pt x="1000698" y="321325"/>
                    <a:pt x="1024569" y="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198FBEC7-CF19-4DB6-9B1A-95F7CE9E4816}"/>
                </a:ext>
              </a:extLst>
            </p:cNvPr>
            <p:cNvSpPr/>
            <p:nvPr/>
          </p:nvSpPr>
          <p:spPr>
            <a:xfrm>
              <a:off x="2853369" y="4880299"/>
              <a:ext cx="2071171" cy="1531518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4DCA44C7-6BC6-41F4-856A-DC362A2F38EE}"/>
                </a:ext>
              </a:extLst>
            </p:cNvPr>
            <p:cNvSpPr/>
            <p:nvPr/>
          </p:nvSpPr>
          <p:spPr>
            <a:xfrm>
              <a:off x="5067759" y="1399142"/>
              <a:ext cx="1134737" cy="1619480"/>
            </a:xfrm>
            <a:custGeom>
              <a:avLst/>
              <a:gdLst>
                <a:gd name="connsiteX0" fmla="*/ 0 w 1134737"/>
                <a:gd name="connsiteY0" fmla="*/ 0 h 1619480"/>
                <a:gd name="connsiteX1" fmla="*/ 121186 w 1134737"/>
                <a:gd name="connsiteY1" fmla="*/ 517793 h 1619480"/>
                <a:gd name="connsiteX2" fmla="*/ 396607 w 1134737"/>
                <a:gd name="connsiteY2" fmla="*/ 1079653 h 1619480"/>
                <a:gd name="connsiteX3" fmla="*/ 837282 w 1134737"/>
                <a:gd name="connsiteY3" fmla="*/ 1476260 h 1619480"/>
                <a:gd name="connsiteX4" fmla="*/ 1134737 w 1134737"/>
                <a:gd name="connsiteY4" fmla="*/ 1619480 h 161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737" h="1619480">
                  <a:moveTo>
                    <a:pt x="0" y="0"/>
                  </a:moveTo>
                  <a:cubicBezTo>
                    <a:pt x="27542" y="168925"/>
                    <a:pt x="55085" y="337851"/>
                    <a:pt x="121186" y="517793"/>
                  </a:cubicBezTo>
                  <a:cubicBezTo>
                    <a:pt x="187287" y="697735"/>
                    <a:pt x="277258" y="919909"/>
                    <a:pt x="396607" y="1079653"/>
                  </a:cubicBezTo>
                  <a:cubicBezTo>
                    <a:pt x="515956" y="1239397"/>
                    <a:pt x="714260" y="1386289"/>
                    <a:pt x="837282" y="1476260"/>
                  </a:cubicBezTo>
                  <a:cubicBezTo>
                    <a:pt x="960304" y="1566231"/>
                    <a:pt x="1047520" y="1592855"/>
                    <a:pt x="1134737" y="161948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241AACE-7E73-4321-94F4-1E2BC566E90A}"/>
                    </a:ext>
                  </a:extLst>
                </p:cNvPr>
                <p:cNvSpPr txBox="1"/>
                <p:nvPr/>
              </p:nvSpPr>
              <p:spPr>
                <a:xfrm>
                  <a:off x="4919741" y="1841651"/>
                  <a:ext cx="2612045" cy="538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1200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𝐬𝐞𝐜</m:t>
                            </m:r>
                          </m:fName>
                          <m:e>
                            <m:r>
                              <a:rPr lang="en-GB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oMath>
                    </m:oMathPara>
                  </a14:m>
                  <a:endParaRPr lang="en-GB" sz="12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241AACE-7E73-4321-94F4-1E2BC566E9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9741" y="1841651"/>
                  <a:ext cx="2612045" cy="5380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A5FD62-8B0A-4DDE-A07C-82F528414EB7}"/>
                  </a:ext>
                </a:extLst>
              </p:cNvPr>
              <p:cNvSpPr txBox="1"/>
              <p:nvPr/>
            </p:nvSpPr>
            <p:spPr>
              <a:xfrm>
                <a:off x="221524" y="3171219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3A5FD62-8B0A-4DDE-A07C-82F528414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24" y="3171219"/>
                <a:ext cx="344656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7FFF0A0-A190-443F-8D78-E2916DB209AF}"/>
                  </a:ext>
                </a:extLst>
              </p:cNvPr>
              <p:cNvSpPr txBox="1"/>
              <p:nvPr/>
            </p:nvSpPr>
            <p:spPr>
              <a:xfrm>
                <a:off x="3030623" y="2627405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7FFF0A0-A190-443F-8D78-E2916DB20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623" y="2627405"/>
                <a:ext cx="344656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30D0FE-CD7D-472E-922C-4C116499D2EB}"/>
                  </a:ext>
                </a:extLst>
              </p:cNvPr>
              <p:cNvSpPr txBox="1"/>
              <p:nvPr/>
            </p:nvSpPr>
            <p:spPr>
              <a:xfrm>
                <a:off x="855933" y="2777994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90°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30D0FE-CD7D-472E-922C-4C116499D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33" y="2777994"/>
                <a:ext cx="344656" cy="276999"/>
              </a:xfrm>
              <a:prstGeom prst="rect">
                <a:avLst/>
              </a:prstGeom>
              <a:blipFill>
                <a:blip r:embed="rId8"/>
                <a:stretch>
                  <a:fillRect r="-7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89B71A-9062-4D7C-B0E7-5818A2A1C73B}"/>
                  </a:ext>
                </a:extLst>
              </p:cNvPr>
              <p:cNvSpPr txBox="1"/>
              <p:nvPr/>
            </p:nvSpPr>
            <p:spPr>
              <a:xfrm>
                <a:off x="1331828" y="2772287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D89B71A-9062-4D7C-B0E7-5818A2A1C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828" y="2772287"/>
                <a:ext cx="344656" cy="276999"/>
              </a:xfrm>
              <a:prstGeom prst="rect">
                <a:avLst/>
              </a:prstGeom>
              <a:blipFill>
                <a:blip r:embed="rId9"/>
                <a:stretch>
                  <a:fillRect r="-31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844CD5-17F7-4658-8B24-5FC48479A8C7}"/>
                  </a:ext>
                </a:extLst>
              </p:cNvPr>
              <p:cNvSpPr txBox="1"/>
              <p:nvPr/>
            </p:nvSpPr>
            <p:spPr>
              <a:xfrm>
                <a:off x="1863913" y="2769318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270°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A844CD5-17F7-4658-8B24-5FC48479A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913" y="2769318"/>
                <a:ext cx="344656" cy="276999"/>
              </a:xfrm>
              <a:prstGeom prst="rect">
                <a:avLst/>
              </a:prstGeom>
              <a:blipFill>
                <a:blip r:embed="rId10"/>
                <a:stretch>
                  <a:fillRect r="-33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8E84FC-FAB9-414B-974D-FC2BF56AE350}"/>
                  </a:ext>
                </a:extLst>
              </p:cNvPr>
              <p:cNvSpPr txBox="1"/>
              <p:nvPr/>
            </p:nvSpPr>
            <p:spPr>
              <a:xfrm>
                <a:off x="2384743" y="2766143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48E84FC-FAB9-414B-974D-FC2BF56AE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743" y="2766143"/>
                <a:ext cx="344656" cy="276999"/>
              </a:xfrm>
              <a:prstGeom prst="rect">
                <a:avLst/>
              </a:prstGeom>
              <a:blipFill>
                <a:blip r:embed="rId11"/>
                <a:stretch>
                  <a:fillRect r="-31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row: Right 32">
            <a:extLst>
              <a:ext uri="{FF2B5EF4-FFF2-40B4-BE49-F238E27FC236}">
                <a16:creationId xmlns:a16="http://schemas.microsoft.com/office/drawing/2014/main" id="{1DE44D86-E41A-4279-B9D0-E0679446380D}"/>
              </a:ext>
            </a:extLst>
          </p:cNvPr>
          <p:cNvSpPr/>
          <p:nvPr/>
        </p:nvSpPr>
        <p:spPr>
          <a:xfrm>
            <a:off x="3707904" y="2492896"/>
            <a:ext cx="863987" cy="4178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F2EC848-8CD2-486A-B58D-8B60E036316C}"/>
              </a:ext>
            </a:extLst>
          </p:cNvPr>
          <p:cNvCxnSpPr>
            <a:cxnSpLocks/>
          </p:cNvCxnSpPr>
          <p:nvPr/>
        </p:nvCxnSpPr>
        <p:spPr>
          <a:xfrm flipV="1">
            <a:off x="4960390" y="2727768"/>
            <a:ext cx="2582273" cy="67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73BEB06-0370-49AE-99D9-82E48EA2AD99}"/>
              </a:ext>
            </a:extLst>
          </p:cNvPr>
          <p:cNvCxnSpPr>
            <a:cxnSpLocks/>
          </p:cNvCxnSpPr>
          <p:nvPr/>
        </p:nvCxnSpPr>
        <p:spPr>
          <a:xfrm flipH="1" flipV="1">
            <a:off x="4973090" y="1656608"/>
            <a:ext cx="2741" cy="24007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BEE06D0-7994-46A0-8EAD-020ED492F8ED}"/>
                  </a:ext>
                </a:extLst>
              </p:cNvPr>
              <p:cNvSpPr txBox="1"/>
              <p:nvPr/>
            </p:nvSpPr>
            <p:spPr>
              <a:xfrm>
                <a:off x="4678599" y="2083878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BEE06D0-7994-46A0-8EAD-020ED492F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599" y="2083878"/>
                <a:ext cx="344656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138E088-8ED1-4EC2-A2A8-98099E9C4030}"/>
                  </a:ext>
                </a:extLst>
              </p:cNvPr>
              <p:cNvSpPr txBox="1"/>
              <p:nvPr/>
            </p:nvSpPr>
            <p:spPr>
              <a:xfrm>
                <a:off x="4803503" y="1367650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138E088-8ED1-4EC2-A2A8-98099E9C4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503" y="1367650"/>
                <a:ext cx="34465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9291D9EF-659D-4971-92BB-1008D6ED651C}"/>
              </a:ext>
            </a:extLst>
          </p:cNvPr>
          <p:cNvGrpSpPr/>
          <p:nvPr/>
        </p:nvGrpSpPr>
        <p:grpSpPr>
          <a:xfrm>
            <a:off x="4980488" y="1505544"/>
            <a:ext cx="1235270" cy="2557263"/>
            <a:chOff x="1674564" y="1444073"/>
            <a:chExt cx="5663871" cy="496774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937F6AA-6FDA-41CA-B041-62DE2A947996}"/>
                </a:ext>
              </a:extLst>
            </p:cNvPr>
            <p:cNvCxnSpPr/>
            <p:nvPr/>
          </p:nvCxnSpPr>
          <p:spPr>
            <a:xfrm flipV="1">
              <a:off x="2757002" y="1444074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D42A953-042A-4927-B69D-E946A4BA046A}"/>
                </a:ext>
              </a:extLst>
            </p:cNvPr>
            <p:cNvCxnSpPr/>
            <p:nvPr/>
          </p:nvCxnSpPr>
          <p:spPr>
            <a:xfrm flipV="1">
              <a:off x="5000337" y="1444073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8A580F9C-851D-432B-A916-D7CCAE626EAD}"/>
                </a:ext>
              </a:extLst>
            </p:cNvPr>
            <p:cNvSpPr/>
            <p:nvPr/>
          </p:nvSpPr>
          <p:spPr>
            <a:xfrm>
              <a:off x="1674564" y="1454227"/>
              <a:ext cx="1024569" cy="1498293"/>
            </a:xfrm>
            <a:custGeom>
              <a:avLst/>
              <a:gdLst>
                <a:gd name="connsiteX0" fmla="*/ 0 w 1024569"/>
                <a:gd name="connsiteY0" fmla="*/ 1498293 h 1498293"/>
                <a:gd name="connsiteX1" fmla="*/ 385590 w 1024569"/>
                <a:gd name="connsiteY1" fmla="*/ 1366091 h 1498293"/>
                <a:gd name="connsiteX2" fmla="*/ 870332 w 1024569"/>
                <a:gd name="connsiteY2" fmla="*/ 870332 h 1498293"/>
                <a:gd name="connsiteX3" fmla="*/ 1024569 w 1024569"/>
                <a:gd name="connsiteY3" fmla="*/ 0 h 149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569" h="1498293">
                  <a:moveTo>
                    <a:pt x="0" y="1498293"/>
                  </a:moveTo>
                  <a:cubicBezTo>
                    <a:pt x="120267" y="1484522"/>
                    <a:pt x="240535" y="1470751"/>
                    <a:pt x="385590" y="1366091"/>
                  </a:cubicBezTo>
                  <a:cubicBezTo>
                    <a:pt x="530645" y="1261431"/>
                    <a:pt x="763836" y="1098014"/>
                    <a:pt x="870332" y="870332"/>
                  </a:cubicBezTo>
                  <a:cubicBezTo>
                    <a:pt x="976828" y="642650"/>
                    <a:pt x="1000698" y="321325"/>
                    <a:pt x="1024569" y="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CD34A920-BA46-4ADE-B358-6F6B88524167}"/>
                </a:ext>
              </a:extLst>
            </p:cNvPr>
            <p:cNvSpPr/>
            <p:nvPr/>
          </p:nvSpPr>
          <p:spPr>
            <a:xfrm>
              <a:off x="2853369" y="4880299"/>
              <a:ext cx="2071171" cy="1531518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00724D0B-1943-405B-9713-ABEC64C56A44}"/>
                </a:ext>
              </a:extLst>
            </p:cNvPr>
            <p:cNvSpPr/>
            <p:nvPr/>
          </p:nvSpPr>
          <p:spPr>
            <a:xfrm rot="10800000">
              <a:off x="5267264" y="1463243"/>
              <a:ext cx="2071171" cy="1531518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F4CCE54-8356-4079-82C4-8F4A082650AA}"/>
                  </a:ext>
                </a:extLst>
              </p:cNvPr>
              <p:cNvSpPr txBox="1"/>
              <p:nvPr/>
            </p:nvSpPr>
            <p:spPr>
              <a:xfrm>
                <a:off x="4632347" y="3119227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F4CCE54-8356-4079-82C4-8F4A08265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347" y="3119227"/>
                <a:ext cx="344656" cy="276999"/>
              </a:xfrm>
              <a:prstGeom prst="rect">
                <a:avLst/>
              </a:prstGeom>
              <a:blipFill>
                <a:blip r:embed="rId14"/>
                <a:stretch>
                  <a:fillRect r="-1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70C8121-8739-4C74-90E1-E67387C8AEEC}"/>
                  </a:ext>
                </a:extLst>
              </p:cNvPr>
              <p:cNvSpPr txBox="1"/>
              <p:nvPr/>
            </p:nvSpPr>
            <p:spPr>
              <a:xfrm>
                <a:off x="7441446" y="2575413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70C8121-8739-4C74-90E1-E67387C8A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46" y="2575413"/>
                <a:ext cx="344656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F5ACF5-8A04-4790-9642-FA3989D88A99}"/>
                  </a:ext>
                </a:extLst>
              </p:cNvPr>
              <p:cNvSpPr txBox="1"/>
              <p:nvPr/>
            </p:nvSpPr>
            <p:spPr>
              <a:xfrm>
                <a:off x="5266756" y="2726002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90°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6F5ACF5-8A04-4790-9642-FA3989D88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756" y="2726002"/>
                <a:ext cx="344656" cy="276999"/>
              </a:xfrm>
              <a:prstGeom prst="rect">
                <a:avLst/>
              </a:prstGeom>
              <a:blipFill>
                <a:blip r:embed="rId16"/>
                <a:stretch>
                  <a:fillRect r="-7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5BA6E55-D897-4426-B08A-4297E7188446}"/>
                  </a:ext>
                </a:extLst>
              </p:cNvPr>
              <p:cNvSpPr txBox="1"/>
              <p:nvPr/>
            </p:nvSpPr>
            <p:spPr>
              <a:xfrm>
                <a:off x="5742651" y="2720295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5BA6E55-D897-4426-B08A-4297E7188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651" y="2720295"/>
                <a:ext cx="344656" cy="276999"/>
              </a:xfrm>
              <a:prstGeom prst="rect">
                <a:avLst/>
              </a:prstGeom>
              <a:blipFill>
                <a:blip r:embed="rId17"/>
                <a:stretch>
                  <a:fillRect r="-31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1689188-8451-4FA9-B972-D8E62DC6A845}"/>
                  </a:ext>
                </a:extLst>
              </p:cNvPr>
              <p:cNvSpPr txBox="1"/>
              <p:nvPr/>
            </p:nvSpPr>
            <p:spPr>
              <a:xfrm>
                <a:off x="6274736" y="2717326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270°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1689188-8451-4FA9-B972-D8E62DC6A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736" y="2717326"/>
                <a:ext cx="344656" cy="276999"/>
              </a:xfrm>
              <a:prstGeom prst="rect">
                <a:avLst/>
              </a:prstGeom>
              <a:blipFill>
                <a:blip r:embed="rId18"/>
                <a:stretch>
                  <a:fillRect r="-31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7F0DC43-C4AB-4C10-A37F-1D8561A426BA}"/>
                  </a:ext>
                </a:extLst>
              </p:cNvPr>
              <p:cNvSpPr txBox="1"/>
              <p:nvPr/>
            </p:nvSpPr>
            <p:spPr>
              <a:xfrm>
                <a:off x="6795566" y="2714151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7F0DC43-C4AB-4C10-A37F-1D8561A42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566" y="2714151"/>
                <a:ext cx="344656" cy="276999"/>
              </a:xfrm>
              <a:prstGeom prst="rect">
                <a:avLst/>
              </a:prstGeom>
              <a:blipFill>
                <a:blip r:embed="rId19"/>
                <a:stretch>
                  <a:fillRect r="-33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CE396AC2-B006-48B5-921A-040B486B306E}"/>
              </a:ext>
            </a:extLst>
          </p:cNvPr>
          <p:cNvGrpSpPr/>
          <p:nvPr/>
        </p:nvGrpSpPr>
        <p:grpSpPr>
          <a:xfrm>
            <a:off x="6260685" y="1514351"/>
            <a:ext cx="1479666" cy="2580392"/>
            <a:chOff x="2757002" y="1399142"/>
            <a:chExt cx="6784466" cy="5012675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3E5182F-8206-4524-9F29-49453F84E135}"/>
                </a:ext>
              </a:extLst>
            </p:cNvPr>
            <p:cNvCxnSpPr/>
            <p:nvPr/>
          </p:nvCxnSpPr>
          <p:spPr>
            <a:xfrm flipV="1">
              <a:off x="2757002" y="1444074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2952465-EE56-459B-B7CA-E9DCBA555DA9}"/>
                </a:ext>
              </a:extLst>
            </p:cNvPr>
            <p:cNvCxnSpPr/>
            <p:nvPr/>
          </p:nvCxnSpPr>
          <p:spPr>
            <a:xfrm flipV="1">
              <a:off x="5000337" y="1444073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7151A226-CE8A-4E96-B2DB-19CDCF9E263D}"/>
                </a:ext>
              </a:extLst>
            </p:cNvPr>
            <p:cNvSpPr/>
            <p:nvPr/>
          </p:nvSpPr>
          <p:spPr>
            <a:xfrm>
              <a:off x="2853369" y="4880299"/>
              <a:ext cx="2071171" cy="1531518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F9600373-2801-44E7-ABAF-2C72E00E3D88}"/>
                </a:ext>
              </a:extLst>
            </p:cNvPr>
            <p:cNvSpPr/>
            <p:nvPr/>
          </p:nvSpPr>
          <p:spPr>
            <a:xfrm>
              <a:off x="5067759" y="1399142"/>
              <a:ext cx="1134737" cy="1619480"/>
            </a:xfrm>
            <a:custGeom>
              <a:avLst/>
              <a:gdLst>
                <a:gd name="connsiteX0" fmla="*/ 0 w 1134737"/>
                <a:gd name="connsiteY0" fmla="*/ 0 h 1619480"/>
                <a:gd name="connsiteX1" fmla="*/ 121186 w 1134737"/>
                <a:gd name="connsiteY1" fmla="*/ 517793 h 1619480"/>
                <a:gd name="connsiteX2" fmla="*/ 396607 w 1134737"/>
                <a:gd name="connsiteY2" fmla="*/ 1079653 h 1619480"/>
                <a:gd name="connsiteX3" fmla="*/ 837282 w 1134737"/>
                <a:gd name="connsiteY3" fmla="*/ 1476260 h 1619480"/>
                <a:gd name="connsiteX4" fmla="*/ 1134737 w 1134737"/>
                <a:gd name="connsiteY4" fmla="*/ 1619480 h 161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737" h="1619480">
                  <a:moveTo>
                    <a:pt x="0" y="0"/>
                  </a:moveTo>
                  <a:cubicBezTo>
                    <a:pt x="27542" y="168925"/>
                    <a:pt x="55085" y="337851"/>
                    <a:pt x="121186" y="517793"/>
                  </a:cubicBezTo>
                  <a:cubicBezTo>
                    <a:pt x="187287" y="697735"/>
                    <a:pt x="277258" y="919909"/>
                    <a:pt x="396607" y="1079653"/>
                  </a:cubicBezTo>
                  <a:cubicBezTo>
                    <a:pt x="515956" y="1239397"/>
                    <a:pt x="714260" y="1386289"/>
                    <a:pt x="837282" y="1476260"/>
                  </a:cubicBezTo>
                  <a:cubicBezTo>
                    <a:pt x="960304" y="1566231"/>
                    <a:pt x="1047520" y="1592855"/>
                    <a:pt x="1134737" y="161948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E267E68-672E-45C9-A606-E8CD57A64936}"/>
                    </a:ext>
                  </a:extLst>
                </p:cNvPr>
                <p:cNvSpPr txBox="1"/>
                <p:nvPr/>
              </p:nvSpPr>
              <p:spPr>
                <a:xfrm>
                  <a:off x="4919742" y="1841651"/>
                  <a:ext cx="4621726" cy="538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1200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𝐬𝐞𝐜</m:t>
                            </m:r>
                          </m:fName>
                          <m:e>
                            <m:r>
                              <a:rPr lang="en-GB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oMath>
                    </m:oMathPara>
                  </a14:m>
                  <a:endParaRPr lang="en-GB" sz="12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3E267E68-672E-45C9-A606-E8CD57A64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9742" y="1841651"/>
                  <a:ext cx="4621726" cy="53809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989D70CB-2D73-4AC5-BDCA-EECDE6B12E16}"/>
              </a:ext>
            </a:extLst>
          </p:cNvPr>
          <p:cNvSpPr/>
          <p:nvPr/>
        </p:nvSpPr>
        <p:spPr>
          <a:xfrm rot="8820941">
            <a:off x="5617422" y="4441940"/>
            <a:ext cx="863987" cy="4178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D830F9B-DED4-43CA-8253-6496EDC8B27A}"/>
              </a:ext>
            </a:extLst>
          </p:cNvPr>
          <p:cNvCxnSpPr>
            <a:cxnSpLocks/>
          </p:cNvCxnSpPr>
          <p:nvPr/>
        </p:nvCxnSpPr>
        <p:spPr>
          <a:xfrm flipV="1">
            <a:off x="2777035" y="5367993"/>
            <a:ext cx="2582273" cy="67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F4FE7BB-BDA2-4D75-BB7B-D49D2840744F}"/>
              </a:ext>
            </a:extLst>
          </p:cNvPr>
          <p:cNvCxnSpPr>
            <a:cxnSpLocks/>
          </p:cNvCxnSpPr>
          <p:nvPr/>
        </p:nvCxnSpPr>
        <p:spPr>
          <a:xfrm flipH="1" flipV="1">
            <a:off x="2789735" y="4296833"/>
            <a:ext cx="2741" cy="24007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E52D00E-E53A-409F-A82B-0BC15E5950AA}"/>
                  </a:ext>
                </a:extLst>
              </p:cNvPr>
              <p:cNvSpPr txBox="1"/>
              <p:nvPr/>
            </p:nvSpPr>
            <p:spPr>
              <a:xfrm>
                <a:off x="2620148" y="4007875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E52D00E-E53A-409F-A82B-0BC15E595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148" y="4007875"/>
                <a:ext cx="344656" cy="276999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3B9F20D3-9016-4180-B469-5F52A4CB7636}"/>
              </a:ext>
            </a:extLst>
          </p:cNvPr>
          <p:cNvGrpSpPr/>
          <p:nvPr/>
        </p:nvGrpSpPr>
        <p:grpSpPr>
          <a:xfrm>
            <a:off x="2768558" y="4145769"/>
            <a:ext cx="1263844" cy="2557263"/>
            <a:chOff x="1543544" y="1444073"/>
            <a:chExt cx="5794886" cy="4967744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DE5A03F-427B-4C9B-9AF0-4F5A3BC5CBFB}"/>
                </a:ext>
              </a:extLst>
            </p:cNvPr>
            <p:cNvCxnSpPr/>
            <p:nvPr/>
          </p:nvCxnSpPr>
          <p:spPr>
            <a:xfrm flipV="1">
              <a:off x="2757002" y="1444074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C5E8821-2BB4-414D-857D-64F23E9B96AC}"/>
                </a:ext>
              </a:extLst>
            </p:cNvPr>
            <p:cNvCxnSpPr/>
            <p:nvPr/>
          </p:nvCxnSpPr>
          <p:spPr>
            <a:xfrm flipV="1">
              <a:off x="5000337" y="1444073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Freeform 21">
              <a:extLst>
                <a:ext uri="{FF2B5EF4-FFF2-40B4-BE49-F238E27FC236}">
                  <a16:creationId xmlns:a16="http://schemas.microsoft.com/office/drawing/2014/main" id="{946E143B-A8CE-49D0-924A-A8A7F9E8D0C2}"/>
                </a:ext>
              </a:extLst>
            </p:cNvPr>
            <p:cNvSpPr/>
            <p:nvPr/>
          </p:nvSpPr>
          <p:spPr>
            <a:xfrm>
              <a:off x="1543544" y="1627973"/>
              <a:ext cx="1024570" cy="2175699"/>
            </a:xfrm>
            <a:custGeom>
              <a:avLst/>
              <a:gdLst>
                <a:gd name="connsiteX0" fmla="*/ 0 w 1024569"/>
                <a:gd name="connsiteY0" fmla="*/ 1498293 h 1498293"/>
                <a:gd name="connsiteX1" fmla="*/ 385590 w 1024569"/>
                <a:gd name="connsiteY1" fmla="*/ 1366091 h 1498293"/>
                <a:gd name="connsiteX2" fmla="*/ 870332 w 1024569"/>
                <a:gd name="connsiteY2" fmla="*/ 870332 h 1498293"/>
                <a:gd name="connsiteX3" fmla="*/ 1024569 w 1024569"/>
                <a:gd name="connsiteY3" fmla="*/ 0 h 149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569" h="1498293">
                  <a:moveTo>
                    <a:pt x="0" y="1498293"/>
                  </a:moveTo>
                  <a:cubicBezTo>
                    <a:pt x="120267" y="1484522"/>
                    <a:pt x="240535" y="1470751"/>
                    <a:pt x="385590" y="1366091"/>
                  </a:cubicBezTo>
                  <a:cubicBezTo>
                    <a:pt x="530645" y="1261431"/>
                    <a:pt x="763836" y="1098014"/>
                    <a:pt x="870332" y="870332"/>
                  </a:cubicBezTo>
                  <a:cubicBezTo>
                    <a:pt x="976828" y="642650"/>
                    <a:pt x="1000698" y="321325"/>
                    <a:pt x="1024569" y="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Freeform 22">
              <a:extLst>
                <a:ext uri="{FF2B5EF4-FFF2-40B4-BE49-F238E27FC236}">
                  <a16:creationId xmlns:a16="http://schemas.microsoft.com/office/drawing/2014/main" id="{866932EC-379B-4F78-8E9D-B433B4F12DEF}"/>
                </a:ext>
              </a:extLst>
            </p:cNvPr>
            <p:cNvSpPr/>
            <p:nvPr/>
          </p:nvSpPr>
          <p:spPr>
            <a:xfrm>
              <a:off x="2853369" y="4880299"/>
              <a:ext cx="2071171" cy="1531518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696DE579-46BD-4D92-AFF1-39E567E6E606}"/>
                </a:ext>
              </a:extLst>
            </p:cNvPr>
            <p:cNvSpPr/>
            <p:nvPr/>
          </p:nvSpPr>
          <p:spPr>
            <a:xfrm rot="10800000">
              <a:off x="5267259" y="1663148"/>
              <a:ext cx="2071171" cy="2127254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48A4A5A-70E3-4B21-BA1C-189BC6A58264}"/>
                  </a:ext>
                </a:extLst>
              </p:cNvPr>
              <p:cNvSpPr txBox="1"/>
              <p:nvPr/>
            </p:nvSpPr>
            <p:spPr>
              <a:xfrm>
                <a:off x="2448992" y="5759452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48A4A5A-70E3-4B21-BA1C-189BC6A58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992" y="5759452"/>
                <a:ext cx="344656" cy="276999"/>
              </a:xfrm>
              <a:prstGeom prst="rect">
                <a:avLst/>
              </a:prstGeom>
              <a:blipFill>
                <a:blip r:embed="rId25"/>
                <a:stretch>
                  <a:fillRect r="-1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47BAC9D-DC0D-43A2-8B67-6880CD886196}"/>
                  </a:ext>
                </a:extLst>
              </p:cNvPr>
              <p:cNvSpPr txBox="1"/>
              <p:nvPr/>
            </p:nvSpPr>
            <p:spPr>
              <a:xfrm>
                <a:off x="5258091" y="5215638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47BAC9D-DC0D-43A2-8B67-6880CD886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091" y="5215638"/>
                <a:ext cx="344656" cy="2769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6BB7FBC-0EC9-43BD-AC5B-4C06F84A230A}"/>
                  </a:ext>
                </a:extLst>
              </p:cNvPr>
              <p:cNvSpPr txBox="1"/>
              <p:nvPr/>
            </p:nvSpPr>
            <p:spPr>
              <a:xfrm>
                <a:off x="3083401" y="5366227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90°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6BB7FBC-0EC9-43BD-AC5B-4C06F84A2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01" y="5366227"/>
                <a:ext cx="344656" cy="276999"/>
              </a:xfrm>
              <a:prstGeom prst="rect">
                <a:avLst/>
              </a:prstGeom>
              <a:blipFill>
                <a:blip r:embed="rId16"/>
                <a:stretch>
                  <a:fillRect r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7231C6A-52C2-474C-9B1E-67E03903A852}"/>
                  </a:ext>
                </a:extLst>
              </p:cNvPr>
              <p:cNvSpPr txBox="1"/>
              <p:nvPr/>
            </p:nvSpPr>
            <p:spPr>
              <a:xfrm>
                <a:off x="3559296" y="5360520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7231C6A-52C2-474C-9B1E-67E03903A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296" y="5360520"/>
                <a:ext cx="344656" cy="276999"/>
              </a:xfrm>
              <a:prstGeom prst="rect">
                <a:avLst/>
              </a:prstGeom>
              <a:blipFill>
                <a:blip r:embed="rId17"/>
                <a:stretch>
                  <a:fillRect r="-33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88C316F-0E95-4BC5-A8EC-2170A593914A}"/>
                  </a:ext>
                </a:extLst>
              </p:cNvPr>
              <p:cNvSpPr txBox="1"/>
              <p:nvPr/>
            </p:nvSpPr>
            <p:spPr>
              <a:xfrm>
                <a:off x="4091381" y="5357551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270°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88C316F-0E95-4BC5-A8EC-2170A5939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381" y="5357551"/>
                <a:ext cx="344656" cy="276999"/>
              </a:xfrm>
              <a:prstGeom prst="rect">
                <a:avLst/>
              </a:prstGeom>
              <a:blipFill>
                <a:blip r:embed="rId18"/>
                <a:stretch>
                  <a:fillRect r="-31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25034D-304B-4275-9A19-7F59665AFADF}"/>
                  </a:ext>
                </a:extLst>
              </p:cNvPr>
              <p:cNvSpPr txBox="1"/>
              <p:nvPr/>
            </p:nvSpPr>
            <p:spPr>
              <a:xfrm>
                <a:off x="4612211" y="5354376"/>
                <a:ext cx="34465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525034D-304B-4275-9A19-7F59665AF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211" y="5354376"/>
                <a:ext cx="344656" cy="276999"/>
              </a:xfrm>
              <a:prstGeom prst="rect">
                <a:avLst/>
              </a:prstGeom>
              <a:blipFill>
                <a:blip r:embed="rId19"/>
                <a:stretch>
                  <a:fillRect r="-33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16872BED-B493-48A5-B865-1C488151C27D}"/>
              </a:ext>
            </a:extLst>
          </p:cNvPr>
          <p:cNvGrpSpPr/>
          <p:nvPr/>
        </p:nvGrpSpPr>
        <p:grpSpPr>
          <a:xfrm>
            <a:off x="4077330" y="4177705"/>
            <a:ext cx="1923420" cy="2557263"/>
            <a:chOff x="2757002" y="1444073"/>
            <a:chExt cx="8819138" cy="4967744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C448A15-2E1E-4A18-9C98-004C774BB3DB}"/>
                </a:ext>
              </a:extLst>
            </p:cNvPr>
            <p:cNvCxnSpPr/>
            <p:nvPr/>
          </p:nvCxnSpPr>
          <p:spPr>
            <a:xfrm flipV="1">
              <a:off x="2757002" y="1444074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7B8943C-189D-445E-AD66-C550D299A4B3}"/>
                </a:ext>
              </a:extLst>
            </p:cNvPr>
            <p:cNvCxnSpPr/>
            <p:nvPr/>
          </p:nvCxnSpPr>
          <p:spPr>
            <a:xfrm flipV="1">
              <a:off x="5000337" y="1444073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69A2DA9C-ADDA-4E6A-B0C0-C1FE186C9013}"/>
                </a:ext>
              </a:extLst>
            </p:cNvPr>
            <p:cNvSpPr/>
            <p:nvPr/>
          </p:nvSpPr>
          <p:spPr>
            <a:xfrm>
              <a:off x="2853369" y="4880299"/>
              <a:ext cx="2071171" cy="1531518"/>
            </a:xfrm>
            <a:custGeom>
              <a:avLst/>
              <a:gdLst>
                <a:gd name="connsiteX0" fmla="*/ 0 w 2071171"/>
                <a:gd name="connsiteY0" fmla="*/ 1520501 h 1531518"/>
                <a:gd name="connsiteX1" fmla="*/ 264404 w 2071171"/>
                <a:gd name="connsiteY1" fmla="*/ 617118 h 1531518"/>
                <a:gd name="connsiteX2" fmla="*/ 661012 w 2071171"/>
                <a:gd name="connsiteY2" fmla="*/ 132376 h 1531518"/>
                <a:gd name="connsiteX3" fmla="*/ 980501 w 2071171"/>
                <a:gd name="connsiteY3" fmla="*/ 173 h 1531518"/>
                <a:gd name="connsiteX4" fmla="*/ 1377108 w 2071171"/>
                <a:gd name="connsiteY4" fmla="*/ 110342 h 1531518"/>
                <a:gd name="connsiteX5" fmla="*/ 1652530 w 2071171"/>
                <a:gd name="connsiteY5" fmla="*/ 352713 h 1531518"/>
                <a:gd name="connsiteX6" fmla="*/ 1916935 w 2071171"/>
                <a:gd name="connsiteY6" fmla="*/ 837455 h 1531518"/>
                <a:gd name="connsiteX7" fmla="*/ 2027103 w 2071171"/>
                <a:gd name="connsiteY7" fmla="*/ 1366265 h 1531518"/>
                <a:gd name="connsiteX8" fmla="*/ 2071171 w 2071171"/>
                <a:gd name="connsiteY8" fmla="*/ 1531518 h 153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1171" h="1531518">
                  <a:moveTo>
                    <a:pt x="0" y="1520501"/>
                  </a:moveTo>
                  <a:cubicBezTo>
                    <a:pt x="77117" y="1184486"/>
                    <a:pt x="154235" y="848472"/>
                    <a:pt x="264404" y="617118"/>
                  </a:cubicBezTo>
                  <a:cubicBezTo>
                    <a:pt x="374573" y="385764"/>
                    <a:pt x="541663" y="235200"/>
                    <a:pt x="661012" y="132376"/>
                  </a:cubicBezTo>
                  <a:cubicBezTo>
                    <a:pt x="780361" y="29552"/>
                    <a:pt x="861152" y="3845"/>
                    <a:pt x="980501" y="173"/>
                  </a:cubicBezTo>
                  <a:cubicBezTo>
                    <a:pt x="1099850" y="-3499"/>
                    <a:pt x="1265103" y="51585"/>
                    <a:pt x="1377108" y="110342"/>
                  </a:cubicBezTo>
                  <a:cubicBezTo>
                    <a:pt x="1489113" y="169099"/>
                    <a:pt x="1562559" y="231528"/>
                    <a:pt x="1652530" y="352713"/>
                  </a:cubicBezTo>
                  <a:cubicBezTo>
                    <a:pt x="1742501" y="473898"/>
                    <a:pt x="1854506" y="668530"/>
                    <a:pt x="1916935" y="837455"/>
                  </a:cubicBezTo>
                  <a:cubicBezTo>
                    <a:pt x="1979364" y="1006380"/>
                    <a:pt x="2001397" y="1250588"/>
                    <a:pt x="2027103" y="1366265"/>
                  </a:cubicBezTo>
                  <a:cubicBezTo>
                    <a:pt x="2052809" y="1481942"/>
                    <a:pt x="2061990" y="1506730"/>
                    <a:pt x="2071171" y="1531518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9A912C3B-CEF8-47C8-A2A7-E864C6F7AE2B}"/>
                </a:ext>
              </a:extLst>
            </p:cNvPr>
            <p:cNvSpPr/>
            <p:nvPr/>
          </p:nvSpPr>
          <p:spPr>
            <a:xfrm>
              <a:off x="5155105" y="1675491"/>
              <a:ext cx="1134738" cy="2101765"/>
            </a:xfrm>
            <a:custGeom>
              <a:avLst/>
              <a:gdLst>
                <a:gd name="connsiteX0" fmla="*/ 0 w 1134737"/>
                <a:gd name="connsiteY0" fmla="*/ 0 h 1619480"/>
                <a:gd name="connsiteX1" fmla="*/ 121186 w 1134737"/>
                <a:gd name="connsiteY1" fmla="*/ 517793 h 1619480"/>
                <a:gd name="connsiteX2" fmla="*/ 396607 w 1134737"/>
                <a:gd name="connsiteY2" fmla="*/ 1079653 h 1619480"/>
                <a:gd name="connsiteX3" fmla="*/ 837282 w 1134737"/>
                <a:gd name="connsiteY3" fmla="*/ 1476260 h 1619480"/>
                <a:gd name="connsiteX4" fmla="*/ 1134737 w 1134737"/>
                <a:gd name="connsiteY4" fmla="*/ 1619480 h 161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4737" h="1619480">
                  <a:moveTo>
                    <a:pt x="0" y="0"/>
                  </a:moveTo>
                  <a:cubicBezTo>
                    <a:pt x="27542" y="168925"/>
                    <a:pt x="55085" y="337851"/>
                    <a:pt x="121186" y="517793"/>
                  </a:cubicBezTo>
                  <a:cubicBezTo>
                    <a:pt x="187287" y="697735"/>
                    <a:pt x="277258" y="919909"/>
                    <a:pt x="396607" y="1079653"/>
                  </a:cubicBezTo>
                  <a:cubicBezTo>
                    <a:pt x="515956" y="1239397"/>
                    <a:pt x="714260" y="1386289"/>
                    <a:pt x="837282" y="1476260"/>
                  </a:cubicBezTo>
                  <a:cubicBezTo>
                    <a:pt x="960304" y="1566231"/>
                    <a:pt x="1047520" y="1592855"/>
                    <a:pt x="1134737" y="1619480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38A6BB96-ABFC-45E0-804E-FDC4FE9511DD}"/>
                    </a:ext>
                  </a:extLst>
                </p:cNvPr>
                <p:cNvSpPr txBox="1"/>
                <p:nvPr/>
              </p:nvSpPr>
              <p:spPr>
                <a:xfrm>
                  <a:off x="5181781" y="1601109"/>
                  <a:ext cx="6394359" cy="538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GB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1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GB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1200" b="1" i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𝐬𝐞𝐜</m:t>
                            </m:r>
                          </m:fName>
                          <m:e>
                            <m:r>
                              <a:rPr lang="en-GB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1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oMath>
                    </m:oMathPara>
                  </a14:m>
                  <a:endParaRPr lang="en-GB" sz="12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38A6BB96-ABFC-45E0-804E-FDC4FE9511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781" y="1601109"/>
                  <a:ext cx="6394359" cy="53809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F92A9555-E6FF-4DBE-A0E6-88BE264EF4C0}"/>
              </a:ext>
            </a:extLst>
          </p:cNvPr>
          <p:cNvSpPr txBox="1"/>
          <p:nvPr/>
        </p:nvSpPr>
        <p:spPr>
          <a:xfrm>
            <a:off x="6190456" y="5122713"/>
            <a:ext cx="2106722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Draw the transformations stage by stage, unless you feel comfortable doing multiple transformations at once.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8C6EB2A-2538-4151-A261-80A93944C3F6}"/>
              </a:ext>
            </a:extLst>
          </p:cNvPr>
          <p:cNvSpPr/>
          <p:nvPr/>
        </p:nvSpPr>
        <p:spPr>
          <a:xfrm>
            <a:off x="310828" y="1175490"/>
            <a:ext cx="8208912" cy="55539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465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Exercises </a:t>
              </a:r>
              <a:r>
                <a:rPr lang="en-GB" sz="3200" dirty="0" smtClean="0">
                  <a:latin typeface="+mj-lt"/>
                </a:rPr>
                <a:t>6B – Not in ORDER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148-149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B797518-FD11-CC4C-89DA-53F7704FEC15}"/>
              </a:ext>
            </a:extLst>
          </p:cNvPr>
          <p:cNvSpPr txBox="1"/>
          <p:nvPr/>
        </p:nvSpPr>
        <p:spPr>
          <a:xfrm>
            <a:off x="611560" y="2682537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Q2-5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Q6-8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Q9-12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2729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E5F0D8-683B-44B1-936D-23B317FD6FB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41794A03-25C8-4D0C-ADDF-A0C33F54F632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Using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𝑠𝑒𝑐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𝑐𝑜𝑡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41794A03-25C8-4D0C-ADDF-A0C33F54F6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D206C61-DB03-4880-8C75-12F8D23A6D5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C243BDE-73E8-4741-9722-213AB0AD8AD9}"/>
              </a:ext>
            </a:extLst>
          </p:cNvPr>
          <p:cNvSpPr txBox="1"/>
          <p:nvPr/>
        </p:nvSpPr>
        <p:spPr>
          <a:xfrm>
            <a:off x="250393" y="734549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in the exam usually come in two flavours: (a) ‘</a:t>
            </a:r>
            <a:r>
              <a:rPr lang="en-GB" dirty="0" err="1"/>
              <a:t>provey</a:t>
            </a:r>
            <a:r>
              <a:rPr lang="en-GB" dirty="0"/>
              <a:t>’ questions requiring to prove some identity and (b) ‘</a:t>
            </a:r>
            <a:r>
              <a:rPr lang="en-GB" dirty="0" err="1"/>
              <a:t>solvey</a:t>
            </a:r>
            <a:r>
              <a:rPr lang="en-GB" dirty="0"/>
              <a:t>’ questions.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344DF7-F400-4320-A531-C8C037E8BD5B}"/>
                  </a:ext>
                </a:extLst>
              </p:cNvPr>
              <p:cNvSpPr txBox="1"/>
              <p:nvPr/>
            </p:nvSpPr>
            <p:spPr>
              <a:xfrm>
                <a:off x="6001528" y="1578362"/>
                <a:ext cx="2592288" cy="12632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Fro Tip 1: </a:t>
                </a:r>
                <a:r>
                  <a:rPr lang="en-GB" sz="1600" dirty="0"/>
                  <a:t>Get everything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sz="1600" dirty="0"/>
                  <a:t> first (using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GB" sz="1600" dirty="0"/>
                  <a:t> rather than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GB" sz="16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344DF7-F400-4320-A531-C8C037E8B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528" y="1578362"/>
                <a:ext cx="2592288" cy="1263231"/>
              </a:xfrm>
              <a:prstGeom prst="rect">
                <a:avLst/>
              </a:prstGeom>
              <a:blipFill>
                <a:blip r:embed="rId10"/>
                <a:stretch>
                  <a:fillRect l="-932" t="-474" b="-4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368640-D0DC-43DC-BED1-CC5CA9339783}"/>
                  </a:ext>
                </a:extLst>
              </p:cNvPr>
              <p:cNvSpPr txBox="1"/>
              <p:nvPr/>
            </p:nvSpPr>
            <p:spPr>
              <a:xfrm>
                <a:off x="2021613" y="3040188"/>
                <a:ext cx="5113140" cy="91422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Fro Tip 2: </a:t>
                </a:r>
                <a:r>
                  <a:rPr lang="en-GB" sz="1600" dirty="0"/>
                  <a:t>Whenever you have algebraic fractions being added/subtracted, whether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GB" sz="1600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, combine them into one (as we can typically then 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368640-D0DC-43DC-BED1-CC5CA9339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613" y="3040188"/>
                <a:ext cx="5113140" cy="914225"/>
              </a:xfrm>
              <a:prstGeom prst="rect">
                <a:avLst/>
              </a:prstGeom>
              <a:blipFill>
                <a:blip r:embed="rId11"/>
                <a:stretch>
                  <a:fillRect l="-475" t="-649" b="-6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468C62-F8F8-4B31-BB49-0034300CBC01}"/>
                  </a:ext>
                </a:extLst>
              </p:cNvPr>
              <p:cNvSpPr txBox="1"/>
              <p:nvPr/>
            </p:nvSpPr>
            <p:spPr>
              <a:xfrm>
                <a:off x="459684" y="1668357"/>
                <a:ext cx="5120428" cy="123719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</a:t>
                </a:r>
              </a:p>
              <a:p>
                <a:pPr marL="342900" indent="-342900">
                  <a:buAutoNum type="alphaLcParenBoth"/>
                </a:pPr>
                <a:r>
                  <a:rPr lang="en-GB" sz="1600" b="0" dirty="0"/>
                  <a:t>Simplify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600" dirty="0"/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Simplify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GB" sz="1600" dirty="0"/>
              </a:p>
              <a:p>
                <a:pPr marL="342900" indent="-342900">
                  <a:buAutoNum type="alphaLcParenBoth"/>
                </a:pPr>
                <a:r>
                  <a:rPr lang="en-GB" sz="1600" dirty="0"/>
                  <a:t>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𝑐𝑜𝑠𝑒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8468C62-F8F8-4B31-BB49-0034300CB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84" y="1668357"/>
                <a:ext cx="5120428" cy="12371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0028D2-7E67-4AF7-8413-C029D07BF7E9}"/>
                  </a:ext>
                </a:extLst>
              </p:cNvPr>
              <p:cNvSpPr txBox="1"/>
              <p:nvPr/>
            </p:nvSpPr>
            <p:spPr>
              <a:xfrm>
                <a:off x="573460" y="4171319"/>
                <a:ext cx="3888432" cy="2648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0028D2-7E67-4AF7-8413-C029D07BF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60" y="4171319"/>
                <a:ext cx="3888432" cy="26484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D323DB-000C-4C3B-853A-15812BAEDC54}"/>
                  </a:ext>
                </a:extLst>
              </p:cNvPr>
              <p:cNvSpPr txBox="1"/>
              <p:nvPr/>
            </p:nvSpPr>
            <p:spPr>
              <a:xfrm>
                <a:off x="4834889" y="4057777"/>
                <a:ext cx="3888432" cy="2591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𝑐𝑜𝑠𝑒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6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600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6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GB" sz="1600" b="0" i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 b="0" i="0" smtClean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 b="0" i="0" smtClean="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 b="0" i="0" smtClean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GB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6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GB" sz="16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60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e>
                                        <m:sup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D323DB-000C-4C3B-853A-15812BAED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889" y="4057777"/>
                <a:ext cx="3888432" cy="25914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6DC3C6-A37C-448F-BF6A-F8AE0AEEB264}"/>
                  </a:ext>
                </a:extLst>
              </p:cNvPr>
              <p:cNvSpPr txBox="1"/>
              <p:nvPr/>
            </p:nvSpPr>
            <p:spPr>
              <a:xfrm>
                <a:off x="6320694" y="6018315"/>
                <a:ext cx="16102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Multiply top and bottom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1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1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6DC3C6-A37C-448F-BF6A-F8AE0AEEB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0694" y="6018315"/>
                <a:ext cx="1610281" cy="430887"/>
              </a:xfrm>
              <a:prstGeom prst="rect">
                <a:avLst/>
              </a:prstGeom>
              <a:blipFill>
                <a:blip r:embed="rId14"/>
                <a:stretch>
                  <a:fillRect t="-1408" b="-8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A71ABE-EA25-40A6-8578-50E1AC41B013}"/>
              </a:ext>
            </a:extLst>
          </p:cNvPr>
          <p:cNvCxnSpPr/>
          <p:nvPr/>
        </p:nvCxnSpPr>
        <p:spPr>
          <a:xfrm flipV="1">
            <a:off x="6706840" y="5810102"/>
            <a:ext cx="125760" cy="231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872A87F-A57B-40D4-A3B4-1D67F066416A}"/>
              </a:ext>
            </a:extLst>
          </p:cNvPr>
          <p:cNvSpPr/>
          <p:nvPr/>
        </p:nvSpPr>
        <p:spPr>
          <a:xfrm>
            <a:off x="196404" y="4267696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46A913-E1B0-470F-93F2-1D8B9780D6FE}"/>
              </a:ext>
            </a:extLst>
          </p:cNvPr>
          <p:cNvSpPr/>
          <p:nvPr/>
        </p:nvSpPr>
        <p:spPr>
          <a:xfrm>
            <a:off x="196404" y="5079604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6AADE7-D85C-4044-8880-F06585234A95}"/>
              </a:ext>
            </a:extLst>
          </p:cNvPr>
          <p:cNvSpPr/>
          <p:nvPr/>
        </p:nvSpPr>
        <p:spPr>
          <a:xfrm>
            <a:off x="4419042" y="4123680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C32978-1D97-4153-92D5-ACCF4F3B8EF8}"/>
              </a:ext>
            </a:extLst>
          </p:cNvPr>
          <p:cNvSpPr/>
          <p:nvPr/>
        </p:nvSpPr>
        <p:spPr>
          <a:xfrm>
            <a:off x="484435" y="4256314"/>
            <a:ext cx="3549467" cy="6848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1301B4-ABED-4C6F-8556-34CE4437328C}"/>
              </a:ext>
            </a:extLst>
          </p:cNvPr>
          <p:cNvSpPr/>
          <p:nvPr/>
        </p:nvSpPr>
        <p:spPr>
          <a:xfrm>
            <a:off x="488007" y="5076032"/>
            <a:ext cx="3549467" cy="16676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43890B-85BD-45BD-8C52-B58893C9EC73}"/>
              </a:ext>
            </a:extLst>
          </p:cNvPr>
          <p:cNvSpPr/>
          <p:nvPr/>
        </p:nvSpPr>
        <p:spPr>
          <a:xfrm>
            <a:off x="4689624" y="4114800"/>
            <a:ext cx="3549467" cy="2628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804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A9118DF-5C67-421F-B666-A3C8A52079F9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D3A7690-835F-4FAA-8B67-0B4F7CB83EB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1EBA4BD-C9AA-4517-B424-BA41D143CA0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1E8704-16AE-4A20-AC6E-B6696AC043B7}"/>
                  </a:ext>
                </a:extLst>
              </p:cNvPr>
              <p:cNvSpPr txBox="1"/>
              <p:nvPr/>
            </p:nvSpPr>
            <p:spPr>
              <a:xfrm>
                <a:off x="251520" y="896375"/>
                <a:ext cx="3888432" cy="2278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0" smtClean="0">
                          <a:latin typeface="Cambria Math"/>
                        </a:rPr>
                        <m:t>𝐋𝐇𝐒</m:t>
                      </m:r>
                      <m:r>
                        <a:rPr lang="en-GB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       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0" smtClean="0">
                          <a:latin typeface="Cambria Math"/>
                        </a:rPr>
                        <m:t>       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      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1E8704-16AE-4A20-AC6E-B6696AC04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96375"/>
                <a:ext cx="3888432" cy="22783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0CCD42-20F2-41B9-962E-9B3AE24D2165}"/>
                  </a:ext>
                </a:extLst>
              </p:cNvPr>
              <p:cNvSpPr txBox="1"/>
              <p:nvPr/>
            </p:nvSpPr>
            <p:spPr>
              <a:xfrm>
                <a:off x="2699792" y="4106033"/>
                <a:ext cx="5747253" cy="1772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𝑜𝑠𝑒𝑐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≡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𝐋𝐇𝐒</m:t>
                          </m:r>
                          <m:r>
                            <a:rPr lang="en-GB" b="1" i="0" smtClean="0">
                              <a:latin typeface="Cambria Math"/>
                            </a:rPr>
                            <m:t>=</m:t>
                          </m:r>
                          <m:r>
                            <a:rPr lang="en-GB" b="1" i="0" smtClean="0">
                              <a:latin typeface="Cambria Math"/>
                            </a:rPr>
                            <m:t>𝐜𝐨𝐬𝐞𝐜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</m:t>
                          </m:r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en-GB" b="1" i="0" smtClean="0">
                              <a:latin typeface="Cambria Math"/>
                            </a:rPr>
                            <m:t>𝐬</m:t>
                          </m:r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  <m:r>
                            <a:rPr lang="en-GB" b="1" i="0" smtClean="0">
                              <a:latin typeface="Cambria Math"/>
                            </a:rPr>
                            <m:t>𝐜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0CCD42-20F2-41B9-962E-9B3AE24D2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106033"/>
                <a:ext cx="5747253" cy="17720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418F39B-22F1-41FD-BF4B-F735F2477C6C}"/>
              </a:ext>
            </a:extLst>
          </p:cNvPr>
          <p:cNvSpPr txBox="1"/>
          <p:nvPr/>
        </p:nvSpPr>
        <p:spPr>
          <a:xfrm>
            <a:off x="448180" y="941980"/>
            <a:ext cx="28803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93627-099B-47B6-ACE2-9CFD1A5B14CF}"/>
              </a:ext>
            </a:extLst>
          </p:cNvPr>
          <p:cNvSpPr txBox="1"/>
          <p:nvPr/>
        </p:nvSpPr>
        <p:spPr>
          <a:xfrm>
            <a:off x="2462169" y="4108945"/>
            <a:ext cx="288032" cy="3077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C9B824-0B8B-4D3E-B618-A5A76F749509}"/>
              </a:ext>
            </a:extLst>
          </p:cNvPr>
          <p:cNvSpPr/>
          <p:nvPr/>
        </p:nvSpPr>
        <p:spPr>
          <a:xfrm>
            <a:off x="827584" y="1249758"/>
            <a:ext cx="3240360" cy="20352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5C97A0-9073-4A8E-B56A-38437EE9F51F}"/>
              </a:ext>
            </a:extLst>
          </p:cNvPr>
          <p:cNvSpPr/>
          <p:nvPr/>
        </p:nvSpPr>
        <p:spPr>
          <a:xfrm>
            <a:off x="2943019" y="4487980"/>
            <a:ext cx="5373667" cy="16515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13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234128-CA58-4EAC-8DDF-5C72617A8F74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3E31D72-313A-47C8-857A-81E9470CE7A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Solvey</a:t>
              </a:r>
              <a:r>
                <a:rPr lang="en-GB" sz="3200" dirty="0"/>
                <a:t> Questions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872A221-9AEF-46D3-A5CC-2E9447E5A1F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D13093-D5EA-4D9C-90A9-9AB9FEBEDC42}"/>
                  </a:ext>
                </a:extLst>
              </p:cNvPr>
              <p:cNvSpPr txBox="1"/>
              <p:nvPr/>
            </p:nvSpPr>
            <p:spPr>
              <a:xfrm>
                <a:off x="395536" y="883101"/>
                <a:ext cx="3680268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Solve the following equations in the interval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 marL="342900" indent="-342900">
                  <a:buAutoNum type="alphaLcParenR"/>
                </a:pPr>
                <a:r>
                  <a:rPr lang="en-GB" sz="16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=−2.5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D13093-D5EA-4D9C-90A9-9AB9FEBED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83101"/>
                <a:ext cx="3680268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B6B724-58F0-45DD-B2A2-C4E585DC311F}"/>
                  </a:ext>
                </a:extLst>
              </p:cNvPr>
              <p:cNvSpPr txBox="1"/>
              <p:nvPr/>
            </p:nvSpPr>
            <p:spPr>
              <a:xfrm>
                <a:off x="4690176" y="883101"/>
                <a:ext cx="4017889" cy="33855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 in the interval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B6B724-58F0-45DD-B2A2-C4E585DC3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176" y="883101"/>
                <a:ext cx="4017889" cy="338554"/>
              </a:xfrm>
              <a:prstGeom prst="rect">
                <a:avLst/>
              </a:prstGeom>
              <a:blipFill>
                <a:blip r:embed="rId3"/>
                <a:stretch>
                  <a:fillRect b="-259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2674D5-61FA-4986-9CB4-BA2F2A58AC1B}"/>
                  </a:ext>
                </a:extLst>
              </p:cNvPr>
              <p:cNvSpPr txBox="1"/>
              <p:nvPr/>
            </p:nvSpPr>
            <p:spPr>
              <a:xfrm>
                <a:off x="540679" y="2350006"/>
                <a:ext cx="3653950" cy="2557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=−2.5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=−0.4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=113.6°, 246.5°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=0.6     0≤2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≤720°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=59.0°, 239.0°, 419.0°, 599.0°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=29.5°, 120°, 210°, 300° (3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2674D5-61FA-4986-9CB4-BA2F2A58A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79" y="2350006"/>
                <a:ext cx="3653950" cy="2557303"/>
              </a:xfrm>
              <a:prstGeom prst="rect">
                <a:avLst/>
              </a:prstGeom>
              <a:blipFill>
                <a:blip r:embed="rId4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3D93BE-50AD-4C81-B342-7B2DE6E67484}"/>
                  </a:ext>
                </a:extLst>
              </p:cNvPr>
              <p:cNvSpPr txBox="1"/>
              <p:nvPr/>
            </p:nvSpPr>
            <p:spPr>
              <a:xfrm>
                <a:off x="4831997" y="1417657"/>
                <a:ext cx="2368781" cy="1164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3D93BE-50AD-4C81-B342-7B2DE6E67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997" y="1417657"/>
                <a:ext cx="2368781" cy="11649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5359E50-19EA-43CF-8BE1-726B6175A440}"/>
              </a:ext>
            </a:extLst>
          </p:cNvPr>
          <p:cNvSpPr/>
          <p:nvPr/>
        </p:nvSpPr>
        <p:spPr>
          <a:xfrm>
            <a:off x="253940" y="2424434"/>
            <a:ext cx="216024" cy="2148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71C3BC-5AB2-4143-9F9F-250A0FAA80A0}"/>
              </a:ext>
            </a:extLst>
          </p:cNvPr>
          <p:cNvSpPr/>
          <p:nvPr/>
        </p:nvSpPr>
        <p:spPr>
          <a:xfrm>
            <a:off x="253940" y="3521208"/>
            <a:ext cx="216024" cy="2148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2D03DC-C88E-4B56-B6C0-3AE7494A63F6}"/>
              </a:ext>
            </a:extLst>
          </p:cNvPr>
          <p:cNvSpPr/>
          <p:nvPr/>
        </p:nvSpPr>
        <p:spPr>
          <a:xfrm>
            <a:off x="469964" y="3521208"/>
            <a:ext cx="3605840" cy="14655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EA6A156-630C-4EE6-8219-359656C4CE3D}"/>
              </a:ext>
            </a:extLst>
          </p:cNvPr>
          <p:cNvGrpSpPr/>
          <p:nvPr/>
        </p:nvGrpSpPr>
        <p:grpSpPr>
          <a:xfrm>
            <a:off x="4861074" y="3031352"/>
            <a:ext cx="3819528" cy="3027128"/>
            <a:chOff x="1354647" y="1337976"/>
            <a:chExt cx="5873578" cy="5004678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B8E12BD-7436-4AE5-B909-7A0E3BE89E4E}"/>
                </a:ext>
              </a:extLst>
            </p:cNvPr>
            <p:cNvCxnSpPr/>
            <p:nvPr/>
          </p:nvCxnSpPr>
          <p:spPr>
            <a:xfrm>
              <a:off x="1654467" y="3853327"/>
              <a:ext cx="5304612" cy="1184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6397AFE-6289-4816-A97F-DAD219D57946}"/>
                </a:ext>
              </a:extLst>
            </p:cNvPr>
            <p:cNvCxnSpPr/>
            <p:nvPr/>
          </p:nvCxnSpPr>
          <p:spPr>
            <a:xfrm flipV="1">
              <a:off x="1654467" y="2318200"/>
              <a:ext cx="0" cy="293303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950CB3C-25D6-4EFB-814D-673D76D3BABB}"/>
                    </a:ext>
                  </a:extLst>
                </p:cNvPr>
                <p:cNvSpPr txBox="1"/>
                <p:nvPr/>
              </p:nvSpPr>
              <p:spPr>
                <a:xfrm>
                  <a:off x="1354647" y="1744012"/>
                  <a:ext cx="344656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950CB3C-25D6-4EFB-814D-673D76D3BA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4647" y="1744012"/>
                  <a:ext cx="344656" cy="400109"/>
                </a:xfrm>
                <a:prstGeom prst="rect">
                  <a:avLst/>
                </a:prstGeom>
                <a:blipFill>
                  <a:blip r:embed="rId6"/>
                  <a:stretch>
                    <a:fillRect r="-45946" b="-794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38A3A41-9B5C-4E57-B674-5EE04037A5B0}"/>
                    </a:ext>
                  </a:extLst>
                </p:cNvPr>
                <p:cNvSpPr txBox="1"/>
                <p:nvPr/>
              </p:nvSpPr>
              <p:spPr>
                <a:xfrm>
                  <a:off x="6883569" y="3523647"/>
                  <a:ext cx="344656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38A3A41-9B5C-4E57-B674-5EE04037A5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3569" y="3523647"/>
                  <a:ext cx="344656" cy="400109"/>
                </a:xfrm>
                <a:prstGeom prst="rect">
                  <a:avLst/>
                </a:prstGeom>
                <a:blipFill>
                  <a:blip r:embed="rId7"/>
                  <a:stretch>
                    <a:fillRect r="-29730" b="-425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6370B78-DFA5-42B7-A203-8D17946C0354}"/>
                    </a:ext>
                  </a:extLst>
                </p:cNvPr>
                <p:cNvSpPr txBox="1"/>
                <p:nvPr/>
              </p:nvSpPr>
              <p:spPr>
                <a:xfrm>
                  <a:off x="2571719" y="3816518"/>
                  <a:ext cx="344656" cy="819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6370B78-DFA5-42B7-A203-8D17946C03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1719" y="3816518"/>
                  <a:ext cx="344656" cy="819445"/>
                </a:xfrm>
                <a:prstGeom prst="rect">
                  <a:avLst/>
                </a:prstGeom>
                <a:blipFill>
                  <a:blip r:embed="rId8"/>
                  <a:stretch>
                    <a:fillRect r="-64865" b="-122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C4F27CC-40D5-4DC6-A070-5BD66A9ACB41}"/>
                    </a:ext>
                  </a:extLst>
                </p:cNvPr>
                <p:cNvSpPr txBox="1"/>
                <p:nvPr/>
              </p:nvSpPr>
              <p:spPr>
                <a:xfrm>
                  <a:off x="4767231" y="3816518"/>
                  <a:ext cx="344656" cy="7241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C4F27CC-40D5-4DC6-A070-5BD66A9ACB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7231" y="3816518"/>
                  <a:ext cx="344656" cy="724143"/>
                </a:xfrm>
                <a:prstGeom prst="rect">
                  <a:avLst/>
                </a:prstGeom>
                <a:blipFill>
                  <a:blip r:embed="rId9"/>
                  <a:stretch>
                    <a:fillRect r="-48649" b="-13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DC3B4D7-0564-4CD2-901E-8D8CAF2D4FD5}"/>
                </a:ext>
              </a:extLst>
            </p:cNvPr>
            <p:cNvCxnSpPr/>
            <p:nvPr/>
          </p:nvCxnSpPr>
          <p:spPr>
            <a:xfrm flipV="1">
              <a:off x="2821010" y="1337976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D9E2D6D-677F-4CD6-982E-770C041A5F84}"/>
                </a:ext>
              </a:extLst>
            </p:cNvPr>
            <p:cNvCxnSpPr/>
            <p:nvPr/>
          </p:nvCxnSpPr>
          <p:spPr>
            <a:xfrm flipV="1">
              <a:off x="4939559" y="1337976"/>
              <a:ext cx="13241" cy="4957081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BBD1E0C3-07FD-41F5-8CAD-FFA4AA52703F}"/>
                </a:ext>
              </a:extLst>
            </p:cNvPr>
            <p:cNvSpPr/>
            <p:nvPr/>
          </p:nvSpPr>
          <p:spPr>
            <a:xfrm>
              <a:off x="1663547" y="1366092"/>
              <a:ext cx="1101687" cy="2478795"/>
            </a:xfrm>
            <a:custGeom>
              <a:avLst/>
              <a:gdLst>
                <a:gd name="connsiteX0" fmla="*/ 0 w 1101687"/>
                <a:gd name="connsiteY0" fmla="*/ 2478795 h 2478795"/>
                <a:gd name="connsiteX1" fmla="*/ 396607 w 1101687"/>
                <a:gd name="connsiteY1" fmla="*/ 2203373 h 2478795"/>
                <a:gd name="connsiteX2" fmla="*/ 738130 w 1101687"/>
                <a:gd name="connsiteY2" fmla="*/ 1784732 h 2478795"/>
                <a:gd name="connsiteX3" fmla="*/ 969484 w 1101687"/>
                <a:gd name="connsiteY3" fmla="*/ 1101686 h 2478795"/>
                <a:gd name="connsiteX4" fmla="*/ 1079653 w 1101687"/>
                <a:gd name="connsiteY4" fmla="*/ 297455 h 2478795"/>
                <a:gd name="connsiteX5" fmla="*/ 1101687 w 1101687"/>
                <a:gd name="connsiteY5" fmla="*/ 0 h 247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1687" h="2478795">
                  <a:moveTo>
                    <a:pt x="0" y="2478795"/>
                  </a:moveTo>
                  <a:cubicBezTo>
                    <a:pt x="136792" y="2398922"/>
                    <a:pt x="273585" y="2319050"/>
                    <a:pt x="396607" y="2203373"/>
                  </a:cubicBezTo>
                  <a:cubicBezTo>
                    <a:pt x="519629" y="2087696"/>
                    <a:pt x="642651" y="1968346"/>
                    <a:pt x="738130" y="1784732"/>
                  </a:cubicBezTo>
                  <a:cubicBezTo>
                    <a:pt x="833609" y="1601118"/>
                    <a:pt x="912564" y="1349565"/>
                    <a:pt x="969484" y="1101686"/>
                  </a:cubicBezTo>
                  <a:cubicBezTo>
                    <a:pt x="1026404" y="853807"/>
                    <a:pt x="1057619" y="481069"/>
                    <a:pt x="1079653" y="297455"/>
                  </a:cubicBezTo>
                  <a:cubicBezTo>
                    <a:pt x="1101687" y="113841"/>
                    <a:pt x="1101687" y="56920"/>
                    <a:pt x="1101687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47DAEBE8-9534-42D3-807A-FE475544CEF4}"/>
                </a:ext>
              </a:extLst>
            </p:cNvPr>
            <p:cNvSpPr/>
            <p:nvPr/>
          </p:nvSpPr>
          <p:spPr>
            <a:xfrm>
              <a:off x="2853369" y="1344058"/>
              <a:ext cx="2049137" cy="4759287"/>
            </a:xfrm>
            <a:custGeom>
              <a:avLst/>
              <a:gdLst>
                <a:gd name="connsiteX0" fmla="*/ 0 w 2071171"/>
                <a:gd name="connsiteY0" fmla="*/ 4583017 h 4583017"/>
                <a:gd name="connsiteX1" fmla="*/ 132202 w 2071171"/>
                <a:gd name="connsiteY1" fmla="*/ 3756752 h 4583017"/>
                <a:gd name="connsiteX2" fmla="*/ 385590 w 2071171"/>
                <a:gd name="connsiteY2" fmla="*/ 2985571 h 4583017"/>
                <a:gd name="connsiteX3" fmla="*/ 727113 w 2071171"/>
                <a:gd name="connsiteY3" fmla="*/ 2577947 h 4583017"/>
                <a:gd name="connsiteX4" fmla="*/ 1057619 w 2071171"/>
                <a:gd name="connsiteY4" fmla="*/ 2346592 h 4583017"/>
                <a:gd name="connsiteX5" fmla="*/ 1443209 w 2071171"/>
                <a:gd name="connsiteY5" fmla="*/ 2060154 h 4583017"/>
                <a:gd name="connsiteX6" fmla="*/ 1773715 w 2071171"/>
                <a:gd name="connsiteY6" fmla="*/ 1718631 h 4583017"/>
                <a:gd name="connsiteX7" fmla="*/ 2016086 w 2071171"/>
                <a:gd name="connsiteY7" fmla="*/ 1255923 h 4583017"/>
                <a:gd name="connsiteX8" fmla="*/ 2071171 w 2071171"/>
                <a:gd name="connsiteY8" fmla="*/ 0 h 4583017"/>
                <a:gd name="connsiteX0" fmla="*/ 0 w 2071171"/>
                <a:gd name="connsiteY0" fmla="*/ 4583017 h 4583017"/>
                <a:gd name="connsiteX1" fmla="*/ 132202 w 2071171"/>
                <a:gd name="connsiteY1" fmla="*/ 3756752 h 4583017"/>
                <a:gd name="connsiteX2" fmla="*/ 385590 w 2071171"/>
                <a:gd name="connsiteY2" fmla="*/ 2985571 h 4583017"/>
                <a:gd name="connsiteX3" fmla="*/ 727113 w 2071171"/>
                <a:gd name="connsiteY3" fmla="*/ 2577947 h 4583017"/>
                <a:gd name="connsiteX4" fmla="*/ 1057619 w 2071171"/>
                <a:gd name="connsiteY4" fmla="*/ 2346592 h 4583017"/>
                <a:gd name="connsiteX5" fmla="*/ 1421176 w 2071171"/>
                <a:gd name="connsiteY5" fmla="*/ 2049137 h 4583017"/>
                <a:gd name="connsiteX6" fmla="*/ 1773715 w 2071171"/>
                <a:gd name="connsiteY6" fmla="*/ 1718631 h 4583017"/>
                <a:gd name="connsiteX7" fmla="*/ 2016086 w 2071171"/>
                <a:gd name="connsiteY7" fmla="*/ 1255923 h 4583017"/>
                <a:gd name="connsiteX8" fmla="*/ 2071171 w 2071171"/>
                <a:gd name="connsiteY8" fmla="*/ 0 h 4583017"/>
                <a:gd name="connsiteX0" fmla="*/ 0 w 2071171"/>
                <a:gd name="connsiteY0" fmla="*/ 4583017 h 4583017"/>
                <a:gd name="connsiteX1" fmla="*/ 132202 w 2071171"/>
                <a:gd name="connsiteY1" fmla="*/ 3756752 h 4583017"/>
                <a:gd name="connsiteX2" fmla="*/ 385590 w 2071171"/>
                <a:gd name="connsiteY2" fmla="*/ 2985571 h 4583017"/>
                <a:gd name="connsiteX3" fmla="*/ 727113 w 2071171"/>
                <a:gd name="connsiteY3" fmla="*/ 2577947 h 4583017"/>
                <a:gd name="connsiteX4" fmla="*/ 1057619 w 2071171"/>
                <a:gd name="connsiteY4" fmla="*/ 2346592 h 4583017"/>
                <a:gd name="connsiteX5" fmla="*/ 1421176 w 2071171"/>
                <a:gd name="connsiteY5" fmla="*/ 2049137 h 4583017"/>
                <a:gd name="connsiteX6" fmla="*/ 1729648 w 2071171"/>
                <a:gd name="connsiteY6" fmla="*/ 1685580 h 4583017"/>
                <a:gd name="connsiteX7" fmla="*/ 2016086 w 2071171"/>
                <a:gd name="connsiteY7" fmla="*/ 1255923 h 4583017"/>
                <a:gd name="connsiteX8" fmla="*/ 2071171 w 2071171"/>
                <a:gd name="connsiteY8" fmla="*/ 0 h 4583017"/>
                <a:gd name="connsiteX0" fmla="*/ 0 w 2071171"/>
                <a:gd name="connsiteY0" fmla="*/ 4583017 h 4583017"/>
                <a:gd name="connsiteX1" fmla="*/ 132202 w 2071171"/>
                <a:gd name="connsiteY1" fmla="*/ 3756752 h 4583017"/>
                <a:gd name="connsiteX2" fmla="*/ 385590 w 2071171"/>
                <a:gd name="connsiteY2" fmla="*/ 2985571 h 4583017"/>
                <a:gd name="connsiteX3" fmla="*/ 727113 w 2071171"/>
                <a:gd name="connsiteY3" fmla="*/ 2577947 h 4583017"/>
                <a:gd name="connsiteX4" fmla="*/ 1057619 w 2071171"/>
                <a:gd name="connsiteY4" fmla="*/ 2346592 h 4583017"/>
                <a:gd name="connsiteX5" fmla="*/ 1421176 w 2071171"/>
                <a:gd name="connsiteY5" fmla="*/ 2049137 h 4583017"/>
                <a:gd name="connsiteX6" fmla="*/ 1729648 w 2071171"/>
                <a:gd name="connsiteY6" fmla="*/ 1685580 h 4583017"/>
                <a:gd name="connsiteX7" fmla="*/ 1994052 w 2071171"/>
                <a:gd name="connsiteY7" fmla="*/ 672029 h 4583017"/>
                <a:gd name="connsiteX8" fmla="*/ 2071171 w 2071171"/>
                <a:gd name="connsiteY8" fmla="*/ 0 h 4583017"/>
                <a:gd name="connsiteX0" fmla="*/ 0 w 2071171"/>
                <a:gd name="connsiteY0" fmla="*/ 4836405 h 4836405"/>
                <a:gd name="connsiteX1" fmla="*/ 132202 w 2071171"/>
                <a:gd name="connsiteY1" fmla="*/ 4010140 h 4836405"/>
                <a:gd name="connsiteX2" fmla="*/ 385590 w 2071171"/>
                <a:gd name="connsiteY2" fmla="*/ 3238959 h 4836405"/>
                <a:gd name="connsiteX3" fmla="*/ 727113 w 2071171"/>
                <a:gd name="connsiteY3" fmla="*/ 2831335 h 4836405"/>
                <a:gd name="connsiteX4" fmla="*/ 1057619 w 2071171"/>
                <a:gd name="connsiteY4" fmla="*/ 2599980 h 4836405"/>
                <a:gd name="connsiteX5" fmla="*/ 1421176 w 2071171"/>
                <a:gd name="connsiteY5" fmla="*/ 2302525 h 4836405"/>
                <a:gd name="connsiteX6" fmla="*/ 1729648 w 2071171"/>
                <a:gd name="connsiteY6" fmla="*/ 1938968 h 4836405"/>
                <a:gd name="connsiteX7" fmla="*/ 1994052 w 2071171"/>
                <a:gd name="connsiteY7" fmla="*/ 925417 h 4836405"/>
                <a:gd name="connsiteX8" fmla="*/ 2071171 w 2071171"/>
                <a:gd name="connsiteY8" fmla="*/ 0 h 4836405"/>
                <a:gd name="connsiteX0" fmla="*/ 0 w 2071171"/>
                <a:gd name="connsiteY0" fmla="*/ 4836405 h 4836405"/>
                <a:gd name="connsiteX1" fmla="*/ 132202 w 2071171"/>
                <a:gd name="connsiteY1" fmla="*/ 4010140 h 4836405"/>
                <a:gd name="connsiteX2" fmla="*/ 385590 w 2071171"/>
                <a:gd name="connsiteY2" fmla="*/ 3238959 h 4836405"/>
                <a:gd name="connsiteX3" fmla="*/ 727113 w 2071171"/>
                <a:gd name="connsiteY3" fmla="*/ 2831335 h 4836405"/>
                <a:gd name="connsiteX4" fmla="*/ 1057619 w 2071171"/>
                <a:gd name="connsiteY4" fmla="*/ 2599980 h 4836405"/>
                <a:gd name="connsiteX5" fmla="*/ 1421176 w 2071171"/>
                <a:gd name="connsiteY5" fmla="*/ 2302525 h 4836405"/>
                <a:gd name="connsiteX6" fmla="*/ 1729648 w 2071171"/>
                <a:gd name="connsiteY6" fmla="*/ 1938968 h 4836405"/>
                <a:gd name="connsiteX7" fmla="*/ 1961001 w 2071171"/>
                <a:gd name="connsiteY7" fmla="*/ 991518 h 4836405"/>
                <a:gd name="connsiteX8" fmla="*/ 2071171 w 2071171"/>
                <a:gd name="connsiteY8" fmla="*/ 0 h 4836405"/>
                <a:gd name="connsiteX0" fmla="*/ 0 w 2049137"/>
                <a:gd name="connsiteY0" fmla="*/ 4759287 h 4759287"/>
                <a:gd name="connsiteX1" fmla="*/ 132202 w 2049137"/>
                <a:gd name="connsiteY1" fmla="*/ 3933022 h 4759287"/>
                <a:gd name="connsiteX2" fmla="*/ 385590 w 2049137"/>
                <a:gd name="connsiteY2" fmla="*/ 3161841 h 4759287"/>
                <a:gd name="connsiteX3" fmla="*/ 727113 w 2049137"/>
                <a:gd name="connsiteY3" fmla="*/ 2754217 h 4759287"/>
                <a:gd name="connsiteX4" fmla="*/ 1057619 w 2049137"/>
                <a:gd name="connsiteY4" fmla="*/ 2522862 h 4759287"/>
                <a:gd name="connsiteX5" fmla="*/ 1421176 w 2049137"/>
                <a:gd name="connsiteY5" fmla="*/ 2225407 h 4759287"/>
                <a:gd name="connsiteX6" fmla="*/ 1729648 w 2049137"/>
                <a:gd name="connsiteY6" fmla="*/ 1861850 h 4759287"/>
                <a:gd name="connsiteX7" fmla="*/ 1961001 w 2049137"/>
                <a:gd name="connsiteY7" fmla="*/ 914400 h 4759287"/>
                <a:gd name="connsiteX8" fmla="*/ 2049137 w 2049137"/>
                <a:gd name="connsiteY8" fmla="*/ 0 h 475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9137" h="4759287">
                  <a:moveTo>
                    <a:pt x="0" y="4759287"/>
                  </a:moveTo>
                  <a:cubicBezTo>
                    <a:pt x="33968" y="4479275"/>
                    <a:pt x="67937" y="4199263"/>
                    <a:pt x="132202" y="3933022"/>
                  </a:cubicBezTo>
                  <a:cubicBezTo>
                    <a:pt x="196467" y="3666781"/>
                    <a:pt x="286438" y="3358308"/>
                    <a:pt x="385590" y="3161841"/>
                  </a:cubicBezTo>
                  <a:cubicBezTo>
                    <a:pt x="484742" y="2965374"/>
                    <a:pt x="615108" y="2860713"/>
                    <a:pt x="727113" y="2754217"/>
                  </a:cubicBezTo>
                  <a:cubicBezTo>
                    <a:pt x="839118" y="2647721"/>
                    <a:pt x="941942" y="2610997"/>
                    <a:pt x="1057619" y="2522862"/>
                  </a:cubicBezTo>
                  <a:cubicBezTo>
                    <a:pt x="1173296" y="2434727"/>
                    <a:pt x="1309171" y="2335576"/>
                    <a:pt x="1421176" y="2225407"/>
                  </a:cubicBezTo>
                  <a:cubicBezTo>
                    <a:pt x="1533181" y="2115238"/>
                    <a:pt x="1639677" y="2080351"/>
                    <a:pt x="1729648" y="1861850"/>
                  </a:cubicBezTo>
                  <a:cubicBezTo>
                    <a:pt x="1819619" y="1643349"/>
                    <a:pt x="1907753" y="1224708"/>
                    <a:pt x="1961001" y="914400"/>
                  </a:cubicBezTo>
                  <a:cubicBezTo>
                    <a:pt x="2014249" y="604092"/>
                    <a:pt x="2046382" y="484742"/>
                    <a:pt x="2049137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50CCDF4-A663-456F-A5BF-1151A4AB0177}"/>
                </a:ext>
              </a:extLst>
            </p:cNvPr>
            <p:cNvSpPr/>
            <p:nvPr/>
          </p:nvSpPr>
          <p:spPr>
            <a:xfrm>
              <a:off x="4990641" y="3866920"/>
              <a:ext cx="1167788" cy="2357610"/>
            </a:xfrm>
            <a:custGeom>
              <a:avLst/>
              <a:gdLst>
                <a:gd name="connsiteX0" fmla="*/ 0 w 1167788"/>
                <a:gd name="connsiteY0" fmla="*/ 2357610 h 2357610"/>
                <a:gd name="connsiteX1" fmla="*/ 66101 w 1167788"/>
                <a:gd name="connsiteY1" fmla="*/ 1531345 h 2357610"/>
                <a:gd name="connsiteX2" fmla="*/ 220337 w 1167788"/>
                <a:gd name="connsiteY2" fmla="*/ 925417 h 2357610"/>
                <a:gd name="connsiteX3" fmla="*/ 683046 w 1167788"/>
                <a:gd name="connsiteY3" fmla="*/ 407625 h 2357610"/>
                <a:gd name="connsiteX4" fmla="*/ 1167788 w 1167788"/>
                <a:gd name="connsiteY4" fmla="*/ 0 h 2357610"/>
                <a:gd name="connsiteX0" fmla="*/ 0 w 1167788"/>
                <a:gd name="connsiteY0" fmla="*/ 2357610 h 2357610"/>
                <a:gd name="connsiteX1" fmla="*/ 66101 w 1167788"/>
                <a:gd name="connsiteY1" fmla="*/ 1531345 h 2357610"/>
                <a:gd name="connsiteX2" fmla="*/ 220337 w 1167788"/>
                <a:gd name="connsiteY2" fmla="*/ 925417 h 2357610"/>
                <a:gd name="connsiteX3" fmla="*/ 649995 w 1167788"/>
                <a:gd name="connsiteY3" fmla="*/ 374575 h 2357610"/>
                <a:gd name="connsiteX4" fmla="*/ 1167788 w 1167788"/>
                <a:gd name="connsiteY4" fmla="*/ 0 h 2357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788" h="2357610">
                  <a:moveTo>
                    <a:pt x="0" y="2357610"/>
                  </a:moveTo>
                  <a:cubicBezTo>
                    <a:pt x="14689" y="2063827"/>
                    <a:pt x="29378" y="1770044"/>
                    <a:pt x="66101" y="1531345"/>
                  </a:cubicBezTo>
                  <a:cubicBezTo>
                    <a:pt x="102824" y="1292646"/>
                    <a:pt x="123021" y="1118212"/>
                    <a:pt x="220337" y="925417"/>
                  </a:cubicBezTo>
                  <a:cubicBezTo>
                    <a:pt x="317653" y="732622"/>
                    <a:pt x="492087" y="528811"/>
                    <a:pt x="649995" y="374575"/>
                  </a:cubicBezTo>
                  <a:cubicBezTo>
                    <a:pt x="807903" y="220339"/>
                    <a:pt x="1004371" y="126694"/>
                    <a:pt x="1167788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08D7D43-EE76-4D3B-8686-2ED7BCE22D24}"/>
                </a:ext>
              </a:extLst>
            </p:cNvPr>
            <p:cNvGrpSpPr/>
            <p:nvPr/>
          </p:nvGrpSpPr>
          <p:grpSpPr>
            <a:xfrm>
              <a:off x="1729648" y="1351126"/>
              <a:ext cx="4648932" cy="4991528"/>
              <a:chOff x="1729648" y="1351126"/>
              <a:chExt cx="4648932" cy="4991528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732317D-F0DE-4A7E-9877-4B1E70407ED6}"/>
                  </a:ext>
                </a:extLst>
              </p:cNvPr>
              <p:cNvCxnSpPr/>
              <p:nvPr/>
            </p:nvCxnSpPr>
            <p:spPr>
              <a:xfrm flipV="1">
                <a:off x="3925009" y="1351126"/>
                <a:ext cx="13241" cy="4957081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982167B-AAD2-4C20-875E-6BFB9C93D85A}"/>
                  </a:ext>
                </a:extLst>
              </p:cNvPr>
              <p:cNvCxnSpPr/>
              <p:nvPr/>
            </p:nvCxnSpPr>
            <p:spPr>
              <a:xfrm flipV="1">
                <a:off x="6138568" y="1385573"/>
                <a:ext cx="13241" cy="4957081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7DB4B2C2-BCFF-4911-ABD6-DC514E332B88}"/>
                  </a:ext>
                </a:extLst>
              </p:cNvPr>
              <p:cNvSpPr/>
              <p:nvPr/>
            </p:nvSpPr>
            <p:spPr>
              <a:xfrm>
                <a:off x="1729648" y="1410159"/>
                <a:ext cx="2159306" cy="4836405"/>
              </a:xfrm>
              <a:custGeom>
                <a:avLst/>
                <a:gdLst>
                  <a:gd name="connsiteX0" fmla="*/ 0 w 2159306"/>
                  <a:gd name="connsiteY0" fmla="*/ 0 h 4836405"/>
                  <a:gd name="connsiteX1" fmla="*/ 121186 w 2159306"/>
                  <a:gd name="connsiteY1" fmla="*/ 1057619 h 4836405"/>
                  <a:gd name="connsiteX2" fmla="*/ 330506 w 2159306"/>
                  <a:gd name="connsiteY2" fmla="*/ 1795749 h 4836405"/>
                  <a:gd name="connsiteX3" fmla="*/ 550844 w 2159306"/>
                  <a:gd name="connsiteY3" fmla="*/ 2027104 h 4836405"/>
                  <a:gd name="connsiteX4" fmla="*/ 1090670 w 2159306"/>
                  <a:gd name="connsiteY4" fmla="*/ 2445745 h 4836405"/>
                  <a:gd name="connsiteX5" fmla="*/ 1630497 w 2159306"/>
                  <a:gd name="connsiteY5" fmla="*/ 2930487 h 4836405"/>
                  <a:gd name="connsiteX6" fmla="*/ 2038121 w 2159306"/>
                  <a:gd name="connsiteY6" fmla="*/ 3723701 h 4836405"/>
                  <a:gd name="connsiteX7" fmla="*/ 2159306 w 2159306"/>
                  <a:gd name="connsiteY7" fmla="*/ 4836405 h 4836405"/>
                  <a:gd name="connsiteX0" fmla="*/ 0 w 2159306"/>
                  <a:gd name="connsiteY0" fmla="*/ 0 h 4836405"/>
                  <a:gd name="connsiteX1" fmla="*/ 121186 w 2159306"/>
                  <a:gd name="connsiteY1" fmla="*/ 1057619 h 4836405"/>
                  <a:gd name="connsiteX2" fmla="*/ 330506 w 2159306"/>
                  <a:gd name="connsiteY2" fmla="*/ 1795749 h 4836405"/>
                  <a:gd name="connsiteX3" fmla="*/ 1090670 w 2159306"/>
                  <a:gd name="connsiteY3" fmla="*/ 2445745 h 4836405"/>
                  <a:gd name="connsiteX4" fmla="*/ 1630497 w 2159306"/>
                  <a:gd name="connsiteY4" fmla="*/ 2930487 h 4836405"/>
                  <a:gd name="connsiteX5" fmla="*/ 2038121 w 2159306"/>
                  <a:gd name="connsiteY5" fmla="*/ 3723701 h 4836405"/>
                  <a:gd name="connsiteX6" fmla="*/ 2159306 w 2159306"/>
                  <a:gd name="connsiteY6" fmla="*/ 4836405 h 4836405"/>
                  <a:gd name="connsiteX0" fmla="*/ 0 w 2159306"/>
                  <a:gd name="connsiteY0" fmla="*/ 0 h 4836405"/>
                  <a:gd name="connsiteX1" fmla="*/ 121186 w 2159306"/>
                  <a:gd name="connsiteY1" fmla="*/ 1057619 h 4836405"/>
                  <a:gd name="connsiteX2" fmla="*/ 396607 w 2159306"/>
                  <a:gd name="connsiteY2" fmla="*/ 1795749 h 4836405"/>
                  <a:gd name="connsiteX3" fmla="*/ 1090670 w 2159306"/>
                  <a:gd name="connsiteY3" fmla="*/ 2445745 h 4836405"/>
                  <a:gd name="connsiteX4" fmla="*/ 1630497 w 2159306"/>
                  <a:gd name="connsiteY4" fmla="*/ 2930487 h 4836405"/>
                  <a:gd name="connsiteX5" fmla="*/ 2038121 w 2159306"/>
                  <a:gd name="connsiteY5" fmla="*/ 3723701 h 4836405"/>
                  <a:gd name="connsiteX6" fmla="*/ 2159306 w 2159306"/>
                  <a:gd name="connsiteY6" fmla="*/ 4836405 h 483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306" h="4836405">
                    <a:moveTo>
                      <a:pt x="0" y="0"/>
                    </a:moveTo>
                    <a:cubicBezTo>
                      <a:pt x="33051" y="379164"/>
                      <a:pt x="55085" y="758328"/>
                      <a:pt x="121186" y="1057619"/>
                    </a:cubicBezTo>
                    <a:cubicBezTo>
                      <a:pt x="187287" y="1356911"/>
                      <a:pt x="235026" y="1564395"/>
                      <a:pt x="396607" y="1795749"/>
                    </a:cubicBezTo>
                    <a:cubicBezTo>
                      <a:pt x="558188" y="2027103"/>
                      <a:pt x="885022" y="2256622"/>
                      <a:pt x="1090670" y="2445745"/>
                    </a:cubicBezTo>
                    <a:cubicBezTo>
                      <a:pt x="1296318" y="2634868"/>
                      <a:pt x="1472588" y="2717494"/>
                      <a:pt x="1630497" y="2930487"/>
                    </a:cubicBezTo>
                    <a:cubicBezTo>
                      <a:pt x="1788406" y="3143480"/>
                      <a:pt x="1949986" y="3406048"/>
                      <a:pt x="2038121" y="3723701"/>
                    </a:cubicBezTo>
                    <a:cubicBezTo>
                      <a:pt x="2126256" y="4041354"/>
                      <a:pt x="2142781" y="4438879"/>
                      <a:pt x="2159306" y="4836405"/>
                    </a:cubicBez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2915AA8D-9E4C-4A56-BF42-128BB73C1D03}"/>
                  </a:ext>
                </a:extLst>
              </p:cNvPr>
              <p:cNvSpPr/>
              <p:nvPr/>
            </p:nvSpPr>
            <p:spPr>
              <a:xfrm>
                <a:off x="3986215" y="1398313"/>
                <a:ext cx="2084079" cy="4836405"/>
              </a:xfrm>
              <a:custGeom>
                <a:avLst/>
                <a:gdLst>
                  <a:gd name="connsiteX0" fmla="*/ 0 w 2159306"/>
                  <a:gd name="connsiteY0" fmla="*/ 0 h 4836405"/>
                  <a:gd name="connsiteX1" fmla="*/ 121186 w 2159306"/>
                  <a:gd name="connsiteY1" fmla="*/ 1057619 h 4836405"/>
                  <a:gd name="connsiteX2" fmla="*/ 330506 w 2159306"/>
                  <a:gd name="connsiteY2" fmla="*/ 1795749 h 4836405"/>
                  <a:gd name="connsiteX3" fmla="*/ 550844 w 2159306"/>
                  <a:gd name="connsiteY3" fmla="*/ 2027104 h 4836405"/>
                  <a:gd name="connsiteX4" fmla="*/ 1090670 w 2159306"/>
                  <a:gd name="connsiteY4" fmla="*/ 2445745 h 4836405"/>
                  <a:gd name="connsiteX5" fmla="*/ 1630497 w 2159306"/>
                  <a:gd name="connsiteY5" fmla="*/ 2930487 h 4836405"/>
                  <a:gd name="connsiteX6" fmla="*/ 2038121 w 2159306"/>
                  <a:gd name="connsiteY6" fmla="*/ 3723701 h 4836405"/>
                  <a:gd name="connsiteX7" fmla="*/ 2159306 w 2159306"/>
                  <a:gd name="connsiteY7" fmla="*/ 4836405 h 4836405"/>
                  <a:gd name="connsiteX0" fmla="*/ 0 w 2159306"/>
                  <a:gd name="connsiteY0" fmla="*/ 0 h 4836405"/>
                  <a:gd name="connsiteX1" fmla="*/ 121186 w 2159306"/>
                  <a:gd name="connsiteY1" fmla="*/ 1057619 h 4836405"/>
                  <a:gd name="connsiteX2" fmla="*/ 330506 w 2159306"/>
                  <a:gd name="connsiteY2" fmla="*/ 1795749 h 4836405"/>
                  <a:gd name="connsiteX3" fmla="*/ 1090670 w 2159306"/>
                  <a:gd name="connsiteY3" fmla="*/ 2445745 h 4836405"/>
                  <a:gd name="connsiteX4" fmla="*/ 1630497 w 2159306"/>
                  <a:gd name="connsiteY4" fmla="*/ 2930487 h 4836405"/>
                  <a:gd name="connsiteX5" fmla="*/ 2038121 w 2159306"/>
                  <a:gd name="connsiteY5" fmla="*/ 3723701 h 4836405"/>
                  <a:gd name="connsiteX6" fmla="*/ 2159306 w 2159306"/>
                  <a:gd name="connsiteY6" fmla="*/ 4836405 h 4836405"/>
                  <a:gd name="connsiteX0" fmla="*/ 0 w 2159306"/>
                  <a:gd name="connsiteY0" fmla="*/ 0 h 4836405"/>
                  <a:gd name="connsiteX1" fmla="*/ 121186 w 2159306"/>
                  <a:gd name="connsiteY1" fmla="*/ 1057619 h 4836405"/>
                  <a:gd name="connsiteX2" fmla="*/ 396607 w 2159306"/>
                  <a:gd name="connsiteY2" fmla="*/ 1795749 h 4836405"/>
                  <a:gd name="connsiteX3" fmla="*/ 1090670 w 2159306"/>
                  <a:gd name="connsiteY3" fmla="*/ 2445745 h 4836405"/>
                  <a:gd name="connsiteX4" fmla="*/ 1630497 w 2159306"/>
                  <a:gd name="connsiteY4" fmla="*/ 2930487 h 4836405"/>
                  <a:gd name="connsiteX5" fmla="*/ 2038121 w 2159306"/>
                  <a:gd name="connsiteY5" fmla="*/ 3723701 h 4836405"/>
                  <a:gd name="connsiteX6" fmla="*/ 2159306 w 2159306"/>
                  <a:gd name="connsiteY6" fmla="*/ 4836405 h 483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59306" h="4836405">
                    <a:moveTo>
                      <a:pt x="0" y="0"/>
                    </a:moveTo>
                    <a:cubicBezTo>
                      <a:pt x="33051" y="379164"/>
                      <a:pt x="55085" y="758328"/>
                      <a:pt x="121186" y="1057619"/>
                    </a:cubicBezTo>
                    <a:cubicBezTo>
                      <a:pt x="187287" y="1356911"/>
                      <a:pt x="235026" y="1564395"/>
                      <a:pt x="396607" y="1795749"/>
                    </a:cubicBezTo>
                    <a:cubicBezTo>
                      <a:pt x="558188" y="2027103"/>
                      <a:pt x="885022" y="2256622"/>
                      <a:pt x="1090670" y="2445745"/>
                    </a:cubicBezTo>
                    <a:cubicBezTo>
                      <a:pt x="1296318" y="2634868"/>
                      <a:pt x="1472588" y="2717494"/>
                      <a:pt x="1630497" y="2930487"/>
                    </a:cubicBezTo>
                    <a:cubicBezTo>
                      <a:pt x="1788406" y="3143480"/>
                      <a:pt x="1949986" y="3406048"/>
                      <a:pt x="2038121" y="3723701"/>
                    </a:cubicBezTo>
                    <a:cubicBezTo>
                      <a:pt x="2126256" y="4041354"/>
                      <a:pt x="2142781" y="4438879"/>
                      <a:pt x="2159306" y="4836405"/>
                    </a:cubicBezTo>
                  </a:path>
                </a:pathLst>
              </a:cu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8DD362EC-428B-473E-B3EA-02EF66ADA9AD}"/>
                      </a:ext>
                    </a:extLst>
                  </p:cNvPr>
                  <p:cNvSpPr txBox="1"/>
                  <p:nvPr/>
                </p:nvSpPr>
                <p:spPr>
                  <a:xfrm rot="2477860">
                    <a:off x="4397322" y="3505937"/>
                    <a:ext cx="1981258" cy="5088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400" b="1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𝐜𝐨𝐭</m:t>
                              </m:r>
                            </m:fName>
                            <m:e>
                              <m:r>
                                <a:rPr lang="en-GB" sz="1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oMath>
                      </m:oMathPara>
                    </a14:m>
                    <a:endParaRPr lang="en-GB" b="1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8DD362EC-428B-473E-B3EA-02EF66ADA9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477860">
                    <a:off x="4397322" y="3505937"/>
                    <a:ext cx="1981258" cy="50884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9705DF3-075F-401C-B765-0738386EA5A1}"/>
                    </a:ext>
                  </a:extLst>
                </p:cNvPr>
                <p:cNvSpPr txBox="1"/>
                <p:nvPr/>
              </p:nvSpPr>
              <p:spPr>
                <a:xfrm rot="19586162">
                  <a:off x="2954447" y="3467673"/>
                  <a:ext cx="1796132" cy="4579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2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9705DF3-075F-401C-B765-0738386EA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586162">
                  <a:off x="2954447" y="3467673"/>
                  <a:ext cx="1796132" cy="45795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4BC753F-E927-4966-8692-B45F9F58D88E}"/>
                    </a:ext>
                  </a:extLst>
                </p:cNvPr>
                <p:cNvSpPr txBox="1"/>
                <p:nvPr/>
              </p:nvSpPr>
              <p:spPr>
                <a:xfrm>
                  <a:off x="3721219" y="3889700"/>
                  <a:ext cx="344656" cy="5597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4BC753F-E927-4966-8692-B45F9F58D8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1219" y="3889700"/>
                  <a:ext cx="344656" cy="559723"/>
                </a:xfrm>
                <a:prstGeom prst="rect">
                  <a:avLst/>
                </a:prstGeom>
                <a:blipFill>
                  <a:blip r:embed="rId12"/>
                  <a:stretch>
                    <a:fillRect r="-1621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CF9656D-B234-4E88-8046-BCA6815176C1}"/>
                    </a:ext>
                  </a:extLst>
                </p:cNvPr>
                <p:cNvSpPr txBox="1"/>
                <p:nvPr/>
              </p:nvSpPr>
              <p:spPr>
                <a:xfrm>
                  <a:off x="5869435" y="3962112"/>
                  <a:ext cx="344656" cy="5088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CF9656D-B234-4E88-8046-BCA6815176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9435" y="3962112"/>
                  <a:ext cx="344656" cy="508840"/>
                </a:xfrm>
                <a:prstGeom prst="rect">
                  <a:avLst/>
                </a:prstGeom>
                <a:blipFill>
                  <a:blip r:embed="rId13"/>
                  <a:stretch>
                    <a:fillRect r="-567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DC6E705-5254-4A61-881C-BCDDF2CD0568}"/>
                  </a:ext>
                </a:extLst>
              </p:cNvPr>
              <p:cNvSpPr txBox="1"/>
              <p:nvPr/>
            </p:nvSpPr>
            <p:spPr>
              <a:xfrm>
                <a:off x="6473047" y="1566512"/>
                <a:ext cx="2139325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You can’t reciprocate 0. However, the value tends towards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±∞</m:t>
                    </m:r>
                  </m:oMath>
                </a14:m>
                <a:r>
                  <a:rPr lang="en-GB" sz="1200" dirty="0"/>
                  <a:t>, which coincides with the asymptotes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DC6E705-5254-4A61-881C-BCDDF2CD0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047" y="1566512"/>
                <a:ext cx="2139325" cy="830997"/>
              </a:xfrm>
              <a:prstGeom prst="rect">
                <a:avLst/>
              </a:prstGeom>
              <a:blipFill>
                <a:blip r:embed="rId1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6DF38F3F-8A63-461E-9267-B555AC6F2980}"/>
              </a:ext>
            </a:extLst>
          </p:cNvPr>
          <p:cNvSpPr/>
          <p:nvPr/>
        </p:nvSpPr>
        <p:spPr>
          <a:xfrm>
            <a:off x="4692043" y="1235050"/>
            <a:ext cx="4016022" cy="500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0282AC-184F-4CAF-A36F-B1A6B6A6FA79}"/>
              </a:ext>
            </a:extLst>
          </p:cNvPr>
          <p:cNvSpPr txBox="1"/>
          <p:nvPr/>
        </p:nvSpPr>
        <p:spPr>
          <a:xfrm>
            <a:off x="2319261" y="2505721"/>
            <a:ext cx="1636051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Reciprocate both sides.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443BEE-B5FA-4527-8A7B-C09D0E2F69F0}"/>
              </a:ext>
            </a:extLst>
          </p:cNvPr>
          <p:cNvSpPr/>
          <p:nvPr/>
        </p:nvSpPr>
        <p:spPr>
          <a:xfrm>
            <a:off x="469964" y="2426003"/>
            <a:ext cx="3605840" cy="7835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129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380235-1FB0-4D76-93FD-69B8DC6D7DEC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14AE7C4-6490-48A2-9289-12008BF122C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A3B352F-84C7-462D-A7EB-5125B7BB0A6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8DE3F6-85EC-47B5-ADE4-A95967DF016E}"/>
                  </a:ext>
                </a:extLst>
              </p:cNvPr>
              <p:cNvSpPr txBox="1"/>
              <p:nvPr/>
            </p:nvSpPr>
            <p:spPr>
              <a:xfrm>
                <a:off x="512494" y="950853"/>
                <a:ext cx="4935188" cy="7078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&lt;360°</m:t>
                    </m:r>
                  </m:oMath>
                </a14:m>
                <a:r>
                  <a:rPr lang="en-GB" sz="20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8DE3F6-85EC-47B5-ADE4-A95967DF0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94" y="950853"/>
                <a:ext cx="4935188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AD5B81-EC8E-4355-88AA-6394AB1C6C1E}"/>
                  </a:ext>
                </a:extLst>
              </p:cNvPr>
              <p:cNvSpPr txBox="1"/>
              <p:nvPr/>
            </p:nvSpPr>
            <p:spPr>
              <a:xfrm>
                <a:off x="434180" y="1823559"/>
                <a:ext cx="4896544" cy="144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0≤3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&lt;1080°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=30°, 150°, 390°, 510°,750°, 870°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=10°, 50°,130°, 170°,250°,290°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AD5B81-EC8E-4355-88AA-6394AB1C6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80" y="1823559"/>
                <a:ext cx="4896544" cy="14419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F8526CC-57B7-40F1-9DDF-BD6F326841BA}"/>
              </a:ext>
            </a:extLst>
          </p:cNvPr>
          <p:cNvSpPr/>
          <p:nvPr/>
        </p:nvSpPr>
        <p:spPr>
          <a:xfrm>
            <a:off x="512494" y="1676155"/>
            <a:ext cx="4935188" cy="19688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058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388346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Exercises 6C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152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5220265-2427-F647-8C34-811E2F417FCE}"/>
              </a:ext>
            </a:extLst>
          </p:cNvPr>
          <p:cNvSpPr txBox="1"/>
          <p:nvPr/>
        </p:nvSpPr>
        <p:spPr>
          <a:xfrm>
            <a:off x="611560" y="2682537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Q4-7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Q8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Q9-11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1752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New Identities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206084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just two new identities you need to know: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556792" y="4797152"/>
            <a:ext cx="2412268" cy="1777894"/>
            <a:chOff x="3995936" y="2011146"/>
            <a:chExt cx="5676900" cy="37879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995936" y="3408363"/>
              <a:ext cx="5676900" cy="23907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0072" y="2011146"/>
              <a:ext cx="1440160" cy="163850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71240" y="775989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From C2 you knew: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59623" y="1341474"/>
                <a:ext cx="48245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623" y="1341474"/>
                <a:ext cx="482453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3676" y="2780221"/>
                <a:ext cx="2160240" cy="369332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Dividing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76" y="2780221"/>
                <a:ext cx="2160240" cy="369332"/>
              </a:xfrm>
              <a:prstGeom prst="rect">
                <a:avLst/>
              </a:prstGeom>
              <a:blipFill>
                <a:blip r:embed="rId5"/>
                <a:stretch>
                  <a:fillRect b="-3529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59623" y="2703277"/>
                <a:ext cx="48245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623" y="2703277"/>
                <a:ext cx="482453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5008" y="3476969"/>
                <a:ext cx="2160240" cy="369332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Dividing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08" y="3476969"/>
                <a:ext cx="2160240" cy="369332"/>
              </a:xfrm>
              <a:prstGeom prst="rect">
                <a:avLst/>
              </a:prstGeom>
              <a:blipFill>
                <a:blip r:embed="rId7"/>
                <a:stretch>
                  <a:fillRect b="-3529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67744" y="3354230"/>
                <a:ext cx="48245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cosec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354230"/>
                <a:ext cx="4824536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915816" y="2788744"/>
            <a:ext cx="3528392" cy="3954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15816" y="3412826"/>
            <a:ext cx="3528392" cy="3954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660232" y="2318556"/>
            <a:ext cx="2376264" cy="1815882"/>
            <a:chOff x="6660232" y="2318556"/>
            <a:chExt cx="2376264" cy="18158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092280" y="2318556"/>
                  <a:ext cx="1944216" cy="181588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sz="1400" b="1" dirty="0"/>
                    <a:t>Fro Tip: </a:t>
                  </a:r>
                  <a:r>
                    <a:rPr lang="en-GB" sz="1400" dirty="0"/>
                    <a:t>I used to misremember this as “</a:t>
                  </a:r>
                  <a14:m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a14:m>
                  <a:r>
                    <a:rPr lang="en-GB" sz="1400" dirty="0"/>
                    <a:t>”.</a:t>
                  </a:r>
                </a:p>
                <a:p>
                  <a:r>
                    <a:rPr lang="en-GB" sz="1400" dirty="0"/>
                    <a:t>Then I imagined the Queen coming back from holiday, saying “One is tanned”, i.e. the 1 goes with the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280" y="2318556"/>
                  <a:ext cx="1944216" cy="1815882"/>
                </a:xfrm>
                <a:prstGeom prst="rect">
                  <a:avLst/>
                </a:prstGeom>
                <a:blipFill>
                  <a:blip r:embed="rId9"/>
                  <a:stretch>
                    <a:fillRect l="-310" r="-310" b="-23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>
              <a:stCxn id="16" idx="1"/>
            </p:cNvCxnSpPr>
            <p:nvPr/>
          </p:nvCxnSpPr>
          <p:spPr>
            <a:xfrm flipH="1" flipV="1">
              <a:off x="6660232" y="2986450"/>
              <a:ext cx="432048" cy="2400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6423361" y="3950673"/>
            <a:ext cx="2395052" cy="1822645"/>
            <a:chOff x="6423361" y="3950673"/>
            <a:chExt cx="2395052" cy="1822645"/>
          </a:xfrm>
        </p:grpSpPr>
        <p:cxnSp>
          <p:nvCxnSpPr>
            <p:cNvPr id="23" name="Straight Arrow Connector 22"/>
            <p:cNvCxnSpPr>
              <a:stCxn id="19" idx="0"/>
            </p:cNvCxnSpPr>
            <p:nvPr/>
          </p:nvCxnSpPr>
          <p:spPr>
            <a:xfrm flipH="1" flipV="1">
              <a:off x="6423361" y="3950673"/>
              <a:ext cx="1422944" cy="6530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874197" y="4603767"/>
              <a:ext cx="1944216" cy="116955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400" b="1" dirty="0" err="1"/>
                <a:t>Fro</a:t>
              </a:r>
              <a:r>
                <a:rPr lang="en-GB" sz="1400" b="1" dirty="0"/>
                <a:t> Tip: </a:t>
              </a:r>
              <a:r>
                <a:rPr lang="en-GB" sz="1400" dirty="0"/>
                <a:t>I remember this one by starting with the above, and slapping ‘co’ on front of each trig function.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44AEE8-9A4F-4D4A-81AC-30EA7FA3E116}"/>
                  </a:ext>
                </a:extLst>
              </p:cNvPr>
              <p:cNvSpPr txBox="1"/>
              <p:nvPr/>
            </p:nvSpPr>
            <p:spPr>
              <a:xfrm>
                <a:off x="220801" y="4351792"/>
                <a:ext cx="3816424" cy="369332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“Prove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44AEE8-9A4F-4D4A-81AC-30EA7FA3E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01" y="4351792"/>
                <a:ext cx="3816424" cy="369332"/>
              </a:xfrm>
              <a:prstGeom prst="rect">
                <a:avLst/>
              </a:prstGeom>
              <a:blipFill>
                <a:blip r:embed="rId10"/>
                <a:stretch>
                  <a:fillRect b="-4762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5AC3B6-5C77-4A4C-B706-26D12F249ABC}"/>
                  </a:ext>
                </a:extLst>
              </p:cNvPr>
              <p:cNvSpPr txBox="1"/>
              <p:nvPr/>
            </p:nvSpPr>
            <p:spPr>
              <a:xfrm>
                <a:off x="453593" y="4883111"/>
                <a:ext cx="2870178" cy="1529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  <a:p>
                <a:pPr/>
                <a:r>
                  <a:rPr lang="en-GB" sz="1000" b="1" dirty="0"/>
                  <a:t> </a:t>
                </a:r>
                <a:r>
                  <a:rPr lang="en-GB" b="1" dirty="0"/>
                  <a:t/>
                </a:r>
                <a:br>
                  <a:rPr lang="en-GB" b="1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:r>
                  <a:rPr lang="en-GB" sz="1000" b="1" dirty="0"/>
                  <a:t> </a:t>
                </a:r>
                <a:r>
                  <a:rPr lang="en-GB" b="1" dirty="0"/>
                  <a:t/>
                </a:r>
                <a:br>
                  <a:rPr lang="en-GB" b="1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𝐬𝐞𝐜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5AC3B6-5C77-4A4C-B706-26D12F249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3" y="4883111"/>
                <a:ext cx="2870178" cy="15293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F5C5D0-1642-4234-A301-4B561FF2965F}"/>
                  </a:ext>
                </a:extLst>
              </p:cNvPr>
              <p:cNvSpPr txBox="1"/>
              <p:nvPr/>
            </p:nvSpPr>
            <p:spPr>
              <a:xfrm>
                <a:off x="4382461" y="5279194"/>
                <a:ext cx="2250568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Tip: </a:t>
                </a:r>
                <a:r>
                  <a:rPr lang="en-GB" sz="1400" dirty="0"/>
                  <a:t>This has been asked in an exam before! </a:t>
                </a:r>
                <a:r>
                  <a:rPr lang="en-GB" sz="1400" u="sng" dirty="0"/>
                  <a:t>You must explicitly show each term being divided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u="sng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u="sng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u="sng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u="sng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u="sng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u="sng" dirty="0"/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F5C5D0-1642-4234-A301-4B561FF29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461" y="5279194"/>
                <a:ext cx="2250568" cy="954107"/>
              </a:xfrm>
              <a:prstGeom prst="rect">
                <a:avLst/>
              </a:prstGeom>
              <a:blipFill>
                <a:blip r:embed="rId12"/>
                <a:stretch>
                  <a:fillRect l="-268" r="-1609" b="-4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14125CA-3F66-452F-B556-CC31605D89BF}"/>
              </a:ext>
            </a:extLst>
          </p:cNvPr>
          <p:cNvCxnSpPr>
            <a:cxnSpLocks/>
          </p:cNvCxnSpPr>
          <p:nvPr/>
        </p:nvCxnSpPr>
        <p:spPr>
          <a:xfrm flipH="1" flipV="1">
            <a:off x="3454400" y="5617029"/>
            <a:ext cx="988305" cy="2712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8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3.05556E-6 3.33333E-6 L 3.1835 0.01273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67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4" grpId="0" animBg="1"/>
      <p:bldP spid="6" grpId="0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0285B8-6618-430B-B6C6-7847EB8E0E58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2A6CD04-84BB-432D-A11C-2A7D97495E1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4CFF96C-7A45-4A28-A3F0-55B447D4ED9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ECAFA1-DBC3-46A0-BF5F-FE5260AE19AF}"/>
                  </a:ext>
                </a:extLst>
              </p:cNvPr>
              <p:cNvSpPr txBox="1"/>
              <p:nvPr/>
            </p:nvSpPr>
            <p:spPr>
              <a:xfrm>
                <a:off x="322964" y="785146"/>
                <a:ext cx="4969116" cy="5241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𝑜𝑠𝑒𝑐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cot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ECAFA1-DBC3-46A0-BF5F-FE5260AE1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64" y="785146"/>
                <a:ext cx="4969116" cy="5241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207F2EC-A4BB-4D18-8F25-C3548616CA99}"/>
                  </a:ext>
                </a:extLst>
              </p:cNvPr>
              <p:cNvSpPr/>
              <p:nvPr/>
            </p:nvSpPr>
            <p:spPr>
              <a:xfrm>
                <a:off x="232927" y="1404205"/>
                <a:ext cx="5195416" cy="1813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𝑳𝑯𝑺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func>
                                <m:func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𝐜</m:t>
                                      </m:r>
                                      <m:r>
                                        <a:rPr lang="en-GB" b="1">
                                          <a:latin typeface="Cambria Math" panose="02040503050406030204" pitchFamily="18" charset="0"/>
                                        </a:rPr>
                                        <m:t>𝐨𝐬𝐞</m:t>
                                      </m:r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p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func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𝒄𝒐𝒕</m:t>
                                      </m:r>
                                    </m:e>
                                    <m:sup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func>
                            </m:e>
                          </m:func>
                        </m:e>
                      </m:d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>
                                      <a:latin typeface="Cambria Math" panose="02040503050406030204" pitchFamily="18" charset="0"/>
                                    </a:rPr>
                                    <m:t>𝐜𝐨𝐬𝐞𝐜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𝒄𝒐𝒕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𝐜𝐨𝐬𝐞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fName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𝒄𝒐𝒕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𝑹𝑯𝑺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207F2EC-A4BB-4D18-8F25-C3548616C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27" y="1404205"/>
                <a:ext cx="5195416" cy="18139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3D76D83-E3A2-4E50-B30D-727CB5BFD02E}"/>
              </a:ext>
            </a:extLst>
          </p:cNvPr>
          <p:cNvSpPr/>
          <p:nvPr/>
        </p:nvSpPr>
        <p:spPr>
          <a:xfrm>
            <a:off x="322964" y="1309327"/>
            <a:ext cx="4969116" cy="19088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51D0C8-75BE-4CF6-90C4-5B2FEBFA9EB7}"/>
                  </a:ext>
                </a:extLst>
              </p:cNvPr>
              <p:cNvSpPr txBox="1"/>
              <p:nvPr/>
            </p:nvSpPr>
            <p:spPr>
              <a:xfrm>
                <a:off x="338042" y="3501008"/>
                <a:ext cx="701042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−9=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/>
                  <a:t>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E51D0C8-75BE-4CF6-90C4-5B2FEBFA9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42" y="3501008"/>
                <a:ext cx="7010424" cy="369332"/>
              </a:xfrm>
              <a:prstGeom prst="rect">
                <a:avLst/>
              </a:prstGeom>
              <a:blipFill>
                <a:blip r:embed="rId4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43C991-954E-416E-B42C-ABCC6F82382E}"/>
                  </a:ext>
                </a:extLst>
              </p:cNvPr>
              <p:cNvSpPr txBox="1"/>
              <p:nvPr/>
            </p:nvSpPr>
            <p:spPr>
              <a:xfrm>
                <a:off x="466980" y="4032966"/>
                <a:ext cx="3335763" cy="2285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𝐜𝐨𝐭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𝐜𝐨𝐭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𝐜𝐨𝐭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𝐜𝐨𝐭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𝒐𝒓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𝒐𝒓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𝟏𝟑𝟓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𝟑𝟏𝟓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43C991-954E-416E-B42C-ABCC6F823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80" y="4032966"/>
                <a:ext cx="3335763" cy="22858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3889D6-6200-441B-8055-75AFE4BC63B7}"/>
                  </a:ext>
                </a:extLst>
              </p:cNvPr>
              <p:cNvSpPr txBox="1"/>
              <p:nvPr/>
            </p:nvSpPr>
            <p:spPr>
              <a:xfrm>
                <a:off x="6415314" y="4134949"/>
                <a:ext cx="2509146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This is just like in C2; if you had say a mixture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400" dirty="0"/>
                  <a:t>: you’d change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400" dirty="0"/>
                  <a:t>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400" dirty="0"/>
                  <a:t> in order to get a quadratic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33889D6-6200-441B-8055-75AFE4BC6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314" y="4134949"/>
                <a:ext cx="2509146" cy="1384995"/>
              </a:xfrm>
              <a:prstGeom prst="rect">
                <a:avLst/>
              </a:prstGeom>
              <a:blipFill>
                <a:blip r:embed="rId6"/>
                <a:stretch>
                  <a:fillRect l="-240" b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D3AA589-E7FF-4B65-B75D-7E337C6AA688}"/>
              </a:ext>
            </a:extLst>
          </p:cNvPr>
          <p:cNvSpPr/>
          <p:nvPr/>
        </p:nvSpPr>
        <p:spPr>
          <a:xfrm>
            <a:off x="332205" y="3887784"/>
            <a:ext cx="5602110" cy="23802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6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25881"/>
            <a:ext cx="6543675" cy="1400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718250"/>
            <a:ext cx="26642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C3 June 2013 (R)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14814" y="2598931"/>
                <a:ext cx="6048672" cy="1332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+2=0     →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=−2     →  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→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=−1      → 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=−1     →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814" y="2598931"/>
                <a:ext cx="6048672" cy="13326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771269" y="2627627"/>
            <a:ext cx="5095934" cy="13202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9552" y="4049411"/>
                <a:ext cx="6523934" cy="280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Solve,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0≤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&lt;2</m:t>
                    </m:r>
                    <m:r>
                      <a:rPr lang="en-GB" b="0" i="1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GB" dirty="0"/>
                  <a:t>,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latin typeface="Cambria Math"/>
                        </a:rPr>
                        <m:t>𝑐𝑜𝑠𝑒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giving your solutions to 3sf.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/>
                                    </a:rPr>
                                    <m:t>cot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−5=0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2+2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−5=0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−3=0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r>
                        <a:rPr lang="en-GB" sz="1400" b="0" i="1" smtClean="0">
                          <a:latin typeface="Cambria Math"/>
                        </a:rPr>
                        <m:t>𝑜𝑟</m:t>
                      </m:r>
                      <m:r>
                        <a:rPr lang="en-GB" sz="1400" b="0" i="1" smtClean="0">
                          <a:latin typeface="Cambria Math"/>
                        </a:rPr>
                        <m:t> 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=1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latin typeface="Cambria Math"/>
                        </a:rPr>
                        <m:t>   </m:t>
                      </m:r>
                      <m:r>
                        <a:rPr lang="en-GB" sz="1400" b="0" i="1" smtClean="0">
                          <a:latin typeface="Cambria Math"/>
                        </a:rPr>
                        <m:t>𝑜𝑟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𝒙</m:t>
                      </m:r>
                      <m:r>
                        <a:rPr lang="en-GB" sz="1400" b="1" i="1" smtClean="0">
                          <a:latin typeface="Cambria Math"/>
                        </a:rPr>
                        <m:t>=</m:t>
                      </m:r>
                      <m:r>
                        <a:rPr lang="en-GB" sz="1400" b="1" i="1" smtClean="0">
                          <a:latin typeface="Cambria Math"/>
                        </a:rPr>
                        <m:t>𝟐</m:t>
                      </m:r>
                      <m:r>
                        <a:rPr lang="en-GB" sz="1400" b="1" i="1" smtClean="0">
                          <a:latin typeface="Cambria Math"/>
                        </a:rPr>
                        <m:t>.</m:t>
                      </m:r>
                      <m:r>
                        <a:rPr lang="en-GB" sz="1400" b="1" i="1" smtClean="0">
                          <a:latin typeface="Cambria Math"/>
                        </a:rPr>
                        <m:t>𝟓𝟓</m:t>
                      </m:r>
                      <m:r>
                        <a:rPr lang="en-GB" sz="1400" b="1" i="1" smtClean="0">
                          <a:latin typeface="Cambria Math"/>
                        </a:rPr>
                        <m:t>,  </m:t>
                      </m:r>
                      <m:r>
                        <a:rPr lang="en-GB" sz="1400" b="1" i="1" smtClean="0">
                          <a:latin typeface="Cambria Math"/>
                        </a:rPr>
                        <m:t>𝟓</m:t>
                      </m:r>
                      <m:r>
                        <a:rPr lang="en-GB" sz="1400" b="1" i="1" smtClean="0">
                          <a:latin typeface="Cambria Math"/>
                        </a:rPr>
                        <m:t>.</m:t>
                      </m:r>
                      <m:r>
                        <a:rPr lang="en-GB" sz="1400" b="1" i="1" smtClean="0">
                          <a:latin typeface="Cambria Math"/>
                        </a:rPr>
                        <m:t>𝟕𝟎</m:t>
                      </m:r>
                      <m:r>
                        <a:rPr lang="en-GB" sz="1400" b="1" i="1" smtClean="0">
                          <a:latin typeface="Cambria Math"/>
                        </a:rPr>
                        <m:t>,  </m:t>
                      </m:r>
                      <m:r>
                        <a:rPr lang="en-GB" sz="1400" b="1" i="1" smtClean="0">
                          <a:latin typeface="Cambria Math"/>
                        </a:rPr>
                        <m:t>𝟎</m:t>
                      </m:r>
                      <m:r>
                        <a:rPr lang="en-GB" sz="1400" b="1" i="1" smtClean="0">
                          <a:latin typeface="Cambria Math"/>
                        </a:rPr>
                        <m:t>.</m:t>
                      </m:r>
                      <m:r>
                        <a:rPr lang="en-GB" sz="1400" b="1" i="1" smtClean="0">
                          <a:latin typeface="Cambria Math"/>
                        </a:rPr>
                        <m:t>𝟕𝟖𝟓</m:t>
                      </m:r>
                      <m:r>
                        <a:rPr lang="en-GB" sz="1400" b="1" i="1" smtClean="0">
                          <a:latin typeface="Cambria Math"/>
                        </a:rPr>
                        <m:t>,  </m:t>
                      </m:r>
                      <m:r>
                        <a:rPr lang="en-GB" sz="1400" b="1" i="1" smtClean="0">
                          <a:latin typeface="Cambria Math"/>
                        </a:rPr>
                        <m:t>𝟑</m:t>
                      </m:r>
                      <m:r>
                        <a:rPr lang="en-GB" sz="1400" b="1" i="1" smtClean="0">
                          <a:latin typeface="Cambria Math"/>
                        </a:rPr>
                        <m:t>.</m:t>
                      </m:r>
                      <m:r>
                        <a:rPr lang="en-GB" sz="1400" b="1" i="1" smtClean="0">
                          <a:latin typeface="Cambria Math"/>
                        </a:rPr>
                        <m:t>𝟗𝟑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49411"/>
                <a:ext cx="6523934" cy="2808589"/>
              </a:xfrm>
              <a:prstGeom prst="rect">
                <a:avLst/>
              </a:prstGeom>
              <a:blipFill rotWithShape="1">
                <a:blip r:embed="rId5"/>
                <a:stretch>
                  <a:fillRect l="-841" t="-1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43508" y="4149080"/>
            <a:ext cx="36004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Q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1720" y="4936182"/>
            <a:ext cx="3672408" cy="19168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24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Exercises 6D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156-157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B797518-FD11-CC4C-89DA-53F7704FEC15}"/>
              </a:ext>
            </a:extLst>
          </p:cNvPr>
          <p:cNvSpPr txBox="1"/>
          <p:nvPr/>
        </p:nvSpPr>
        <p:spPr>
          <a:xfrm>
            <a:off x="611560" y="2682537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Q2-5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Q6-8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Q9-12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9220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Inverse Trig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80648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 need to know how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. </a:t>
                </a:r>
              </a:p>
              <a:p>
                <a:r>
                  <a:rPr lang="en-GB" sz="1400" dirty="0"/>
                  <a:t>(Yes, you could be asked in an exam!)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8064896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680" t="-5208" b="-10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2267744" y="3994767"/>
            <a:ext cx="5304612" cy="11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763113" y="1652530"/>
            <a:ext cx="7191" cy="46123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90785" y="119589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785" y="1195890"/>
                <a:ext cx="344656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19747005">
                <a:off x="3411713" y="5020401"/>
                <a:ext cx="11466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47005">
                <a:off x="3411713" y="5020401"/>
                <a:ext cx="114668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42630" y="3794712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630" y="3794712"/>
                <a:ext cx="344656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48980" y="2486245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980" y="2486245"/>
                <a:ext cx="344656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76652" y="5229200"/>
                <a:ext cx="344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652" y="5229200"/>
                <a:ext cx="344656" cy="400110"/>
              </a:xfrm>
              <a:prstGeom prst="rect">
                <a:avLst/>
              </a:prstGeom>
              <a:blipFill rotWithShape="0">
                <a:blip r:embed="rId7"/>
                <a:stretch>
                  <a:fillRect r="-48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01979" y="4018887"/>
                <a:ext cx="344656" cy="615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979" y="4018887"/>
                <a:ext cx="344656" cy="6152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80340" y="4012536"/>
                <a:ext cx="344656" cy="615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340" y="4012536"/>
                <a:ext cx="344656" cy="615297"/>
              </a:xfrm>
              <a:prstGeom prst="rect">
                <a:avLst/>
              </a:prstGeom>
              <a:blipFill rotWithShape="1">
                <a:blip r:embed="rId9"/>
                <a:stretch>
                  <a:fillRect r="-40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Freeform 37"/>
          <p:cNvSpPr/>
          <p:nvPr/>
        </p:nvSpPr>
        <p:spPr>
          <a:xfrm>
            <a:off x="3106757" y="2644222"/>
            <a:ext cx="3316077" cy="2765060"/>
          </a:xfrm>
          <a:custGeom>
            <a:avLst/>
            <a:gdLst>
              <a:gd name="connsiteX0" fmla="*/ 0 w 3316077"/>
              <a:gd name="connsiteY0" fmla="*/ 2765060 h 2765060"/>
              <a:gd name="connsiteX1" fmla="*/ 672029 w 3316077"/>
              <a:gd name="connsiteY1" fmla="*/ 2478621 h 2765060"/>
              <a:gd name="connsiteX2" fmla="*/ 1355074 w 3316077"/>
              <a:gd name="connsiteY2" fmla="*/ 1905744 h 2765060"/>
              <a:gd name="connsiteX3" fmla="*/ 1916935 w 3316077"/>
              <a:gd name="connsiteY3" fmla="*/ 925243 h 2765060"/>
              <a:gd name="connsiteX4" fmla="*/ 2423710 w 3316077"/>
              <a:gd name="connsiteY4" fmla="*/ 286265 h 2765060"/>
              <a:gd name="connsiteX5" fmla="*/ 2985571 w 3316077"/>
              <a:gd name="connsiteY5" fmla="*/ 32877 h 2765060"/>
              <a:gd name="connsiteX6" fmla="*/ 3316077 w 3316077"/>
              <a:gd name="connsiteY6" fmla="*/ 10843 h 276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6077" h="2765060">
                <a:moveTo>
                  <a:pt x="0" y="2765060"/>
                </a:moveTo>
                <a:cubicBezTo>
                  <a:pt x="223091" y="2693450"/>
                  <a:pt x="446183" y="2621840"/>
                  <a:pt x="672029" y="2478621"/>
                </a:cubicBezTo>
                <a:cubicBezTo>
                  <a:pt x="897875" y="2335402"/>
                  <a:pt x="1147590" y="2164640"/>
                  <a:pt x="1355074" y="1905744"/>
                </a:cubicBezTo>
                <a:cubicBezTo>
                  <a:pt x="1562558" y="1646848"/>
                  <a:pt x="1738829" y="1195156"/>
                  <a:pt x="1916935" y="925243"/>
                </a:cubicBezTo>
                <a:cubicBezTo>
                  <a:pt x="2095041" y="655330"/>
                  <a:pt x="2245604" y="434993"/>
                  <a:pt x="2423710" y="286265"/>
                </a:cubicBezTo>
                <a:cubicBezTo>
                  <a:pt x="2601816" y="137537"/>
                  <a:pt x="2836843" y="78781"/>
                  <a:pt x="2985571" y="32877"/>
                </a:cubicBezTo>
                <a:cubicBezTo>
                  <a:pt x="3134299" y="-13027"/>
                  <a:pt x="3225188" y="-1092"/>
                  <a:pt x="3316077" y="1084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71961" y="1696078"/>
                <a:ext cx="2763894" cy="1896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have to restrict the domain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/>
                  <a:t>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 before we can find the inverse. Why?</a:t>
                </a:r>
              </a:p>
              <a:p>
                <a:r>
                  <a:rPr lang="en-GB" sz="1600" b="1" dirty="0"/>
                  <a:t>Because only one-to-one functions have an inverse. By restricting the domain it is now one-to-one.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61" y="1696078"/>
                <a:ext cx="2763894" cy="189628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326918" y="2601283"/>
            <a:ext cx="2614586" cy="9020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185392" y="1914602"/>
            <a:ext cx="3013177" cy="4283788"/>
            <a:chOff x="3185392" y="1914602"/>
            <a:chExt cx="3013177" cy="4283788"/>
          </a:xfrm>
        </p:grpSpPr>
        <p:sp>
          <p:nvSpPr>
            <p:cNvPr id="41" name="Freeform 40"/>
            <p:cNvSpPr/>
            <p:nvPr/>
          </p:nvSpPr>
          <p:spPr>
            <a:xfrm rot="5400000" flipV="1">
              <a:off x="3145712" y="2612236"/>
              <a:ext cx="3316077" cy="2765060"/>
            </a:xfrm>
            <a:custGeom>
              <a:avLst/>
              <a:gdLst>
                <a:gd name="connsiteX0" fmla="*/ 0 w 3316077"/>
                <a:gd name="connsiteY0" fmla="*/ 2765060 h 2765060"/>
                <a:gd name="connsiteX1" fmla="*/ 672029 w 3316077"/>
                <a:gd name="connsiteY1" fmla="*/ 2478621 h 2765060"/>
                <a:gd name="connsiteX2" fmla="*/ 1355074 w 3316077"/>
                <a:gd name="connsiteY2" fmla="*/ 1905744 h 2765060"/>
                <a:gd name="connsiteX3" fmla="*/ 1916935 w 3316077"/>
                <a:gd name="connsiteY3" fmla="*/ 925243 h 2765060"/>
                <a:gd name="connsiteX4" fmla="*/ 2423710 w 3316077"/>
                <a:gd name="connsiteY4" fmla="*/ 286265 h 2765060"/>
                <a:gd name="connsiteX5" fmla="*/ 2985571 w 3316077"/>
                <a:gd name="connsiteY5" fmla="*/ 32877 h 2765060"/>
                <a:gd name="connsiteX6" fmla="*/ 3316077 w 3316077"/>
                <a:gd name="connsiteY6" fmla="*/ 10843 h 276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6077" h="2765060">
                  <a:moveTo>
                    <a:pt x="0" y="2765060"/>
                  </a:moveTo>
                  <a:cubicBezTo>
                    <a:pt x="223091" y="2693450"/>
                    <a:pt x="446183" y="2621840"/>
                    <a:pt x="672029" y="2478621"/>
                  </a:cubicBezTo>
                  <a:cubicBezTo>
                    <a:pt x="897875" y="2335402"/>
                    <a:pt x="1147590" y="2164640"/>
                    <a:pt x="1355074" y="1905744"/>
                  </a:cubicBezTo>
                  <a:cubicBezTo>
                    <a:pt x="1562558" y="1646848"/>
                    <a:pt x="1738829" y="1195156"/>
                    <a:pt x="1916935" y="925243"/>
                  </a:cubicBezTo>
                  <a:cubicBezTo>
                    <a:pt x="2095041" y="655330"/>
                    <a:pt x="2245604" y="434993"/>
                    <a:pt x="2423710" y="286265"/>
                  </a:cubicBezTo>
                  <a:cubicBezTo>
                    <a:pt x="2601816" y="137537"/>
                    <a:pt x="2836843" y="78781"/>
                    <a:pt x="2985571" y="32877"/>
                  </a:cubicBezTo>
                  <a:cubicBezTo>
                    <a:pt x="3134299" y="-13027"/>
                    <a:pt x="3225188" y="-1092"/>
                    <a:pt x="3316077" y="10843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448980" y="1914602"/>
                  <a:ext cx="344656" cy="6152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GB" sz="2000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8980" y="1914602"/>
                  <a:ext cx="344656" cy="61529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211960" y="5578540"/>
                  <a:ext cx="558344" cy="619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20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GB" sz="2000" b="1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960" y="5578540"/>
                  <a:ext cx="558344" cy="61985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3185392" y="4049748"/>
                  <a:ext cx="3446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sz="20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5392" y="4049748"/>
                  <a:ext cx="344656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517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853913" y="4079353"/>
                  <a:ext cx="3446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GB" sz="20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3913" y="4079353"/>
                  <a:ext cx="344656" cy="4001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 rot="18798654">
                  <a:off x="5012966" y="3125479"/>
                  <a:ext cx="178313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1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𝒂𝒓𝒄𝒔𝒊𝒏</m:t>
                        </m:r>
                        <m:r>
                          <a:rPr lang="en-GB" sz="1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GB" sz="1600" b="1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798654">
                  <a:off x="5012966" y="3125479"/>
                  <a:ext cx="1783131" cy="33855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32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Inverse Trig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1052736"/>
                <a:ext cx="2160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52736"/>
                <a:ext cx="2160240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80112" y="1052736"/>
                <a:ext cx="21602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arc</m:t>
                          </m:r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052736"/>
                <a:ext cx="216024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://pascal.net.ru/ArcCos/ArcCo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2808312" cy="413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th24.net/images/graph-of-inverse-tangent-func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102596" cy="337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59102" y="530763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 that this graph has asymptotes.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536" y="1757176"/>
            <a:ext cx="3456384" cy="42235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1890" y="1757174"/>
            <a:ext cx="4320589" cy="42235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0157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D8F894-E4FD-4238-96F9-16175150CF38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CF72226C-E5AE-4504-8B71-8953C0B0B02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Evaluating inverse trig functions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C213F0F-5614-4BCD-BF03-670573CCD24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C2526E-F22B-4B9B-80F1-8D17EF0F0B07}"/>
                  </a:ext>
                </a:extLst>
              </p:cNvPr>
              <p:cNvSpPr txBox="1"/>
              <p:nvPr/>
            </p:nvSpPr>
            <p:spPr>
              <a:xfrm>
                <a:off x="337479" y="846091"/>
                <a:ext cx="4969116" cy="142128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Work out, in radians, the values of:</a:t>
                </a:r>
              </a:p>
              <a:p>
                <a:pPr marL="342900" indent="-342900">
                  <a:buAutoNum type="alphaLcParenR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b="0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pPr marL="342900" indent="-342900">
                  <a:buAutoNum type="alphaLcParenR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C2526E-F22B-4B9B-80F1-8D17EF0F0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79" y="846091"/>
                <a:ext cx="4969116" cy="14212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7D4078-35A3-4BB8-AC40-382968788DAD}"/>
                  </a:ext>
                </a:extLst>
              </p:cNvPr>
              <p:cNvSpPr txBox="1"/>
              <p:nvPr/>
            </p:nvSpPr>
            <p:spPr>
              <a:xfrm>
                <a:off x="5695099" y="936622"/>
                <a:ext cx="2952328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You can simply use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/>
                  <a:t> buttons on your calculator.</a:t>
                </a:r>
              </a:p>
              <a:p>
                <a:r>
                  <a:rPr lang="en-GB" sz="1400" dirty="0"/>
                  <a:t>If you don’t have a calculator, just use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sz="1400" dirty="0"/>
                  <a:t> graphs backwards.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7D4078-35A3-4BB8-AC40-382968788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099" y="936622"/>
                <a:ext cx="2952328" cy="1169551"/>
              </a:xfrm>
              <a:prstGeom prst="rect">
                <a:avLst/>
              </a:prstGeom>
              <a:blipFill>
                <a:blip r:embed="rId3"/>
                <a:stretch>
                  <a:fillRect l="-204" b="-3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EE5B22-6B43-4AA4-9C9A-67DF7522551D}"/>
                  </a:ext>
                </a:extLst>
              </p:cNvPr>
              <p:cNvSpPr txBox="1"/>
              <p:nvPr/>
            </p:nvSpPr>
            <p:spPr>
              <a:xfrm>
                <a:off x="1187624" y="2708920"/>
                <a:ext cx="3600400" cy="1497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EE5B22-6B43-4AA4-9C9A-67DF75225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708920"/>
                <a:ext cx="3600400" cy="14975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C43A59F-A2A2-4C74-8135-67FC56208ECE}"/>
              </a:ext>
            </a:extLst>
          </p:cNvPr>
          <p:cNvSpPr/>
          <p:nvPr/>
        </p:nvSpPr>
        <p:spPr>
          <a:xfrm>
            <a:off x="1798149" y="2616200"/>
            <a:ext cx="3896950" cy="7407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D6AA4-2278-464C-919C-87441EB11CFA}"/>
              </a:ext>
            </a:extLst>
          </p:cNvPr>
          <p:cNvSpPr/>
          <p:nvPr/>
        </p:nvSpPr>
        <p:spPr>
          <a:xfrm>
            <a:off x="1798149" y="3335418"/>
            <a:ext cx="3896950" cy="3657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26A609-C8DF-4A73-A07B-29196BE9F09B}"/>
              </a:ext>
            </a:extLst>
          </p:cNvPr>
          <p:cNvSpPr/>
          <p:nvPr/>
        </p:nvSpPr>
        <p:spPr>
          <a:xfrm>
            <a:off x="1798149" y="3684156"/>
            <a:ext cx="3896950" cy="7362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253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07497"/>
            <a:ext cx="6953250" cy="20097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833488"/>
            <a:ext cx="266429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C3 Jan 2007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One Final Problem…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31640" y="3501008"/>
                <a:ext cx="5616624" cy="2335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sin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arccos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arcsin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501008"/>
                <a:ext cx="5616624" cy="23352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190035" y="3429000"/>
            <a:ext cx="4793010" cy="29266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4528" y="3424546"/>
            <a:ext cx="1512168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Fewer than 10% of candidates got this part right.</a:t>
            </a: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7189692" y="3246301"/>
            <a:ext cx="354836" cy="547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43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Exercises 6E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160-161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299BBB1-5E69-6C44-976D-1FB82C24AB2A}"/>
              </a:ext>
            </a:extLst>
          </p:cNvPr>
          <p:cNvSpPr txBox="1"/>
          <p:nvPr/>
        </p:nvSpPr>
        <p:spPr>
          <a:xfrm>
            <a:off x="611560" y="2682537"/>
            <a:ext cx="8531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Q1-4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Q5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Q6-8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Q8-9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329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5408" y="2696627"/>
                <a:ext cx="3436511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“Draw a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08" y="2696627"/>
                <a:ext cx="3436511" cy="646331"/>
              </a:xfrm>
              <a:prstGeom prst="rect">
                <a:avLst/>
              </a:prstGeom>
              <a:blipFill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1202" y="2039626"/>
                <a:ext cx="343071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1</a:t>
                </a:r>
                <a:r>
                  <a:rPr lang="en-GB" dirty="0"/>
                  <a:t>:: Understanding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dirty="0"/>
                  <a:t> and draw their graphs.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2" y="2039626"/>
                <a:ext cx="3430718" cy="646331"/>
              </a:xfrm>
              <a:prstGeom prst="rect">
                <a:avLst/>
              </a:prstGeom>
              <a:blipFill>
                <a:blip r:embed="rId3"/>
                <a:stretch>
                  <a:fillRect l="-1058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6" y="2295155"/>
                <a:ext cx="3805792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“</a:t>
                </a:r>
                <a:r>
                  <a:rPr lang="en-GB" dirty="0"/>
                  <a:t>Solve,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0≤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&lt;2</m:t>
                    </m:r>
                    <m:r>
                      <a:rPr lang="en-GB" i="1">
                        <a:latin typeface="Cambria Math"/>
                      </a:rPr>
                      <m:t>𝜋</m:t>
                    </m:r>
                  </m:oMath>
                </a14:m>
                <a:r>
                  <a:rPr lang="en-GB" dirty="0"/>
                  <a:t>,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2</m:t>
                      </m:r>
                      <m:r>
                        <a:rPr lang="en-GB" i="1">
                          <a:latin typeface="Cambria Math"/>
                        </a:rPr>
                        <m:t>𝑐𝑜𝑠𝑒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𝑥</m:t>
                      </m:r>
                      <m:r>
                        <a:rPr lang="en-GB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cot</m:t>
                          </m:r>
                        </m:fName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giving your solutions to 3sf.”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295155"/>
                <a:ext cx="3805792" cy="923330"/>
              </a:xfrm>
              <a:prstGeom prst="rect">
                <a:avLst/>
              </a:prstGeom>
              <a:blipFill>
                <a:blip r:embed="rId4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55976" y="1911519"/>
            <a:ext cx="380579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‘</a:t>
            </a:r>
            <a:r>
              <a:rPr lang="en-GB" dirty="0" err="1"/>
              <a:t>Solvey</a:t>
            </a:r>
            <a:r>
              <a:rPr lang="en-GB" dirty="0"/>
              <a:t>’ questions.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7659" y="4578601"/>
                <a:ext cx="3494664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“Prove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sec</m:t>
                          </m:r>
                        </m:fName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/>
                        </a:rPr>
                        <m:t>≡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GB" i="1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59" y="4578601"/>
                <a:ext cx="3494664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97659" y="4198599"/>
            <a:ext cx="349466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‘</a:t>
            </a:r>
            <a:r>
              <a:rPr lang="en-GB" dirty="0" err="1"/>
              <a:t>Provey</a:t>
            </a:r>
            <a:r>
              <a:rPr lang="en-GB" dirty="0"/>
              <a:t>’ questions.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/>
              <p:nvPr/>
            </p:nvSpPr>
            <p:spPr>
              <a:xfrm>
                <a:off x="395536" y="836712"/>
                <a:ext cx="79928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chapter is very similar to the trigonometry chapters in Year 1. The only difference is that new trig functions: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𝑐𝑜𝑡</m:t>
                    </m:r>
                  </m:oMath>
                </a14:m>
                <a:r>
                  <a:rPr lang="en-GB" dirty="0"/>
                  <a:t>, are introduced.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992888" cy="646331"/>
              </a:xfrm>
              <a:prstGeom prst="rect">
                <a:avLst/>
              </a:prstGeom>
              <a:blipFill>
                <a:blip r:embed="rId14"/>
                <a:stretch>
                  <a:fillRect l="-686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4F59F3-C469-445D-B7D3-2D5E7D739739}"/>
                  </a:ext>
                </a:extLst>
              </p:cNvPr>
              <p:cNvSpPr txBox="1"/>
              <p:nvPr/>
            </p:nvSpPr>
            <p:spPr>
              <a:xfrm>
                <a:off x="4402901" y="4561880"/>
                <a:ext cx="4352718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“Show that,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is small,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≈2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4F59F3-C469-445D-B7D3-2D5E7D739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901" y="4561880"/>
                <a:ext cx="4352718" cy="646331"/>
              </a:xfrm>
              <a:prstGeom prst="rect">
                <a:avLst/>
              </a:prstGeom>
              <a:blipFill>
                <a:blip r:embed="rId15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BB77109-BF35-4CE2-AF5F-C7E21F94269D}"/>
              </a:ext>
            </a:extLst>
          </p:cNvPr>
          <p:cNvSpPr txBox="1"/>
          <p:nvPr/>
        </p:nvSpPr>
        <p:spPr>
          <a:xfrm>
            <a:off x="4402901" y="3955834"/>
            <a:ext cx="435271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Inverse trig functions and their domains/ranges.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9E4421-EB0F-41D6-B7C1-A9128A1259BA}"/>
              </a:ext>
            </a:extLst>
          </p:cNvPr>
          <p:cNvSpPr txBox="1"/>
          <p:nvPr/>
        </p:nvSpPr>
        <p:spPr>
          <a:xfrm>
            <a:off x="2162294" y="5953982"/>
            <a:ext cx="460851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Teacher Note</a:t>
            </a:r>
            <a:r>
              <a:rPr lang="en-GB" dirty="0"/>
              <a:t>: There is no change in this chapter relative to the old pre-2017 syllabus.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 new member of the trig family…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4143" y="1004389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43" y="1004389"/>
                <a:ext cx="1800200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3054980"/>
                <a:ext cx="46085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3600" b="0" i="0" smtClean="0">
                          <a:latin typeface="Cambria Math" panose="02040503050406030204" pitchFamily="18" charset="0"/>
                        </a:rPr>
                        <m:t>arccos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54980"/>
                <a:ext cx="4608512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1560" y="4606135"/>
                <a:ext cx="4608512" cy="121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3600" b="1" i="0" smtClean="0">
                              <a:latin typeface="Cambria Math" panose="02040503050406030204" pitchFamily="18" charset="0"/>
                            </a:rPr>
                            <m:t>𝐬𝐞𝐜</m:t>
                          </m:r>
                        </m:fName>
                        <m:e>
                          <m:d>
                            <m:d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3600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606135"/>
                <a:ext cx="4608512" cy="12114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1560" y="2002714"/>
                <a:ext cx="18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3600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GB" sz="3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002714"/>
                <a:ext cx="1800200" cy="646331"/>
              </a:xfrm>
              <a:prstGeom prst="rect">
                <a:avLst/>
              </a:prstGeom>
              <a:blipFill rotWithShape="0">
                <a:blip r:embed="rId5"/>
                <a:stretch>
                  <a:fillRect r="-106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612556" y="110695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Original and best. Like the ‘Classic Cola’ of trig functions*.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4655" y="195651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latter form is particularly useful for differentiation (see Chp9)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97050" y="2851809"/>
                <a:ext cx="343083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Be careful: the -1 here doesn’t mean a power of -1 UNLIKE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above. This is an unfortunate historical accident.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𝑎𝑟𝑐𝑐𝑜𝑠</m:t>
                    </m:r>
                  </m:oMath>
                </a14:m>
                <a:r>
                  <a:rPr lang="en-GB" dirty="0"/>
                  <a:t> is an alternative notation we’ll see later this chapter.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050" y="2851809"/>
                <a:ext cx="3430836" cy="1754326"/>
              </a:xfrm>
              <a:prstGeom prst="rect">
                <a:avLst/>
              </a:prstGeom>
              <a:blipFill>
                <a:blip r:embed="rId6"/>
                <a:stretch>
                  <a:fillRect l="-1421" t="-2083" r="-1243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584655" y="4802992"/>
            <a:ext cx="3305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have a convenient way of representing the reciprocal of the trig functions.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8B04A9-423C-47DE-A563-FE27BACA5D5B}"/>
              </a:ext>
            </a:extLst>
          </p:cNvPr>
          <p:cNvSpPr txBox="1"/>
          <p:nvPr/>
        </p:nvSpPr>
        <p:spPr>
          <a:xfrm>
            <a:off x="1562178" y="6352863"/>
            <a:ext cx="6048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* Actually, I’ll contradict this in the ‘Just For Your Interest’ slides coming up soon.</a:t>
            </a:r>
          </a:p>
        </p:txBody>
      </p:sp>
    </p:spTree>
    <p:extLst>
      <p:ext uri="{BB962C8B-B14F-4D97-AF65-F5344CB8AC3E}">
        <p14:creationId xmlns:p14="http://schemas.microsoft.com/office/powerpoint/2010/main" val="297316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Reciprocal Trigonometric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568" y="1052736"/>
                <a:ext cx="4608512" cy="121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6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052736"/>
                <a:ext cx="4608512" cy="12114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7414" y="2690850"/>
                <a:ext cx="4608512" cy="121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600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14" y="2690850"/>
                <a:ext cx="4608512" cy="12114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07504" y="69269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Wingdings" panose="05000000000000000000" pitchFamily="2" charset="2"/>
              </a:rPr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8" y="4355881"/>
                <a:ext cx="4991035" cy="1117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co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fName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GB" sz="3200" b="0" i="1" smtClean="0">
                          <a:latin typeface="Cambria Math"/>
                        </a:rPr>
                        <m:t> </m:t>
                      </m:r>
                      <m:r>
                        <a:rPr lang="en-GB" sz="3200" b="0" i="1" smtClean="0">
                          <a:latin typeface="Cambria Math"/>
                        </a:rPr>
                        <m:t>𝑜𝑟</m:t>
                      </m:r>
                      <m:r>
                        <a:rPr lang="en-GB" sz="32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" y="4355881"/>
                <a:ext cx="4991035" cy="11176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92080" y="5420747"/>
                <a:ext cx="3312368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</a:t>
                </a:r>
                <a:r>
                  <a:rPr lang="en-GB" b="1" dirty="0"/>
                  <a:t> Tip: </a:t>
                </a:r>
                <a:r>
                  <a:rPr lang="en-GB" dirty="0"/>
                  <a:t>To remember these, look at the </a:t>
                </a:r>
                <a:r>
                  <a:rPr lang="en-GB" b="1" u="sng" dirty="0"/>
                  <a:t>3</a:t>
                </a:r>
                <a:r>
                  <a:rPr lang="en-GB" b="1" u="sng" baseline="30000" dirty="0"/>
                  <a:t>rd</a:t>
                </a:r>
                <a:r>
                  <a:rPr lang="en-GB" b="1" u="sng" dirty="0"/>
                  <a:t>  letter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𝑠𝑒𝑐</m:t>
                    </m:r>
                  </m:oMath>
                </a14:m>
                <a:r>
                  <a:rPr lang="en-GB" dirty="0"/>
                  <a:t>’s 3</a:t>
                </a:r>
                <a:r>
                  <a:rPr lang="en-GB" baseline="30000" dirty="0"/>
                  <a:t>rd</a:t>
                </a:r>
                <a:r>
                  <a:rPr lang="en-GB" dirty="0"/>
                  <a:t> is ‘c’ so it’s 1 over </a:t>
                </a:r>
                <a:r>
                  <a:rPr lang="en-GB" b="1" dirty="0"/>
                  <a:t>cos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420747"/>
                <a:ext cx="3312368" cy="923330"/>
              </a:xfrm>
              <a:prstGeom prst="rect">
                <a:avLst/>
              </a:prstGeom>
              <a:blipFill>
                <a:blip r:embed="rId5"/>
                <a:stretch>
                  <a:fillRect l="-1097" t="-1923" r="-1645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220072" y="1313911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Short for “</a:t>
            </a:r>
            <a:r>
              <a:rPr lang="en-GB" b="1" dirty="0"/>
              <a:t>secant</a:t>
            </a:r>
            <a:r>
              <a:rPr lang="en-GB" dirty="0"/>
              <a:t>”</a:t>
            </a:r>
          </a:p>
          <a:p>
            <a:r>
              <a:rPr lang="en-GB" dirty="0"/>
              <a:t>Pronounced “</a:t>
            </a:r>
            <a:r>
              <a:rPr lang="en-GB" dirty="0" err="1"/>
              <a:t>sehk</a:t>
            </a:r>
            <a:r>
              <a:rPr lang="en-GB" dirty="0"/>
              <a:t>” in shortened form or “sea-Kant” in full.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4192" y="2906983"/>
            <a:ext cx="3668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Short for “</a:t>
            </a:r>
            <a:r>
              <a:rPr lang="en-GB" b="1" dirty="0"/>
              <a:t>cosecant</a:t>
            </a:r>
            <a:r>
              <a:rPr lang="en-GB" dirty="0"/>
              <a:t>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8540" y="4526307"/>
            <a:ext cx="391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Short for “</a:t>
            </a:r>
            <a:r>
              <a:rPr lang="en-GB" b="1" dirty="0"/>
              <a:t>cotangent</a:t>
            </a:r>
            <a:r>
              <a:rPr lang="en-GB" dirty="0"/>
              <a:t>”</a:t>
            </a:r>
          </a:p>
          <a:p>
            <a:r>
              <a:rPr lang="en-GB" dirty="0"/>
              <a:t>In shortened form, rhymes with “pot”.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E8C5DA-8F97-4DD1-AE89-F9F577E6D211}"/>
                  </a:ext>
                </a:extLst>
              </p:cNvPr>
              <p:cNvSpPr txBox="1"/>
              <p:nvPr/>
            </p:nvSpPr>
            <p:spPr>
              <a:xfrm>
                <a:off x="683568" y="5863503"/>
                <a:ext cx="3685232" cy="76194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We typically use this version instead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𝑡𝑎𝑛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dirty="0"/>
                  <a:t> when doing proof questions.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1E8C5DA-8F97-4DD1-AE89-F9F577E6D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863503"/>
                <a:ext cx="3685232" cy="761940"/>
              </a:xfrm>
              <a:prstGeom prst="rect">
                <a:avLst/>
              </a:prstGeom>
              <a:blipFill>
                <a:blip r:embed="rId7"/>
                <a:stretch>
                  <a:fillRect l="-985" t="-3101" b="-3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A4687F-B446-4A4C-AB2A-C5B5971CF8E7}"/>
              </a:ext>
            </a:extLst>
          </p:cNvPr>
          <p:cNvCxnSpPr/>
          <p:nvPr/>
        </p:nvCxnSpPr>
        <p:spPr>
          <a:xfrm flipV="1">
            <a:off x="3275856" y="5473559"/>
            <a:ext cx="288032" cy="389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67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ie 6">
            <a:extLst>
              <a:ext uri="{FF2B5EF4-FFF2-40B4-BE49-F238E27FC236}">
                <a16:creationId xmlns:a16="http://schemas.microsoft.com/office/drawing/2014/main" id="{65077DFE-2302-4142-89D9-B43F0C48022C}"/>
              </a:ext>
            </a:extLst>
          </p:cNvPr>
          <p:cNvSpPr/>
          <p:nvPr/>
        </p:nvSpPr>
        <p:spPr>
          <a:xfrm>
            <a:off x="-242709" y="2766874"/>
            <a:ext cx="7200000" cy="7200000"/>
          </a:xfrm>
          <a:prstGeom prst="pie">
            <a:avLst>
              <a:gd name="adj1" fmla="val 19300724"/>
              <a:gd name="adj2" fmla="val 85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6FEB705-5DFB-45A8-A808-4C4461BBA584}"/>
              </a:ext>
            </a:extLst>
          </p:cNvPr>
          <p:cNvSpPr/>
          <p:nvPr/>
        </p:nvSpPr>
        <p:spPr>
          <a:xfrm>
            <a:off x="0" y="1818168"/>
            <a:ext cx="4295553" cy="2466754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your interest…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ln>
              <a:solidFill>
                <a:srgbClr val="92D050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8297" y="717334"/>
                <a:ext cx="619268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Is ‘tangent’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i="1" dirty="0" smtClean="0">
                        <a:latin typeface="Cambria Math" panose="02040503050406030204" pitchFamily="18" charset="0"/>
                      </a:rPr>
                      <m:t>tan</m:t>
                    </m:r>
                  </m:oMath>
                </a14:m>
                <a:r>
                  <a:rPr lang="en-GB" sz="2800" dirty="0"/>
                  <a:t>) in trigonometry related to the ‘tangent’ of a circle?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97" y="717334"/>
                <a:ext cx="6192688" cy="954107"/>
              </a:xfrm>
              <a:prstGeom prst="rect">
                <a:avLst/>
              </a:prstGeom>
              <a:blipFill>
                <a:blip r:embed="rId2"/>
                <a:stretch>
                  <a:fillRect l="-591" t="-6410" r="-2165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stick man scratching h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700" y="783549"/>
            <a:ext cx="787689" cy="9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F1B6DC-1C2F-4FD8-860F-85932C66DED1}"/>
                  </a:ext>
                </a:extLst>
              </p:cNvPr>
              <p:cNvSpPr txBox="1"/>
              <p:nvPr/>
            </p:nvSpPr>
            <p:spPr>
              <a:xfrm>
                <a:off x="4835988" y="1980027"/>
                <a:ext cx="4009993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A common myth is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dirty="0"/>
                  <a:t> are the ‘core’ trigonometric functions.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F1B6DC-1C2F-4FD8-860F-85932C66D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988" y="1980027"/>
                <a:ext cx="4009993" cy="646331"/>
              </a:xfrm>
              <a:prstGeom prst="rect">
                <a:avLst/>
              </a:prstGeom>
              <a:blipFill>
                <a:blip r:embed="rId4"/>
                <a:stretch>
                  <a:fillRect l="-1061" t="-4630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0562A73C-05EE-4479-BD42-888B8983C8CC}"/>
              </a:ext>
            </a:extLst>
          </p:cNvPr>
          <p:cNvSpPr txBox="1"/>
          <p:nvPr/>
        </p:nvSpPr>
        <p:spPr>
          <a:xfrm>
            <a:off x="364830" y="1911806"/>
            <a:ext cx="3540642" cy="1169551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A tangent is a </a:t>
            </a:r>
            <a:r>
              <a:rPr lang="en-GB" sz="1400" b="1" dirty="0"/>
              <a:t>trigonometric</a:t>
            </a:r>
            <a:r>
              <a:rPr lang="en-GB" sz="1400" dirty="0"/>
              <a:t> </a:t>
            </a:r>
            <a:r>
              <a:rPr lang="en-GB" sz="1400" b="1" dirty="0"/>
              <a:t>function</a:t>
            </a:r>
            <a:r>
              <a:rPr lang="en-GB" sz="1400" dirty="0"/>
              <a:t> (which inputs an angle and gives you the ratio between the opposite and adjacent sides of a right-angled triangle), but </a:t>
            </a:r>
            <a:r>
              <a:rPr lang="en-GB" sz="1400" b="1" dirty="0"/>
              <a:t>also a line which touches a circle</a:t>
            </a:r>
            <a:r>
              <a:rPr lang="en-GB" sz="1400" dirty="0"/>
              <a:t>. Are they related?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5F92E3-C0D3-4A17-BB9F-3919B0A811E7}"/>
                  </a:ext>
                </a:extLst>
              </p:cNvPr>
              <p:cNvSpPr txBox="1"/>
              <p:nvPr/>
            </p:nvSpPr>
            <p:spPr>
              <a:xfrm>
                <a:off x="487990" y="3408084"/>
                <a:ext cx="1361256" cy="61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𝑜𝑝𝑝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𝑎𝑑𝑗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5F92E3-C0D3-4A17-BB9F-3919B0A81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90" y="3408084"/>
                <a:ext cx="1361256" cy="6152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E5910204-CFC8-4D89-904F-00861BF92936}"/>
              </a:ext>
            </a:extLst>
          </p:cNvPr>
          <p:cNvSpPr/>
          <p:nvPr/>
        </p:nvSpPr>
        <p:spPr>
          <a:xfrm>
            <a:off x="2595157" y="3407642"/>
            <a:ext cx="659219" cy="672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921FA55-0DF4-40EB-AE2C-137B574D61EE}"/>
              </a:ext>
            </a:extLst>
          </p:cNvPr>
          <p:cNvCxnSpPr>
            <a:cxnSpLocks/>
          </p:cNvCxnSpPr>
          <p:nvPr/>
        </p:nvCxnSpPr>
        <p:spPr>
          <a:xfrm>
            <a:off x="2604240" y="3319872"/>
            <a:ext cx="851343" cy="2121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B264B70-3C6C-4EF9-8D26-75FF971675BA}"/>
              </a:ext>
            </a:extLst>
          </p:cNvPr>
          <p:cNvSpPr txBox="1"/>
          <p:nvPr/>
        </p:nvSpPr>
        <p:spPr>
          <a:xfrm rot="899600">
            <a:off x="2676525" y="3213100"/>
            <a:ext cx="793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/>
              <a:t>tangent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2903EBC-C8EB-4360-95A3-30F700D01583}"/>
              </a:ext>
            </a:extLst>
          </p:cNvPr>
          <p:cNvSpPr txBox="1"/>
          <p:nvPr/>
        </p:nvSpPr>
        <p:spPr>
          <a:xfrm>
            <a:off x="2124075" y="3206750"/>
            <a:ext cx="42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?</a:t>
            </a:r>
            <a:endParaRPr lang="en-GB" sz="2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CF6A28-9103-4EBF-B652-2E7C17631AFD}"/>
              </a:ext>
            </a:extLst>
          </p:cNvPr>
          <p:cNvSpPr txBox="1"/>
          <p:nvPr/>
        </p:nvSpPr>
        <p:spPr>
          <a:xfrm>
            <a:off x="3470275" y="3041362"/>
            <a:ext cx="42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?</a:t>
            </a:r>
            <a:endParaRPr lang="en-GB" sz="20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2C9346-BA08-4220-AC5E-60CAF786BB69}"/>
              </a:ext>
            </a:extLst>
          </p:cNvPr>
          <p:cNvSpPr txBox="1"/>
          <p:nvPr/>
        </p:nvSpPr>
        <p:spPr>
          <a:xfrm>
            <a:off x="815975" y="3133802"/>
            <a:ext cx="42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?</a:t>
            </a:r>
            <a:endParaRPr lang="en-GB" sz="20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D07EE00-1AB9-4C05-A841-EBFA114B05A9}"/>
              </a:ext>
            </a:extLst>
          </p:cNvPr>
          <p:cNvSpPr txBox="1"/>
          <p:nvPr/>
        </p:nvSpPr>
        <p:spPr>
          <a:xfrm>
            <a:off x="1833433" y="3746974"/>
            <a:ext cx="42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?</a:t>
            </a:r>
            <a:endParaRPr lang="en-GB" sz="2000" b="1" dirty="0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E04B4C32-9901-4E6F-8AD9-6A19EE8B71F9}"/>
              </a:ext>
            </a:extLst>
          </p:cNvPr>
          <p:cNvSpPr/>
          <p:nvPr/>
        </p:nvSpPr>
        <p:spPr>
          <a:xfrm>
            <a:off x="4061637" y="2179675"/>
            <a:ext cx="616687" cy="34024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2C40740-09DC-4E8A-9809-0C1F8B0E698F}"/>
                  </a:ext>
                </a:extLst>
              </p:cNvPr>
              <p:cNvSpPr txBox="1"/>
              <p:nvPr/>
            </p:nvSpPr>
            <p:spPr>
              <a:xfrm>
                <a:off x="4804090" y="2785731"/>
                <a:ext cx="34361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Actually, they’re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𝒔𝒆𝒄</m:t>
                    </m:r>
                  </m:oMath>
                </a14:m>
                <a:r>
                  <a:rPr lang="en-GB" dirty="0"/>
                  <a:t>!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2C40740-09DC-4E8A-9809-0C1F8B0E6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090" y="2785731"/>
                <a:ext cx="3436142" cy="369332"/>
              </a:xfrm>
              <a:prstGeom prst="rect">
                <a:avLst/>
              </a:prstGeom>
              <a:blipFill>
                <a:blip r:embed="rId6"/>
                <a:stretch>
                  <a:fillRect l="-1418"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ight Triangle 67">
            <a:extLst>
              <a:ext uri="{FF2B5EF4-FFF2-40B4-BE49-F238E27FC236}">
                <a16:creationId xmlns:a16="http://schemas.microsoft.com/office/drawing/2014/main" id="{5D67B63E-25D0-4687-8343-C7C321F9990A}"/>
              </a:ext>
            </a:extLst>
          </p:cNvPr>
          <p:cNvSpPr/>
          <p:nvPr/>
        </p:nvSpPr>
        <p:spPr>
          <a:xfrm flipH="1">
            <a:off x="3364047" y="3526065"/>
            <a:ext cx="3600000" cy="2839147"/>
          </a:xfrm>
          <a:prstGeom prst="rtTriangl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10">
            <a:extLst>
              <a:ext uri="{FF2B5EF4-FFF2-40B4-BE49-F238E27FC236}">
                <a16:creationId xmlns:a16="http://schemas.microsoft.com/office/drawing/2014/main" id="{E86413AE-81F1-471C-BC0B-23CFD3B27075}"/>
              </a:ext>
            </a:extLst>
          </p:cNvPr>
          <p:cNvSpPr/>
          <p:nvPr/>
        </p:nvSpPr>
        <p:spPr>
          <a:xfrm>
            <a:off x="4123371" y="5775478"/>
            <a:ext cx="171802" cy="609600"/>
          </a:xfrm>
          <a:custGeom>
            <a:avLst/>
            <a:gdLst>
              <a:gd name="connsiteX0" fmla="*/ 0 w 171802"/>
              <a:gd name="connsiteY0" fmla="*/ 0 h 609600"/>
              <a:gd name="connsiteX1" fmla="*/ 95250 w 171802"/>
              <a:gd name="connsiteY1" fmla="*/ 180975 h 609600"/>
              <a:gd name="connsiteX2" fmla="*/ 161925 w 171802"/>
              <a:gd name="connsiteY2" fmla="*/ 438150 h 609600"/>
              <a:gd name="connsiteX3" fmla="*/ 171450 w 171802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802" h="609600">
                <a:moveTo>
                  <a:pt x="0" y="0"/>
                </a:moveTo>
                <a:cubicBezTo>
                  <a:pt x="34131" y="53975"/>
                  <a:pt x="68263" y="107950"/>
                  <a:pt x="95250" y="180975"/>
                </a:cubicBezTo>
                <a:cubicBezTo>
                  <a:pt x="122238" y="254000"/>
                  <a:pt x="149225" y="366713"/>
                  <a:pt x="161925" y="438150"/>
                </a:cubicBezTo>
                <a:cubicBezTo>
                  <a:pt x="174625" y="509587"/>
                  <a:pt x="171450" y="609600"/>
                  <a:pt x="171450" y="6096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FF7F84C-E071-40BA-9ADE-92CFD18E6B12}"/>
                  </a:ext>
                </a:extLst>
              </p:cNvPr>
              <p:cNvSpPr txBox="1"/>
              <p:nvPr/>
            </p:nvSpPr>
            <p:spPr>
              <a:xfrm>
                <a:off x="4209272" y="577547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FF7F84C-E071-40BA-9ADE-92CFD18E6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272" y="5775478"/>
                <a:ext cx="50405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82C7A3E-1F9A-4876-8A9A-50DF92E2A9A9}"/>
              </a:ext>
            </a:extLst>
          </p:cNvPr>
          <p:cNvCxnSpPr/>
          <p:nvPr/>
        </p:nvCxnSpPr>
        <p:spPr>
          <a:xfrm>
            <a:off x="6172759" y="4174137"/>
            <a:ext cx="0" cy="2191075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FA2E5B4-2AF6-462B-804D-E7A5ED38F497}"/>
              </a:ext>
            </a:extLst>
          </p:cNvPr>
          <p:cNvCxnSpPr>
            <a:stCxn id="68" idx="0"/>
          </p:cNvCxnSpPr>
          <p:nvPr/>
        </p:nvCxnSpPr>
        <p:spPr>
          <a:xfrm>
            <a:off x="6964047" y="3526065"/>
            <a:ext cx="0" cy="2839147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7F094CF-F918-462F-8851-882BA4B4C42C}"/>
                  </a:ext>
                </a:extLst>
              </p:cNvPr>
              <p:cNvSpPr txBox="1"/>
              <p:nvPr/>
            </p:nvSpPr>
            <p:spPr>
              <a:xfrm rot="5400000">
                <a:off x="6542450" y="4780022"/>
                <a:ext cx="12405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𝒕𝒂𝒏𝒈𝒆𝒏𝒕</m:t>
                      </m:r>
                    </m:oMath>
                  </m:oMathPara>
                </a14:m>
                <a:endParaRPr lang="en-GB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7F094CF-F918-462F-8851-882BA4B4C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542450" y="4780022"/>
                <a:ext cx="1240582" cy="369332"/>
              </a:xfrm>
              <a:prstGeom prst="rect">
                <a:avLst/>
              </a:prstGeom>
              <a:blipFill>
                <a:blip r:embed="rId8"/>
                <a:stretch>
                  <a:fillRect l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CEE3D81-9BD8-4976-9FDC-83957EF5BA41}"/>
                  </a:ext>
                </a:extLst>
              </p:cNvPr>
              <p:cNvSpPr txBox="1"/>
              <p:nvPr/>
            </p:nvSpPr>
            <p:spPr>
              <a:xfrm>
                <a:off x="5488284" y="5255479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𝒔𝒊𝒏𝒆</m:t>
                      </m:r>
                    </m:oMath>
                  </m:oMathPara>
                </a14:m>
                <a:endParaRPr lang="en-GB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CEE3D81-9BD8-4976-9FDC-83957EF5B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8284" y="5255479"/>
                <a:ext cx="72008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89C6EDC-9399-4CAD-B8E9-47B4651C832B}"/>
                  </a:ext>
                </a:extLst>
              </p:cNvPr>
              <p:cNvSpPr txBox="1"/>
              <p:nvPr/>
            </p:nvSpPr>
            <p:spPr>
              <a:xfrm rot="19428821">
                <a:off x="4560404" y="4608538"/>
                <a:ext cx="9743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𝒔𝒆𝒄𝒂𝒏𝒕</m:t>
                      </m:r>
                    </m:oMath>
                  </m:oMathPara>
                </a14:m>
                <a:endParaRPr lang="en-GB" b="1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89C6EDC-9399-4CAD-B8E9-47B4651C8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428821">
                <a:off x="4560404" y="4608538"/>
                <a:ext cx="97439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C7C8E5A-0525-4BBE-B3EE-6C1EA567BF82}"/>
              </a:ext>
            </a:extLst>
          </p:cNvPr>
          <p:cNvCxnSpPr>
            <a:stCxn id="68" idx="0"/>
            <a:endCxn id="68" idx="4"/>
          </p:cNvCxnSpPr>
          <p:nvPr/>
        </p:nvCxnSpPr>
        <p:spPr>
          <a:xfrm flipH="1">
            <a:off x="3364047" y="3526065"/>
            <a:ext cx="3600000" cy="2839147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C16C3AA6-F4C4-42C4-B408-6F03EFD235FA}"/>
              </a:ext>
            </a:extLst>
          </p:cNvPr>
          <p:cNvSpPr txBox="1"/>
          <p:nvPr/>
        </p:nvSpPr>
        <p:spPr>
          <a:xfrm>
            <a:off x="252703" y="4465877"/>
            <a:ext cx="411727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Just as ‘radius’ can refer either to </a:t>
            </a:r>
            <a:r>
              <a:rPr lang="en-GB" sz="1600" b="1" dirty="0"/>
              <a:t>the line itself</a:t>
            </a:r>
            <a:r>
              <a:rPr lang="en-GB" sz="1600" dirty="0"/>
              <a:t> </a:t>
            </a:r>
            <a:r>
              <a:rPr lang="en-GB" sz="1600" u="sng" dirty="0"/>
              <a:t>or</a:t>
            </a:r>
            <a:r>
              <a:rPr lang="en-GB" sz="1600" dirty="0"/>
              <a:t> its </a:t>
            </a:r>
            <a:r>
              <a:rPr lang="en-GB" sz="1600" b="1" dirty="0"/>
              <a:t>length</a:t>
            </a:r>
            <a:r>
              <a:rPr lang="en-GB" sz="1600" dirty="0"/>
              <a:t>, we have names for other special lines, which can also refer to their lengths: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9031B70-7660-4EF9-A97E-E999EF506BFF}"/>
              </a:ext>
            </a:extLst>
          </p:cNvPr>
          <p:cNvCxnSpPr>
            <a:cxnSpLocks/>
          </p:cNvCxnSpPr>
          <p:nvPr/>
        </p:nvCxnSpPr>
        <p:spPr>
          <a:xfrm flipH="1">
            <a:off x="3403600" y="6375400"/>
            <a:ext cx="3556000" cy="127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BB8539F-C14F-440B-9B66-096AF6585610}"/>
                  </a:ext>
                </a:extLst>
              </p:cNvPr>
              <p:cNvSpPr txBox="1"/>
              <p:nvPr/>
            </p:nvSpPr>
            <p:spPr>
              <a:xfrm>
                <a:off x="4727404" y="6375400"/>
                <a:ext cx="1355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𝒓𝒂𝒅𝒊𝒖𝒔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BB8539F-C14F-440B-9B66-096AF6585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404" y="6375400"/>
                <a:ext cx="135589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Arrow: Right 91">
            <a:extLst>
              <a:ext uri="{FF2B5EF4-FFF2-40B4-BE49-F238E27FC236}">
                <a16:creationId xmlns:a16="http://schemas.microsoft.com/office/drawing/2014/main" id="{DE397759-E553-40F2-97C7-CB15E100E44A}"/>
              </a:ext>
            </a:extLst>
          </p:cNvPr>
          <p:cNvSpPr/>
          <p:nvPr/>
        </p:nvSpPr>
        <p:spPr>
          <a:xfrm rot="8322494">
            <a:off x="3091894" y="3697846"/>
            <a:ext cx="1775123" cy="1988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5FE2B24-2463-4777-959E-37B6E1B3769A}"/>
              </a:ext>
            </a:extLst>
          </p:cNvPr>
          <p:cNvSpPr txBox="1"/>
          <p:nvPr/>
        </p:nvSpPr>
        <p:spPr>
          <a:xfrm>
            <a:off x="7301970" y="3299882"/>
            <a:ext cx="1784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 </a:t>
            </a:r>
            <a:r>
              <a:rPr lang="en-GB" sz="1200" b="1" dirty="0"/>
              <a:t>tangent</a:t>
            </a:r>
            <a:r>
              <a:rPr lang="en-GB" sz="1200" dirty="0"/>
              <a:t> is </a:t>
            </a:r>
            <a:r>
              <a:rPr lang="en-GB" sz="1200" i="1" dirty="0"/>
              <a:t>a line which </a:t>
            </a:r>
            <a:r>
              <a:rPr lang="en-GB" sz="1200" i="1" u="sng" dirty="0"/>
              <a:t>touches</a:t>
            </a:r>
            <a:r>
              <a:rPr lang="en-GB" sz="1200" i="1" dirty="0"/>
              <a:t> the circle</a:t>
            </a:r>
            <a:r>
              <a:rPr lang="en-GB" sz="1200" dirty="0"/>
              <a:t>. We’re interested in the length just between the touching point and where it meets the secant.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39A135F-ACD9-4ECB-BF40-1842CC7CF448}"/>
              </a:ext>
            </a:extLst>
          </p:cNvPr>
          <p:cNvSpPr txBox="1"/>
          <p:nvPr/>
        </p:nvSpPr>
        <p:spPr>
          <a:xfrm>
            <a:off x="7164817" y="5714120"/>
            <a:ext cx="1836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Sine</a:t>
            </a:r>
            <a:r>
              <a:rPr lang="en-GB" sz="1200" dirty="0"/>
              <a:t> (sort of) comes from the word for ‘bowstring’. It refers to half the line if we doubled up the arc and connected the two ends.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75BF34F-6957-4BD0-BED1-8E1118EAEC2C}"/>
              </a:ext>
            </a:extLst>
          </p:cNvPr>
          <p:cNvSpPr txBox="1"/>
          <p:nvPr/>
        </p:nvSpPr>
        <p:spPr>
          <a:xfrm>
            <a:off x="977900" y="5787603"/>
            <a:ext cx="2214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 </a:t>
            </a:r>
            <a:r>
              <a:rPr lang="en-GB" sz="1200" b="1" dirty="0"/>
              <a:t>secant</a:t>
            </a:r>
            <a:r>
              <a:rPr lang="en-GB" sz="1200" dirty="0"/>
              <a:t> (shortened to ‘</a:t>
            </a:r>
            <a:r>
              <a:rPr lang="en-GB" sz="1200" i="1" dirty="0"/>
              <a:t>sec</a:t>
            </a:r>
            <a:r>
              <a:rPr lang="en-GB" sz="1200" dirty="0"/>
              <a:t>’) is a line which </a:t>
            </a:r>
            <a:r>
              <a:rPr lang="en-GB" sz="1200" i="1" u="sng" dirty="0"/>
              <a:t>cuts</a:t>
            </a:r>
            <a:r>
              <a:rPr lang="en-GB" sz="1200" dirty="0"/>
              <a:t> the circle. In a trig setting, we’re interested in the length from the circle centre to where it meets the tangent.</a:t>
            </a:r>
          </a:p>
        </p:txBody>
      </p:sp>
      <p:cxnSp>
        <p:nvCxnSpPr>
          <p:cNvPr id="1024" name="Straight Arrow Connector 1023">
            <a:extLst>
              <a:ext uri="{FF2B5EF4-FFF2-40B4-BE49-F238E27FC236}">
                <a16:creationId xmlns:a16="http://schemas.microsoft.com/office/drawing/2014/main" id="{4D32A6E2-A744-4EAC-8E93-D315071D2E6A}"/>
              </a:ext>
            </a:extLst>
          </p:cNvPr>
          <p:cNvCxnSpPr/>
          <p:nvPr/>
        </p:nvCxnSpPr>
        <p:spPr>
          <a:xfrm flipV="1">
            <a:off x="3209112" y="5912483"/>
            <a:ext cx="491553" cy="105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DA67BD9-DEDF-4F14-B306-0EFC81554ACA}"/>
              </a:ext>
            </a:extLst>
          </p:cNvPr>
          <p:cNvCxnSpPr>
            <a:cxnSpLocks/>
          </p:cNvCxnSpPr>
          <p:nvPr/>
        </p:nvCxnSpPr>
        <p:spPr>
          <a:xfrm flipH="1" flipV="1">
            <a:off x="6315075" y="5753100"/>
            <a:ext cx="835719" cy="178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28A5D58-9B5F-4BA1-9B40-C7CF4FB95A5D}"/>
              </a:ext>
            </a:extLst>
          </p:cNvPr>
          <p:cNvCxnSpPr>
            <a:cxnSpLocks/>
          </p:cNvCxnSpPr>
          <p:nvPr/>
        </p:nvCxnSpPr>
        <p:spPr>
          <a:xfrm flipH="1">
            <a:off x="7058025" y="3903267"/>
            <a:ext cx="216570" cy="173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" name="Picture 101">
            <a:extLst>
              <a:ext uri="{FF2B5EF4-FFF2-40B4-BE49-F238E27FC236}">
                <a16:creationId xmlns:a16="http://schemas.microsoft.com/office/drawing/2014/main" id="{5CC13C37-79D1-4CE9-A2A5-165CE84215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9991" y="2704072"/>
            <a:ext cx="520309" cy="52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5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0" grpId="0" animBg="1"/>
      <p:bldP spid="59" grpId="0" animBg="1"/>
      <p:bldP spid="66" grpId="0"/>
      <p:bldP spid="68" grpId="0" animBg="1"/>
      <p:bldP spid="69" grpId="0" animBg="1"/>
      <p:bldP spid="70" grpId="0"/>
      <p:bldP spid="73" grpId="0"/>
      <p:bldP spid="74" grpId="0"/>
      <p:bldP spid="75" grpId="0"/>
      <p:bldP spid="86" grpId="0" animBg="1"/>
      <p:bldP spid="91" grpId="0"/>
      <p:bldP spid="92" grpId="0" animBg="1"/>
      <p:bldP spid="90" grpId="0"/>
      <p:bldP spid="94" grpId="0"/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F3A217-8DA3-4978-AD6B-494CE4E6B2E8}"/>
              </a:ext>
            </a:extLst>
          </p:cNvPr>
          <p:cNvSpPr/>
          <p:nvPr/>
        </p:nvSpPr>
        <p:spPr>
          <a:xfrm>
            <a:off x="0" y="3722824"/>
            <a:ext cx="9129891" cy="3135176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9D300C-F1B4-4C46-8A3F-4D8A0083013D}"/>
                  </a:ext>
                </a:extLst>
              </p:cNvPr>
              <p:cNvSpPr txBox="1"/>
              <p:nvPr/>
            </p:nvSpPr>
            <p:spPr>
              <a:xfrm>
                <a:off x="4105706" y="203200"/>
                <a:ext cx="4828744" cy="2653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Suppose we let the radius of the sector be 1. Then if we define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𝑜𝑝𝑝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h𝑦𝑝</m:t>
                        </m:r>
                      </m:den>
                    </m:f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𝑜𝑝𝑝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𝑎𝑑𝑗</m:t>
                        </m:r>
                      </m:den>
                    </m:f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h𝑦𝑝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𝑎𝑑𝑗</m:t>
                        </m:r>
                      </m:den>
                    </m:f>
                  </m:oMath>
                </a14:m>
                <a:r>
                  <a:rPr lang="en-GB" sz="1600" dirty="0"/>
                  <a:t> then this conveniently gives us:</a:t>
                </a:r>
              </a:p>
              <a:p>
                <a:r>
                  <a:rPr lang="en-GB" sz="10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000" dirty="0"/>
                  <a:t> </a:t>
                </a:r>
              </a:p>
              <a:p>
                <a:r>
                  <a:rPr lang="en-GB" sz="1600" dirty="0"/>
                  <a:t>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600" dirty="0"/>
                  <a:t> actually give us the lengths of the sine, tangent and secant respectively.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9D300C-F1B4-4C46-8A3F-4D8A00830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706" y="203200"/>
                <a:ext cx="4828744" cy="2653419"/>
              </a:xfrm>
              <a:prstGeom prst="rect">
                <a:avLst/>
              </a:prstGeom>
              <a:blipFill>
                <a:blip r:embed="rId2"/>
                <a:stretch>
                  <a:fillRect l="-758" t="-688" r="-253" b="-1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9B4ACD-9D89-41E7-9F1E-351E9A4611B6}"/>
                  </a:ext>
                </a:extLst>
              </p:cNvPr>
              <p:cNvSpPr txBox="1"/>
              <p:nvPr/>
            </p:nvSpPr>
            <p:spPr>
              <a:xfrm>
                <a:off x="162666" y="3921868"/>
                <a:ext cx="2136034" cy="19389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“So 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𝑡𝑎𝑛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𝑠𝑒𝑐</m:t>
                    </m:r>
                  </m:oMath>
                </a14:m>
                <a:r>
                  <a:rPr lang="en-GB" sz="2000" dirty="0"/>
                  <a:t> are the ‘core’ trigonometric functions, </a:t>
                </a:r>
                <a:r>
                  <a:rPr lang="en-GB" sz="2000" b="1" dirty="0"/>
                  <a:t>where does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𝒄𝒐𝒔</m:t>
                    </m:r>
                  </m:oMath>
                </a14:m>
                <a:r>
                  <a:rPr lang="en-GB" sz="2000" b="1" dirty="0"/>
                  <a:t> come into the fray</a:t>
                </a:r>
                <a:r>
                  <a:rPr lang="en-GB" sz="2000" dirty="0"/>
                  <a:t>?”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9B4ACD-9D89-41E7-9F1E-351E9A461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66" y="3921868"/>
                <a:ext cx="2136034" cy="1938992"/>
              </a:xfrm>
              <a:prstGeom prst="rect">
                <a:avLst/>
              </a:prstGeom>
              <a:blipFill>
                <a:blip r:embed="rId3"/>
                <a:stretch>
                  <a:fillRect l="-3143" t="-1572" r="-3714" b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13629C9-EC5F-42F0-A4AC-A0925A262437}"/>
                  </a:ext>
                </a:extLst>
              </p:cNvPr>
              <p:cNvSpPr/>
              <p:nvPr/>
            </p:nvSpPr>
            <p:spPr>
              <a:xfrm>
                <a:off x="4162942" y="2921399"/>
                <a:ext cx="3683000" cy="584775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600" dirty="0"/>
                  <a:t>And 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600" dirty="0"/>
                  <a:t> and the length of the ‘tangent’ are clearly linked!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13629C9-EC5F-42F0-A4AC-A0925A262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942" y="2921399"/>
                <a:ext cx="36830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8C4ABF6-5223-493B-89A1-959B59CE7196}"/>
              </a:ext>
            </a:extLst>
          </p:cNvPr>
          <p:cNvCxnSpPr/>
          <p:nvPr/>
        </p:nvCxnSpPr>
        <p:spPr>
          <a:xfrm>
            <a:off x="0" y="37239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70A929D-9AA4-4EFA-A52D-21D7A4238E92}"/>
              </a:ext>
            </a:extLst>
          </p:cNvPr>
          <p:cNvGrpSpPr/>
          <p:nvPr/>
        </p:nvGrpSpPr>
        <p:grpSpPr>
          <a:xfrm>
            <a:off x="-2305552" y="-111863"/>
            <a:ext cx="6296073" cy="5727810"/>
            <a:chOff x="-3074809" y="-128726"/>
            <a:chExt cx="7672459" cy="7200000"/>
          </a:xfrm>
        </p:grpSpPr>
        <p:sp>
          <p:nvSpPr>
            <p:cNvPr id="15" name="Pie 6">
              <a:extLst>
                <a:ext uri="{FF2B5EF4-FFF2-40B4-BE49-F238E27FC236}">
                  <a16:creationId xmlns:a16="http://schemas.microsoft.com/office/drawing/2014/main" id="{5A309E14-3BBF-43BA-9E90-FDC53D344D0D}"/>
                </a:ext>
              </a:extLst>
            </p:cNvPr>
            <p:cNvSpPr/>
            <p:nvPr/>
          </p:nvSpPr>
          <p:spPr>
            <a:xfrm>
              <a:off x="-3074809" y="-128726"/>
              <a:ext cx="7200000" cy="7200000"/>
            </a:xfrm>
            <a:prstGeom prst="pie">
              <a:avLst>
                <a:gd name="adj1" fmla="val 19355950"/>
                <a:gd name="adj2" fmla="val 858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886BDA39-4BEB-4789-B592-BFA75032902B}"/>
                </a:ext>
              </a:extLst>
            </p:cNvPr>
            <p:cNvSpPr/>
            <p:nvPr/>
          </p:nvSpPr>
          <p:spPr>
            <a:xfrm flipH="1">
              <a:off x="544647" y="611415"/>
              <a:ext cx="3600000" cy="2839147"/>
            </a:xfrm>
            <a:prstGeom prst="rtTriangl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Freeform 10">
              <a:extLst>
                <a:ext uri="{FF2B5EF4-FFF2-40B4-BE49-F238E27FC236}">
                  <a16:creationId xmlns:a16="http://schemas.microsoft.com/office/drawing/2014/main" id="{6445B49D-3631-49A0-9F4C-1B1BAF91B35E}"/>
                </a:ext>
              </a:extLst>
            </p:cNvPr>
            <p:cNvSpPr/>
            <p:nvPr/>
          </p:nvSpPr>
          <p:spPr>
            <a:xfrm>
              <a:off x="1303971" y="2860828"/>
              <a:ext cx="171802" cy="609600"/>
            </a:xfrm>
            <a:custGeom>
              <a:avLst/>
              <a:gdLst>
                <a:gd name="connsiteX0" fmla="*/ 0 w 171802"/>
                <a:gd name="connsiteY0" fmla="*/ 0 h 609600"/>
                <a:gd name="connsiteX1" fmla="*/ 95250 w 171802"/>
                <a:gd name="connsiteY1" fmla="*/ 180975 h 609600"/>
                <a:gd name="connsiteX2" fmla="*/ 161925 w 171802"/>
                <a:gd name="connsiteY2" fmla="*/ 438150 h 609600"/>
                <a:gd name="connsiteX3" fmla="*/ 171450 w 171802"/>
                <a:gd name="connsiteY3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02" h="609600">
                  <a:moveTo>
                    <a:pt x="0" y="0"/>
                  </a:moveTo>
                  <a:cubicBezTo>
                    <a:pt x="34131" y="53975"/>
                    <a:pt x="68263" y="107950"/>
                    <a:pt x="95250" y="180975"/>
                  </a:cubicBezTo>
                  <a:cubicBezTo>
                    <a:pt x="122238" y="254000"/>
                    <a:pt x="149225" y="366713"/>
                    <a:pt x="161925" y="438150"/>
                  </a:cubicBezTo>
                  <a:cubicBezTo>
                    <a:pt x="174625" y="509587"/>
                    <a:pt x="171450" y="609600"/>
                    <a:pt x="171450" y="60960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716A3F5-7584-4658-867D-4C5F6BC9E0B3}"/>
                    </a:ext>
                  </a:extLst>
                </p:cNvPr>
                <p:cNvSpPr txBox="1"/>
                <p:nvPr/>
              </p:nvSpPr>
              <p:spPr>
                <a:xfrm>
                  <a:off x="1389872" y="2860828"/>
                  <a:ext cx="5040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716A3F5-7584-4658-867D-4C5F6BC9E0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9872" y="2860828"/>
                  <a:ext cx="504056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4B9C425-5BBA-4976-8DEC-A41209B273C9}"/>
                </a:ext>
              </a:extLst>
            </p:cNvPr>
            <p:cNvCxnSpPr/>
            <p:nvPr/>
          </p:nvCxnSpPr>
          <p:spPr>
            <a:xfrm>
              <a:off x="3353359" y="1259487"/>
              <a:ext cx="0" cy="2191075"/>
            </a:xfrm>
            <a:prstGeom prst="line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412884-6668-41D0-87FA-6294ED6BB222}"/>
                </a:ext>
              </a:extLst>
            </p:cNvPr>
            <p:cNvCxnSpPr>
              <a:stCxn id="2" idx="0"/>
            </p:cNvCxnSpPr>
            <p:nvPr/>
          </p:nvCxnSpPr>
          <p:spPr>
            <a:xfrm>
              <a:off x="4144647" y="611415"/>
              <a:ext cx="0" cy="2839147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B2ACE36-07F3-44BF-9806-DE8B7564FCD7}"/>
                    </a:ext>
                  </a:extLst>
                </p:cNvPr>
                <p:cNvSpPr txBox="1"/>
                <p:nvPr/>
              </p:nvSpPr>
              <p:spPr>
                <a:xfrm rot="5400000">
                  <a:off x="3792693" y="1733668"/>
                  <a:ext cx="12405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𝒕𝒂𝒏𝒈𝒆𝒏𝒕</m:t>
                        </m:r>
                      </m:oMath>
                    </m:oMathPara>
                  </a14:m>
                  <a:endParaRPr lang="en-GB" b="1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B2ACE36-07F3-44BF-9806-DE8B7564FC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792693" y="1733668"/>
                  <a:ext cx="1240582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34000" t="-1235" b="-1172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F809D40-A2D1-4FC3-A663-A4E9677AEBFA}"/>
                    </a:ext>
                  </a:extLst>
                </p:cNvPr>
                <p:cNvSpPr txBox="1"/>
                <p:nvPr/>
              </p:nvSpPr>
              <p:spPr>
                <a:xfrm>
                  <a:off x="2576026" y="2029527"/>
                  <a:ext cx="7200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𝒔𝒊𝒏𝒆</m:t>
                        </m:r>
                      </m:oMath>
                    </m:oMathPara>
                  </a14:m>
                  <a:endParaRPr lang="en-GB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F809D40-A2D1-4FC3-A663-A4E9677AEB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6026" y="2029527"/>
                  <a:ext cx="720080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10309" b="-142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6505748-CBFC-4419-B9DE-1EC2F18315D7}"/>
                    </a:ext>
                  </a:extLst>
                </p:cNvPr>
                <p:cNvSpPr txBox="1"/>
                <p:nvPr/>
              </p:nvSpPr>
              <p:spPr>
                <a:xfrm rot="19428821">
                  <a:off x="1725527" y="1677924"/>
                  <a:ext cx="9743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𝒔𝒆𝒄𝒂𝒏𝒕</m:t>
                        </m:r>
                      </m:oMath>
                    </m:oMathPara>
                  </a14:m>
                  <a:endParaRPr lang="en-GB" b="1" dirty="0">
                    <a:solidFill>
                      <a:schemeClr val="accent4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6505748-CBFC-4419-B9DE-1EC2F18315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428821">
                  <a:off x="1725527" y="1677924"/>
                  <a:ext cx="974398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855" r="-13333" b="-341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2264580-853F-4AC3-8FB9-704FFA3C88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6316" y="610547"/>
              <a:ext cx="3629204" cy="2857595"/>
            </a:xfrm>
            <a:prstGeom prst="line">
              <a:avLst/>
            </a:prstGeom>
            <a:ln w="5715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D5DFD16-3360-4E6F-9DF5-68A4613BE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793" y="3460750"/>
              <a:ext cx="3608408" cy="739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5FBB674-2F67-4AF5-891F-F1283A8891CD}"/>
                    </a:ext>
                  </a:extLst>
                </p:cNvPr>
                <p:cNvSpPr txBox="1"/>
                <p:nvPr/>
              </p:nvSpPr>
              <p:spPr>
                <a:xfrm>
                  <a:off x="1908004" y="3460750"/>
                  <a:ext cx="13558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𝒓𝒂𝒅𝒊𝒖𝒔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5FBB674-2F67-4AF5-891F-F1283A8891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8004" y="3460750"/>
                  <a:ext cx="1355896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875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DFDB13E-6B9A-4A43-90F9-7A00CA3FFFEE}"/>
                    </a:ext>
                  </a:extLst>
                </p:cNvPr>
                <p:cNvSpPr txBox="1"/>
                <p:nvPr/>
              </p:nvSpPr>
              <p:spPr>
                <a:xfrm>
                  <a:off x="3236564" y="2197100"/>
                  <a:ext cx="509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DFDB13E-6B9A-4A43-90F9-7A00CA3FF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6564" y="2197100"/>
                  <a:ext cx="509936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041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AEE4969-AA95-40D8-85EE-AABE4BB326EA}"/>
                    </a:ext>
                  </a:extLst>
                </p:cNvPr>
                <p:cNvSpPr txBox="1"/>
                <p:nvPr/>
              </p:nvSpPr>
              <p:spPr>
                <a:xfrm>
                  <a:off x="3771530" y="1778927"/>
                  <a:ext cx="509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AEE4969-AA95-40D8-85EE-AABE4BB326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530" y="1778927"/>
                  <a:ext cx="509936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2F5F8A2-6829-41CB-9B81-29F1FC0EA822}"/>
                    </a:ext>
                  </a:extLst>
                </p:cNvPr>
                <p:cNvSpPr txBox="1"/>
                <p:nvPr/>
              </p:nvSpPr>
              <p:spPr>
                <a:xfrm>
                  <a:off x="1588267" y="1590804"/>
                  <a:ext cx="509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2F5F8A2-6829-41CB-9B81-29F1FC0EA8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8267" y="1590804"/>
                  <a:ext cx="509936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3C93ED7-B387-4107-979B-13E929FEB578}"/>
                </a:ext>
              </a:extLst>
            </p:cNvPr>
            <p:cNvCxnSpPr/>
            <p:nvPr/>
          </p:nvCxnSpPr>
          <p:spPr>
            <a:xfrm flipV="1">
              <a:off x="360562" y="1033774"/>
              <a:ext cx="2730500" cy="21623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5666B67-A61A-4477-9326-3BD6E5DFE837}"/>
                </a:ext>
              </a:extLst>
            </p:cNvPr>
            <p:cNvCxnSpPr>
              <a:cxnSpLocks/>
            </p:cNvCxnSpPr>
            <p:nvPr/>
          </p:nvCxnSpPr>
          <p:spPr>
            <a:xfrm>
              <a:off x="521433" y="3872960"/>
              <a:ext cx="3608253" cy="96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20ECE41-CBBB-4D7F-B42E-7699624E8D1D}"/>
                    </a:ext>
                  </a:extLst>
                </p:cNvPr>
                <p:cNvSpPr txBox="1"/>
                <p:nvPr/>
              </p:nvSpPr>
              <p:spPr>
                <a:xfrm>
                  <a:off x="1621764" y="1154606"/>
                  <a:ext cx="509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20ECE41-CBBB-4D7F-B42E-7699624E8D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1764" y="1154606"/>
                  <a:ext cx="509936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041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A7A0A21-3FDA-45DE-B793-EDFA6BE9E5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830" y="203459"/>
              <a:ext cx="3560972" cy="274121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BB1475A-5A48-45FD-901E-1855A6FEEA50}"/>
                    </a:ext>
                  </a:extLst>
                </p:cNvPr>
                <p:cNvSpPr txBox="1"/>
                <p:nvPr/>
              </p:nvSpPr>
              <p:spPr>
                <a:xfrm>
                  <a:off x="2092236" y="3824929"/>
                  <a:ext cx="5099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BB1475A-5A48-45FD-901E-1855A6FEEA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2236" y="3824929"/>
                  <a:ext cx="509936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1299978-A9F3-435B-9107-F365676B12B0}"/>
              </a:ext>
            </a:extLst>
          </p:cNvPr>
          <p:cNvGrpSpPr/>
          <p:nvPr/>
        </p:nvGrpSpPr>
        <p:grpSpPr>
          <a:xfrm rot="16200000">
            <a:off x="1100324" y="5202445"/>
            <a:ext cx="1646055" cy="1028003"/>
            <a:chOff x="2373952" y="5601134"/>
            <a:chExt cx="1646055" cy="102800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5CB33CD-9CF7-4EC8-BF2B-4249B9D96B8E}"/>
                </a:ext>
              </a:extLst>
            </p:cNvPr>
            <p:cNvGrpSpPr/>
            <p:nvPr/>
          </p:nvGrpSpPr>
          <p:grpSpPr>
            <a:xfrm>
              <a:off x="2373952" y="5601134"/>
              <a:ext cx="1646055" cy="1025603"/>
              <a:chOff x="2373952" y="5601134"/>
              <a:chExt cx="1646055" cy="1025603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9B527CAF-BB7F-4D60-B3CB-4FFEE95CA4D7}"/>
                  </a:ext>
                </a:extLst>
              </p:cNvPr>
              <p:cNvGrpSpPr/>
              <p:nvPr/>
            </p:nvGrpSpPr>
            <p:grpSpPr>
              <a:xfrm>
                <a:off x="2375045" y="5601134"/>
                <a:ext cx="1644962" cy="1025603"/>
                <a:chOff x="683568" y="1052736"/>
                <a:chExt cx="2520280" cy="1440160"/>
              </a:xfrm>
            </p:grpSpPr>
            <p:sp>
              <p:nvSpPr>
                <p:cNvPr id="35" name="Right Triangle 34">
                  <a:extLst>
                    <a:ext uri="{FF2B5EF4-FFF2-40B4-BE49-F238E27FC236}">
                      <a16:creationId xmlns:a16="http://schemas.microsoft.com/office/drawing/2014/main" id="{DDA074CA-96A6-4002-BA02-ABDFA1B3BA06}"/>
                    </a:ext>
                  </a:extLst>
                </p:cNvPr>
                <p:cNvSpPr/>
                <p:nvPr/>
              </p:nvSpPr>
              <p:spPr>
                <a:xfrm>
                  <a:off x="683568" y="1052736"/>
                  <a:ext cx="2520280" cy="1440160"/>
                </a:xfrm>
                <a:prstGeom prst="rtTriangl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38B72C9-B1D1-4F85-B9D0-EAEDA4828845}"/>
                    </a:ext>
                  </a:extLst>
                </p:cNvPr>
                <p:cNvSpPr/>
                <p:nvPr/>
              </p:nvSpPr>
              <p:spPr>
                <a:xfrm>
                  <a:off x="683568" y="2204864"/>
                  <a:ext cx="288032" cy="288032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813E963-2BCD-48BB-A083-A1E6644A77FF}"/>
                  </a:ext>
                </a:extLst>
              </p:cNvPr>
              <p:cNvSpPr/>
              <p:nvPr/>
            </p:nvSpPr>
            <p:spPr>
              <a:xfrm>
                <a:off x="2373952" y="5762362"/>
                <a:ext cx="266700" cy="142875"/>
              </a:xfrm>
              <a:custGeom>
                <a:avLst/>
                <a:gdLst>
                  <a:gd name="connsiteX0" fmla="*/ 0 w 266700"/>
                  <a:gd name="connsiteY0" fmla="*/ 142875 h 142875"/>
                  <a:gd name="connsiteX1" fmla="*/ 152400 w 266700"/>
                  <a:gd name="connsiteY1" fmla="*/ 95250 h 142875"/>
                  <a:gd name="connsiteX2" fmla="*/ 266700 w 266700"/>
                  <a:gd name="connsiteY2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6700" h="142875">
                    <a:moveTo>
                      <a:pt x="0" y="142875"/>
                    </a:moveTo>
                    <a:cubicBezTo>
                      <a:pt x="53975" y="130968"/>
                      <a:pt x="107950" y="119062"/>
                      <a:pt x="152400" y="95250"/>
                    </a:cubicBezTo>
                    <a:cubicBezTo>
                      <a:pt x="196850" y="71438"/>
                      <a:pt x="231775" y="35719"/>
                      <a:pt x="266700" y="0"/>
                    </a:cubicBezTo>
                  </a:path>
                </a:pathLst>
              </a:cu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79F5EE0-7AEE-4174-AF00-C22802116A10}"/>
                </a:ext>
              </a:extLst>
            </p:cNvPr>
            <p:cNvSpPr/>
            <p:nvPr/>
          </p:nvSpPr>
          <p:spPr>
            <a:xfrm>
              <a:off x="3574102" y="6400537"/>
              <a:ext cx="57150" cy="228600"/>
            </a:xfrm>
            <a:custGeom>
              <a:avLst/>
              <a:gdLst>
                <a:gd name="connsiteX0" fmla="*/ 0 w 57150"/>
                <a:gd name="connsiteY0" fmla="*/ 228600 h 228600"/>
                <a:gd name="connsiteX1" fmla="*/ 9525 w 57150"/>
                <a:gd name="connsiteY1" fmla="*/ 104775 h 228600"/>
                <a:gd name="connsiteX2" fmla="*/ 57150 w 57150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28600">
                  <a:moveTo>
                    <a:pt x="0" y="228600"/>
                  </a:moveTo>
                  <a:cubicBezTo>
                    <a:pt x="0" y="185737"/>
                    <a:pt x="0" y="142875"/>
                    <a:pt x="9525" y="104775"/>
                  </a:cubicBezTo>
                  <a:cubicBezTo>
                    <a:pt x="19050" y="66675"/>
                    <a:pt x="38100" y="33337"/>
                    <a:pt x="57150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071E7A2-3BB4-4A55-9453-7FC10AA8B9AF}"/>
                  </a:ext>
                </a:extLst>
              </p:cNvPr>
              <p:cNvSpPr txBox="1"/>
              <p:nvPr/>
            </p:nvSpPr>
            <p:spPr>
              <a:xfrm>
                <a:off x="1633159" y="6087910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071E7A2-3BB4-4A55-9453-7FC10AA8B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159" y="6087910"/>
                <a:ext cx="490126" cy="369332"/>
              </a:xfrm>
              <a:prstGeom prst="rect">
                <a:avLst/>
              </a:prstGeom>
              <a:blipFill>
                <a:blip r:embed="rId15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1697BAF-1E41-4E28-851E-277595B264A4}"/>
                  </a:ext>
                </a:extLst>
              </p:cNvPr>
              <p:cNvSpPr txBox="1"/>
              <p:nvPr/>
            </p:nvSpPr>
            <p:spPr>
              <a:xfrm>
                <a:off x="1983635" y="5380917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1697BAF-1E41-4E28-851E-277595B26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635" y="5380917"/>
                <a:ext cx="490126" cy="369332"/>
              </a:xfrm>
              <a:prstGeom prst="rect">
                <a:avLst/>
              </a:prstGeom>
              <a:blipFill>
                <a:blip r:embed="rId16"/>
                <a:stretch>
                  <a:fillRect r="-4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B7FD365-998D-4C81-B2F2-6D3D7161480C}"/>
                  </a:ext>
                </a:extLst>
              </p:cNvPr>
              <p:cNvSpPr txBox="1"/>
              <p:nvPr/>
            </p:nvSpPr>
            <p:spPr>
              <a:xfrm>
                <a:off x="2692399" y="3860855"/>
                <a:ext cx="64516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“</a:t>
                </a:r>
                <a:r>
                  <a:rPr lang="en-GB" sz="1600" b="1" dirty="0"/>
                  <a:t>cosine</a:t>
                </a:r>
                <a:r>
                  <a:rPr lang="en-GB" sz="1600" dirty="0"/>
                  <a:t>” (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</m:t>
                    </m:r>
                  </m:oMath>
                </a14:m>
                <a:r>
                  <a:rPr lang="en-GB" sz="1600" dirty="0"/>
                  <a:t>), “</a:t>
                </a:r>
                <a:r>
                  <a:rPr lang="en-GB" sz="1600" b="1" dirty="0"/>
                  <a:t>cotangent</a:t>
                </a:r>
                <a:r>
                  <a:rPr lang="en-GB" sz="1600" dirty="0"/>
                  <a:t>” (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𝑐𝑜𝑡</m:t>
                    </m:r>
                  </m:oMath>
                </a14:m>
                <a:r>
                  <a:rPr lang="en-GB" sz="1600" dirty="0"/>
                  <a:t>) and “</a:t>
                </a:r>
                <a:r>
                  <a:rPr lang="en-GB" sz="1600" b="1" dirty="0"/>
                  <a:t>cosecant</a:t>
                </a:r>
                <a:r>
                  <a:rPr lang="en-GB" sz="1600" dirty="0"/>
                  <a:t>” (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𝑐𝑜𝑠𝑒𝑐</m:t>
                    </m:r>
                  </m:oMath>
                </a14:m>
                <a:r>
                  <a:rPr lang="en-GB" sz="1600" dirty="0"/>
                  <a:t>) are the ‘</a:t>
                </a:r>
                <a:r>
                  <a:rPr lang="en-GB" sz="1600" b="1" dirty="0"/>
                  <a:t>complementary</a:t>
                </a:r>
                <a:r>
                  <a:rPr lang="en-GB" sz="1600" dirty="0"/>
                  <a:t>’ trig functions. Complementary angles add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en-GB" sz="1600" dirty="0"/>
                  <a:t>. </a:t>
                </a:r>
              </a:p>
              <a:p>
                <a:r>
                  <a:rPr lang="en-GB" sz="1600" dirty="0"/>
                  <a:t>The two smaller angles in a right-angled triangle are clearly complementary. 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B7FD365-998D-4C81-B2F2-6D3D71614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399" y="3860855"/>
                <a:ext cx="6451601" cy="830997"/>
              </a:xfrm>
              <a:prstGeom prst="rect">
                <a:avLst/>
              </a:prstGeom>
              <a:blipFill>
                <a:blip r:embed="rId17"/>
                <a:stretch>
                  <a:fillRect l="-567" t="-2190" r="-851" b="-8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09922F3-A3F7-4DF8-BD9B-3062157EB005}"/>
                  </a:ext>
                </a:extLst>
              </p:cNvPr>
              <p:cNvSpPr txBox="1"/>
              <p:nvPr/>
            </p:nvSpPr>
            <p:spPr>
              <a:xfrm>
                <a:off x="3109685" y="4836188"/>
                <a:ext cx="5619750" cy="10310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complementary sine (cosine) of an angle is by definition the sine of the complementary angle, e.g.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40°</m:t>
                            </m:r>
                          </m:e>
                        </m:d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50°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400" b="0" dirty="0"/>
                  <a:t>. </a:t>
                </a:r>
                <a:r>
                  <a:rPr lang="en-GB" sz="1400" dirty="0"/>
                  <a:t>Thus:</a:t>
                </a:r>
              </a:p>
              <a:p>
                <a:endParaRPr lang="en-GB" sz="3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90°−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90°−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co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90°−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09922F3-A3F7-4DF8-BD9B-3062157EB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685" y="4836188"/>
                <a:ext cx="5619750" cy="1031051"/>
              </a:xfrm>
              <a:prstGeom prst="rect">
                <a:avLst/>
              </a:prstGeom>
              <a:blipFill>
                <a:blip r:embed="rId18"/>
                <a:stretch>
                  <a:fillRect l="-216" r="-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CB2F24C-197F-4D5A-826F-C842C3A72648}"/>
              </a:ext>
            </a:extLst>
          </p:cNvPr>
          <p:cNvCxnSpPr>
            <a:cxnSpLocks/>
          </p:cNvCxnSpPr>
          <p:nvPr/>
        </p:nvCxnSpPr>
        <p:spPr>
          <a:xfrm flipH="1">
            <a:off x="2510971" y="4557486"/>
            <a:ext cx="159658" cy="246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9AC2EE2-78BC-4617-BD6D-6C3487E95309}"/>
                  </a:ext>
                </a:extLst>
              </p:cNvPr>
              <p:cNvSpPr txBox="1"/>
              <p:nvPr/>
            </p:nvSpPr>
            <p:spPr>
              <a:xfrm>
                <a:off x="2991394" y="5964344"/>
                <a:ext cx="5600700" cy="670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(A very common misconception is that the definition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1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r>
                  <a:rPr lang="en-GB" sz="1100" dirty="0"/>
                  <a:t>. While this identity is true, this is not the </a:t>
                </a:r>
                <a:r>
                  <a:rPr lang="en-GB" sz="1100" u="sng" dirty="0"/>
                  <a:t>definition</a:t>
                </a:r>
                <a:r>
                  <a:rPr lang="en-GB" sz="1100" dirty="0"/>
                  <a:t>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1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100" dirty="0"/>
                  <a:t>, and is a consequence of the adjacent and opposite swapping when we switch to the complementary angle.)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9AC2EE2-78BC-4617-BD6D-6C3487E95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394" y="5964344"/>
                <a:ext cx="5600700" cy="670825"/>
              </a:xfrm>
              <a:prstGeom prst="rect">
                <a:avLst/>
              </a:prstGeom>
              <a:blipFill>
                <a:blip r:embed="rId19"/>
                <a:stretch>
                  <a:fillRect r="-218"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row: Right 40">
            <a:extLst>
              <a:ext uri="{FF2B5EF4-FFF2-40B4-BE49-F238E27FC236}">
                <a16:creationId xmlns:a16="http://schemas.microsoft.com/office/drawing/2014/main" id="{DBE30D08-578B-4DD1-A92D-8FE811932CD7}"/>
              </a:ext>
            </a:extLst>
          </p:cNvPr>
          <p:cNvSpPr/>
          <p:nvPr/>
        </p:nvSpPr>
        <p:spPr>
          <a:xfrm rot="5400000">
            <a:off x="1088553" y="-82117"/>
            <a:ext cx="444028" cy="6269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79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Calculations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76470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have a calculator in A Level exams, but won’t however in STEP, etc. It’s good however to know how to calculate certain values yourself if needed.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1988840"/>
                <a:ext cx="3456384" cy="330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b="1" i="0" smtClean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𝝅</m:t>
                                      </m:r>
                                    </m:num>
                                    <m:den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e>
                              </m:func>
                            </m:den>
                          </m:f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den>
                              </m:f>
                            </m:den>
                          </m:f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𝐜𝐨𝐬𝐞𝐜</m:t>
                          </m:r>
                        </m:fName>
                        <m:e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88840"/>
                <a:ext cx="3456384" cy="330475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16016" y="1988840"/>
                <a:ext cx="3456384" cy="2133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GB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cosec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𝒔𝒆𝒄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988840"/>
                <a:ext cx="3456384" cy="21336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4319972" y="1988840"/>
            <a:ext cx="0" cy="3600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403648" y="1980276"/>
            <a:ext cx="1584176" cy="7286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03647" y="2717484"/>
            <a:ext cx="1934463" cy="840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65665" y="3558448"/>
            <a:ext cx="1934463" cy="6830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03647" y="4241493"/>
            <a:ext cx="678541" cy="49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5720" y="4740934"/>
            <a:ext cx="1232104" cy="49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80112" y="2017283"/>
            <a:ext cx="864755" cy="3954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80112" y="2441138"/>
            <a:ext cx="864755" cy="6278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6136" y="3097402"/>
            <a:ext cx="864755" cy="4610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18221" y="3608922"/>
            <a:ext cx="1086027" cy="4610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14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Exercises 6A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144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2D073DD-F319-E349-9E27-28D02B9DC359}"/>
              </a:ext>
            </a:extLst>
          </p:cNvPr>
          <p:cNvSpPr txBox="1"/>
          <p:nvPr/>
        </p:nvSpPr>
        <p:spPr>
          <a:xfrm>
            <a:off x="611560" y="2682537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Q4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Q6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7282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40890</TotalTime>
  <Words>1630</Words>
  <Application>Microsoft Office PowerPoint</Application>
  <PresentationFormat>On-screen Show (4:3)</PresentationFormat>
  <Paragraphs>391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Wingdings</vt:lpstr>
      <vt:lpstr>Office Theme</vt:lpstr>
      <vt:lpstr>P2 Chapter 6 :: 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995</cp:revision>
  <dcterms:created xsi:type="dcterms:W3CDTF">2013-02-28T07:36:55Z</dcterms:created>
  <dcterms:modified xsi:type="dcterms:W3CDTF">2019-08-31T16:00:11Z</dcterms:modified>
</cp:coreProperties>
</file>