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712" r:id="rId2"/>
    <p:sldId id="656" r:id="rId3"/>
    <p:sldId id="711" r:id="rId4"/>
    <p:sldId id="705" r:id="rId5"/>
    <p:sldId id="653" r:id="rId6"/>
    <p:sldId id="709" r:id="rId7"/>
    <p:sldId id="697" r:id="rId8"/>
    <p:sldId id="710" r:id="rId9"/>
    <p:sldId id="702" r:id="rId10"/>
    <p:sldId id="701" r:id="rId11"/>
    <p:sldId id="699" r:id="rId12"/>
    <p:sldId id="700" r:id="rId13"/>
    <p:sldId id="654" r:id="rId14"/>
    <p:sldId id="698" r:id="rId15"/>
    <p:sldId id="660" r:id="rId16"/>
    <p:sldId id="704" r:id="rId17"/>
    <p:sldId id="71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88534" autoAdjust="0"/>
  </p:normalViewPr>
  <p:slideViewPr>
    <p:cSldViewPr>
      <p:cViewPr varScale="1">
        <p:scale>
          <a:sx n="50" d="100"/>
          <a:sy n="50" d="100"/>
        </p:scale>
        <p:origin x="1040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Get</a:t>
            </a:r>
            <a:r>
              <a:rPr lang="en-GB" baseline="0" dirty="0"/>
              <a:t> students to sketch axes and tables in their books.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4E427-E3BD-40A8-8ACE-F54AF5B80FB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68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Get</a:t>
            </a:r>
            <a:r>
              <a:rPr lang="en-GB" baseline="0" dirty="0"/>
              <a:t> students to sketch axes and tables in their books.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4E427-E3BD-40A8-8ACE-F54AF5B80FB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13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61.png"/><Relationship Id="rId7" Type="http://schemas.openxmlformats.org/officeDocument/2006/relationships/image" Target="../media/image26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0.png"/><Relationship Id="rId5" Type="http://schemas.openxmlformats.org/officeDocument/2006/relationships/image" Target="../media/image240.png"/><Relationship Id="rId4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9.png"/><Relationship Id="rId7" Type="http://schemas.openxmlformats.org/officeDocument/2006/relationships/image" Target="../media/image41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5.png"/><Relationship Id="rId4" Type="http://schemas.openxmlformats.org/officeDocument/2006/relationships/image" Target="../media/image3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7" Type="http://schemas.openxmlformats.org/officeDocument/2006/relationships/image" Target="../media/image32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1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61.png"/><Relationship Id="rId7" Type="http://schemas.openxmlformats.org/officeDocument/2006/relationships/image" Target="../media/image22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5" Type="http://schemas.openxmlformats.org/officeDocument/2006/relationships/image" Target="../media/image190.png"/><Relationship Id="rId4" Type="http://schemas.openxmlformats.org/officeDocument/2006/relationships/image" Target="../media/image18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380.png"/><Relationship Id="rId7" Type="http://schemas.openxmlformats.org/officeDocument/2006/relationships/image" Target="../media/image54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7.png"/><Relationship Id="rId4" Type="http://schemas.openxmlformats.org/officeDocument/2006/relationships/image" Target="../media/image16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210.png"/><Relationship Id="rId7" Type="http://schemas.openxmlformats.org/officeDocument/2006/relationships/image" Target="../media/image64.png"/><Relationship Id="rId12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10.png"/><Relationship Id="rId5" Type="http://schemas.openxmlformats.org/officeDocument/2006/relationships/image" Target="../media/image45.png"/><Relationship Id="rId10" Type="http://schemas.openxmlformats.org/officeDocument/2006/relationships/image" Target="../media/image9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Relationship Id="rId1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70.png"/><Relationship Id="rId7" Type="http://schemas.openxmlformats.org/officeDocument/2006/relationships/image" Target="../media/image1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91.png"/><Relationship Id="rId4" Type="http://schemas.openxmlformats.org/officeDocument/2006/relationships/image" Target="../media/image8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0.pn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7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Graphing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1 </a:t>
            </a:r>
            <a:r>
              <a:rPr lang="en-GB" sz="8000" dirty="0" smtClean="0"/>
              <a:t>of </a:t>
            </a:r>
            <a:r>
              <a:rPr lang="en-GB" sz="8000" dirty="0" smtClean="0"/>
              <a:t>7)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12176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0214" y="788445"/>
                <a:ext cx="7862427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3+ 2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14" y="788445"/>
                <a:ext cx="7862427" cy="707886"/>
              </a:xfrm>
              <a:prstGeom prst="rect">
                <a:avLst/>
              </a:prstGeom>
              <a:blipFill>
                <a:blip r:embed="rId2"/>
                <a:stretch>
                  <a:fillRect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5020301" y="2129786"/>
            <a:ext cx="0" cy="235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63712" y="4464220"/>
            <a:ext cx="580960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87018" y="4173975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018" y="4173975"/>
                <a:ext cx="658554" cy="4791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91024" y="1650610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024" y="1650610"/>
                <a:ext cx="658554" cy="479160"/>
              </a:xfrm>
              <a:prstGeom prst="rect">
                <a:avLst/>
              </a:prstGeom>
              <a:blipFill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>
            <a:off x="2175071" y="2167094"/>
            <a:ext cx="5452412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87715" y="1661823"/>
                <a:ext cx="234888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715" y="1661823"/>
                <a:ext cx="234888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293171"/>
                <a:ext cx="6585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93171"/>
                <a:ext cx="658554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26421" y="5224265"/>
            <a:ext cx="7529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f(x) + 3 </a:t>
            </a:r>
          </a:p>
          <a:p>
            <a:pPr algn="ctr"/>
            <a:r>
              <a:rPr lang="en-GB" sz="3600" dirty="0" smtClean="0"/>
              <a:t>translation up by 3</a:t>
            </a:r>
            <a:endParaRPr lang="en-GB" sz="3600" dirty="0"/>
          </a:p>
        </p:txBody>
      </p:sp>
      <p:sp>
        <p:nvSpPr>
          <p:cNvPr id="17" name="Freeform: Shape 9"/>
          <p:cNvSpPr/>
          <p:nvPr/>
        </p:nvSpPr>
        <p:spPr>
          <a:xfrm>
            <a:off x="2411760" y="2757504"/>
            <a:ext cx="5452413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37182" y="2975667"/>
                <a:ext cx="2031648" cy="59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182" y="2975667"/>
                <a:ext cx="2031648" cy="595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72000" y="3936830"/>
                <a:ext cx="6585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936830"/>
                <a:ext cx="65855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83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9424" y="826675"/>
                <a:ext cx="3822972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424" y="826675"/>
                <a:ext cx="3822972" cy="707886"/>
              </a:xfrm>
              <a:prstGeom prst="rect">
                <a:avLst/>
              </a:prstGeom>
              <a:blipFill>
                <a:blip r:embed="rId2"/>
                <a:stretch>
                  <a:fillRect t="-3571" b="-2214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8482" y="5382510"/>
                <a:ext cx="7704856" cy="1282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f(3x)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stretch </a:t>
                </a:r>
                <a:r>
                  <a:rPr lang="en-GB" sz="3200" dirty="0"/>
                  <a:t>of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on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-axis.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82" y="5382510"/>
                <a:ext cx="7704856" cy="1282659"/>
              </a:xfrm>
              <a:prstGeom prst="rect">
                <a:avLst/>
              </a:prstGeom>
              <a:blipFill>
                <a:blip r:embed="rId3"/>
                <a:stretch>
                  <a:fillRect t="-6190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4061544" y="2270681"/>
            <a:ext cx="0" cy="2920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827584" y="5173513"/>
            <a:ext cx="6441615" cy="17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20912" y="5028360"/>
                <a:ext cx="83845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912" y="5028360"/>
                <a:ext cx="838459" cy="3077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46174" y="1900776"/>
                <a:ext cx="854736" cy="59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174" y="1900776"/>
                <a:ext cx="854736" cy="5943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>
            <a:off x="947160" y="2314716"/>
            <a:ext cx="4598256" cy="2812425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  <a:gd name="connsiteX0" fmla="*/ 1469650 w 5139950"/>
              <a:gd name="connsiteY0" fmla="*/ 990600 h 1000007"/>
              <a:gd name="connsiteX1" fmla="*/ 0 w 5139950"/>
              <a:gd name="connsiteY1" fmla="*/ 990600 h 1000007"/>
              <a:gd name="connsiteX2" fmla="*/ 3323850 w 5139950"/>
              <a:gd name="connsiteY2" fmla="*/ 736600 h 1000007"/>
              <a:gd name="connsiteX3" fmla="*/ 5139950 w 5139950"/>
              <a:gd name="connsiteY3" fmla="*/ 0 h 1000007"/>
              <a:gd name="connsiteX0" fmla="*/ 32614 w 5983587"/>
              <a:gd name="connsiteY0" fmla="*/ 1023679 h 1035178"/>
              <a:gd name="connsiteX1" fmla="*/ 843637 w 5983587"/>
              <a:gd name="connsiteY1" fmla="*/ 990600 h 1035178"/>
              <a:gd name="connsiteX2" fmla="*/ 4167487 w 5983587"/>
              <a:gd name="connsiteY2" fmla="*/ 736600 h 1035178"/>
              <a:gd name="connsiteX3" fmla="*/ 5983587 w 5983587"/>
              <a:gd name="connsiteY3" fmla="*/ 0 h 1035178"/>
              <a:gd name="connsiteX0" fmla="*/ 5649 w 5956622"/>
              <a:gd name="connsiteY0" fmla="*/ 1023679 h 1026719"/>
              <a:gd name="connsiteX1" fmla="*/ 2685557 w 5956622"/>
              <a:gd name="connsiteY1" fmla="*/ 902390 h 1026719"/>
              <a:gd name="connsiteX2" fmla="*/ 4140522 w 5956622"/>
              <a:gd name="connsiteY2" fmla="*/ 736600 h 1026719"/>
              <a:gd name="connsiteX3" fmla="*/ 5956622 w 5956622"/>
              <a:gd name="connsiteY3" fmla="*/ 0 h 1026719"/>
              <a:gd name="connsiteX0" fmla="*/ 5649 w 6019974"/>
              <a:gd name="connsiteY0" fmla="*/ 1255230 h 1258270"/>
              <a:gd name="connsiteX1" fmla="*/ 2685557 w 6019974"/>
              <a:gd name="connsiteY1" fmla="*/ 1133941 h 1258270"/>
              <a:gd name="connsiteX2" fmla="*/ 4140522 w 6019974"/>
              <a:gd name="connsiteY2" fmla="*/ 968151 h 1258270"/>
              <a:gd name="connsiteX3" fmla="*/ 6019974 w 6019974"/>
              <a:gd name="connsiteY3" fmla="*/ 0 h 1258270"/>
              <a:gd name="connsiteX0" fmla="*/ 5649 w 6019974"/>
              <a:gd name="connsiteY0" fmla="*/ 1255230 h 1258270"/>
              <a:gd name="connsiteX1" fmla="*/ 2685557 w 6019974"/>
              <a:gd name="connsiteY1" fmla="*/ 1133941 h 1258270"/>
              <a:gd name="connsiteX2" fmla="*/ 4140522 w 6019974"/>
              <a:gd name="connsiteY2" fmla="*/ 968151 h 1258270"/>
              <a:gd name="connsiteX3" fmla="*/ 6019974 w 6019974"/>
              <a:gd name="connsiteY3" fmla="*/ 0 h 1258270"/>
              <a:gd name="connsiteX0" fmla="*/ 7290 w 6021615"/>
              <a:gd name="connsiteY0" fmla="*/ 1255230 h 1258006"/>
              <a:gd name="connsiteX1" fmla="*/ 2687198 w 6021615"/>
              <a:gd name="connsiteY1" fmla="*/ 1133941 h 1258006"/>
              <a:gd name="connsiteX2" fmla="*/ 4142163 w 6021615"/>
              <a:gd name="connsiteY2" fmla="*/ 968151 h 1258006"/>
              <a:gd name="connsiteX3" fmla="*/ 6021615 w 6021615"/>
              <a:gd name="connsiteY3" fmla="*/ 0 h 1258006"/>
              <a:gd name="connsiteX0" fmla="*/ 9557 w 6023882"/>
              <a:gd name="connsiteY0" fmla="*/ 1255230 h 1264379"/>
              <a:gd name="connsiteX1" fmla="*/ 2277677 w 6023882"/>
              <a:gd name="connsiteY1" fmla="*/ 1222151 h 1264379"/>
              <a:gd name="connsiteX2" fmla="*/ 4144430 w 6023882"/>
              <a:gd name="connsiteY2" fmla="*/ 968151 h 1264379"/>
              <a:gd name="connsiteX3" fmla="*/ 6023882 w 6023882"/>
              <a:gd name="connsiteY3" fmla="*/ 0 h 126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3882" h="1264379">
                <a:moveTo>
                  <a:pt x="9557" y="1255230"/>
                </a:moveTo>
                <a:cubicBezTo>
                  <a:pt x="-119560" y="1276396"/>
                  <a:pt x="1081716" y="1258972"/>
                  <a:pt x="2277677" y="1222151"/>
                </a:cubicBezTo>
                <a:cubicBezTo>
                  <a:pt x="2968155" y="1200893"/>
                  <a:pt x="3520062" y="1171843"/>
                  <a:pt x="4144430" y="968151"/>
                </a:cubicBezTo>
                <a:cubicBezTo>
                  <a:pt x="4768798" y="764459"/>
                  <a:pt x="5544162" y="373960"/>
                  <a:pt x="6023882" y="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58237" y="4103728"/>
                <a:ext cx="8547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237" y="4103728"/>
                <a:ext cx="85473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38700" y="1779348"/>
                <a:ext cx="2208252" cy="603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700" y="1779348"/>
                <a:ext cx="2208252" cy="6036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/>
          <p:cNvSpPr/>
          <p:nvPr/>
        </p:nvSpPr>
        <p:spPr>
          <a:xfrm>
            <a:off x="1072212" y="2609031"/>
            <a:ext cx="6165771" cy="2428101"/>
          </a:xfrm>
          <a:custGeom>
            <a:avLst/>
            <a:gdLst>
              <a:gd name="connsiteX0" fmla="*/ 0 w 3238500"/>
              <a:gd name="connsiteY0" fmla="*/ 1257300 h 1257300"/>
              <a:gd name="connsiteX1" fmla="*/ 50800 w 3238500"/>
              <a:gd name="connsiteY1" fmla="*/ 1257300 h 1257300"/>
              <a:gd name="connsiteX2" fmla="*/ 1562100 w 3238500"/>
              <a:gd name="connsiteY2" fmla="*/ 990600 h 1257300"/>
              <a:gd name="connsiteX3" fmla="*/ 3238500 w 3238500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8500" h="1257300">
                <a:moveTo>
                  <a:pt x="0" y="1257300"/>
                </a:moveTo>
                <a:lnTo>
                  <a:pt x="50800" y="1257300"/>
                </a:lnTo>
                <a:cubicBezTo>
                  <a:pt x="311150" y="1212850"/>
                  <a:pt x="1030817" y="1200150"/>
                  <a:pt x="1562100" y="990600"/>
                </a:cubicBezTo>
                <a:cubicBezTo>
                  <a:pt x="2093383" y="781050"/>
                  <a:pt x="2665941" y="390525"/>
                  <a:pt x="323850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60232" y="1980819"/>
                <a:ext cx="2208252" cy="603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980819"/>
                <a:ext cx="2208252" cy="6036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9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29752" y="895039"/>
                <a:ext cx="4661018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4000" dirty="0" smtClean="0"/>
                  <a:t> </a:t>
                </a:r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752" y="895039"/>
                <a:ext cx="4661018" cy="707886"/>
              </a:xfrm>
              <a:prstGeom prst="rect">
                <a:avLst/>
              </a:prstGeom>
              <a:blipFill>
                <a:blip r:embed="rId2"/>
                <a:stretch>
                  <a:fillRect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4660261" y="2369234"/>
            <a:ext cx="0" cy="235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694530" y="4734728"/>
            <a:ext cx="580960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52548" y="4518778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548" y="4518778"/>
                <a:ext cx="658554" cy="4791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30984" y="1890058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984" y="1890058"/>
                <a:ext cx="658554" cy="479160"/>
              </a:xfrm>
              <a:prstGeom prst="rect">
                <a:avLst/>
              </a:prstGeom>
              <a:blipFill>
                <a:blip r:embed="rId4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 flipH="1">
            <a:off x="1940320" y="2996952"/>
            <a:ext cx="5201833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8796" y="2338860"/>
                <a:ext cx="2031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96" y="2338860"/>
                <a:ext cx="20316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06824" y="5584164"/>
            <a:ext cx="7529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reflection in the y axis</a:t>
            </a:r>
            <a:endParaRPr lang="en-GB" sz="3600" dirty="0"/>
          </a:p>
        </p:txBody>
      </p:sp>
      <p:sp>
        <p:nvSpPr>
          <p:cNvPr id="17" name="Freeform: Shape 9"/>
          <p:cNvSpPr/>
          <p:nvPr/>
        </p:nvSpPr>
        <p:spPr>
          <a:xfrm>
            <a:off x="2051720" y="2996952"/>
            <a:ext cx="5452413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96016" y="2365392"/>
                <a:ext cx="2031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016" y="2365392"/>
                <a:ext cx="203164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11960" y="4176278"/>
                <a:ext cx="6585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176278"/>
                <a:ext cx="658554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8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0214" y="788445"/>
                <a:ext cx="7862427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14" y="788445"/>
                <a:ext cx="7862427" cy="707886"/>
              </a:xfrm>
              <a:prstGeom prst="rect">
                <a:avLst/>
              </a:prstGeom>
              <a:blipFill>
                <a:blip r:embed="rId2"/>
                <a:stretch>
                  <a:fillRect t="-3571" b="-2214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5020301" y="2129786"/>
            <a:ext cx="0" cy="235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63712" y="4464220"/>
            <a:ext cx="580960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87018" y="4173975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018" y="4173975"/>
                <a:ext cx="658554" cy="4791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91024" y="1650610"/>
                <a:ext cx="658554" cy="479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024" y="1650610"/>
                <a:ext cx="658554" cy="479160"/>
              </a:xfrm>
              <a:prstGeom prst="rect">
                <a:avLst/>
              </a:prstGeom>
              <a:blipFill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>
            <a:off x="1145813" y="2757504"/>
            <a:ext cx="5452412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90207" y="2179046"/>
                <a:ext cx="2031648" cy="59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207" y="2179046"/>
                <a:ext cx="2031648" cy="5959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212975"/>
                <a:ext cx="6585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12975"/>
                <a:ext cx="658554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99592" y="5276192"/>
            <a:ext cx="7529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f(x + 3) </a:t>
            </a:r>
            <a:endParaRPr lang="en-GB" sz="3600" dirty="0" smtClean="0"/>
          </a:p>
          <a:p>
            <a:pPr algn="ctr"/>
            <a:r>
              <a:rPr lang="en-GB" sz="3600" dirty="0" smtClean="0"/>
              <a:t>translation </a:t>
            </a:r>
            <a:r>
              <a:rPr lang="en-GB" sz="3600" dirty="0"/>
              <a:t>to the left by </a:t>
            </a:r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17" name="Freeform: Shape 9"/>
          <p:cNvSpPr/>
          <p:nvPr/>
        </p:nvSpPr>
        <p:spPr>
          <a:xfrm>
            <a:off x="2411760" y="2757504"/>
            <a:ext cx="5452413" cy="15568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79538" y="2888696"/>
                <a:ext cx="2031648" cy="59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538" y="2888696"/>
                <a:ext cx="2031648" cy="595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72000" y="3936830"/>
                <a:ext cx="65855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936830"/>
                <a:ext cx="65855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34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51087" y="833559"/>
                <a:ext cx="3665667" cy="7676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Sketch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=2+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087" y="833559"/>
                <a:ext cx="3665667" cy="767646"/>
              </a:xfrm>
              <a:prstGeom prst="rect">
                <a:avLst/>
              </a:prstGeom>
              <a:blipFill>
                <a:blip r:embed="rId2"/>
                <a:stretch>
                  <a:fillRect b="-14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7700" y="5634764"/>
                <a:ext cx="7560840" cy="1168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so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stretch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-axis by scale factor 3, </a:t>
                </a:r>
              </a:p>
              <a:p>
                <a:pPr algn="ctr"/>
                <a:r>
                  <a:rPr lang="en-GB" sz="2800" dirty="0"/>
                  <a:t>f(x) + 2 so a translation up by 2.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00" y="5634764"/>
                <a:ext cx="7560840" cy="1168077"/>
              </a:xfrm>
              <a:prstGeom prst="rect">
                <a:avLst/>
              </a:prstGeom>
              <a:blipFill>
                <a:blip r:embed="rId3"/>
                <a:stretch>
                  <a:fillRect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V="1">
            <a:off x="4392938" y="2591081"/>
            <a:ext cx="0" cy="2885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475656" y="5458945"/>
            <a:ext cx="5810836" cy="1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91321" y="5232580"/>
                <a:ext cx="6601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321" y="5232580"/>
                <a:ext cx="66010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25632" y="2347134"/>
                <a:ext cx="771038" cy="58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632" y="2347134"/>
                <a:ext cx="771038" cy="5872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: Shape 36"/>
          <p:cNvSpPr/>
          <p:nvPr/>
        </p:nvSpPr>
        <p:spPr>
          <a:xfrm>
            <a:off x="1518088" y="1616892"/>
            <a:ext cx="6172219" cy="2778546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  <a:gd name="connsiteX0" fmla="*/ 1469650 w 5139950"/>
              <a:gd name="connsiteY0" fmla="*/ 990600 h 1000007"/>
              <a:gd name="connsiteX1" fmla="*/ 0 w 5139950"/>
              <a:gd name="connsiteY1" fmla="*/ 990600 h 1000007"/>
              <a:gd name="connsiteX2" fmla="*/ 3323850 w 5139950"/>
              <a:gd name="connsiteY2" fmla="*/ 736600 h 1000007"/>
              <a:gd name="connsiteX3" fmla="*/ 5139950 w 5139950"/>
              <a:gd name="connsiteY3" fmla="*/ 0 h 1000007"/>
              <a:gd name="connsiteX0" fmla="*/ 32614 w 5983587"/>
              <a:gd name="connsiteY0" fmla="*/ 1023679 h 1035178"/>
              <a:gd name="connsiteX1" fmla="*/ 843637 w 5983587"/>
              <a:gd name="connsiteY1" fmla="*/ 990600 h 1035178"/>
              <a:gd name="connsiteX2" fmla="*/ 4167487 w 5983587"/>
              <a:gd name="connsiteY2" fmla="*/ 736600 h 1035178"/>
              <a:gd name="connsiteX3" fmla="*/ 5983587 w 5983587"/>
              <a:gd name="connsiteY3" fmla="*/ 0 h 1035178"/>
              <a:gd name="connsiteX0" fmla="*/ 5649 w 5956622"/>
              <a:gd name="connsiteY0" fmla="*/ 1023679 h 1026719"/>
              <a:gd name="connsiteX1" fmla="*/ 2685557 w 5956622"/>
              <a:gd name="connsiteY1" fmla="*/ 902390 h 1026719"/>
              <a:gd name="connsiteX2" fmla="*/ 4140522 w 5956622"/>
              <a:gd name="connsiteY2" fmla="*/ 736600 h 1026719"/>
              <a:gd name="connsiteX3" fmla="*/ 5956622 w 5956622"/>
              <a:gd name="connsiteY3" fmla="*/ 0 h 1026719"/>
              <a:gd name="connsiteX0" fmla="*/ 5649 w 6019974"/>
              <a:gd name="connsiteY0" fmla="*/ 1255230 h 1258270"/>
              <a:gd name="connsiteX1" fmla="*/ 2685557 w 6019974"/>
              <a:gd name="connsiteY1" fmla="*/ 1133941 h 1258270"/>
              <a:gd name="connsiteX2" fmla="*/ 4140522 w 6019974"/>
              <a:gd name="connsiteY2" fmla="*/ 968151 h 1258270"/>
              <a:gd name="connsiteX3" fmla="*/ 6019974 w 6019974"/>
              <a:gd name="connsiteY3" fmla="*/ 0 h 1258270"/>
              <a:gd name="connsiteX0" fmla="*/ 5649 w 6019974"/>
              <a:gd name="connsiteY0" fmla="*/ 1255230 h 1258270"/>
              <a:gd name="connsiteX1" fmla="*/ 2685557 w 6019974"/>
              <a:gd name="connsiteY1" fmla="*/ 1133941 h 1258270"/>
              <a:gd name="connsiteX2" fmla="*/ 4140522 w 6019974"/>
              <a:gd name="connsiteY2" fmla="*/ 968151 h 1258270"/>
              <a:gd name="connsiteX3" fmla="*/ 6019974 w 6019974"/>
              <a:gd name="connsiteY3" fmla="*/ 0 h 1258270"/>
              <a:gd name="connsiteX0" fmla="*/ 7290 w 6021615"/>
              <a:gd name="connsiteY0" fmla="*/ 1255230 h 1258006"/>
              <a:gd name="connsiteX1" fmla="*/ 2687198 w 6021615"/>
              <a:gd name="connsiteY1" fmla="*/ 1133941 h 1258006"/>
              <a:gd name="connsiteX2" fmla="*/ 4142163 w 6021615"/>
              <a:gd name="connsiteY2" fmla="*/ 968151 h 1258006"/>
              <a:gd name="connsiteX3" fmla="*/ 6021615 w 6021615"/>
              <a:gd name="connsiteY3" fmla="*/ 0 h 1258006"/>
              <a:gd name="connsiteX0" fmla="*/ 9557 w 6023882"/>
              <a:gd name="connsiteY0" fmla="*/ 1255230 h 1264379"/>
              <a:gd name="connsiteX1" fmla="*/ 2277677 w 6023882"/>
              <a:gd name="connsiteY1" fmla="*/ 1222151 h 1264379"/>
              <a:gd name="connsiteX2" fmla="*/ 4144430 w 6023882"/>
              <a:gd name="connsiteY2" fmla="*/ 968151 h 1264379"/>
              <a:gd name="connsiteX3" fmla="*/ 6023882 w 6023882"/>
              <a:gd name="connsiteY3" fmla="*/ 0 h 126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3882" h="1264379">
                <a:moveTo>
                  <a:pt x="9557" y="1255230"/>
                </a:moveTo>
                <a:cubicBezTo>
                  <a:pt x="-119560" y="1276396"/>
                  <a:pt x="1081716" y="1258972"/>
                  <a:pt x="2277677" y="1222151"/>
                </a:cubicBezTo>
                <a:cubicBezTo>
                  <a:pt x="2968155" y="1200893"/>
                  <a:pt x="3520062" y="1171843"/>
                  <a:pt x="4144430" y="968151"/>
                </a:cubicBezTo>
                <a:cubicBezTo>
                  <a:pt x="4768798" y="764459"/>
                  <a:pt x="5544162" y="373960"/>
                  <a:pt x="602388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21112" y="4841225"/>
                <a:ext cx="771038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112" y="4841225"/>
                <a:ext cx="771038" cy="4616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86363" y="1633167"/>
                <a:ext cx="2291789" cy="730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n-GB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GB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363" y="1633167"/>
                <a:ext cx="2291789" cy="7303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: Shape 40"/>
          <p:cNvSpPr/>
          <p:nvPr/>
        </p:nvSpPr>
        <p:spPr>
          <a:xfrm>
            <a:off x="2776012" y="2943529"/>
            <a:ext cx="3212976" cy="2398851"/>
          </a:xfrm>
          <a:custGeom>
            <a:avLst/>
            <a:gdLst>
              <a:gd name="connsiteX0" fmla="*/ 0 w 3238500"/>
              <a:gd name="connsiteY0" fmla="*/ 1257300 h 1257300"/>
              <a:gd name="connsiteX1" fmla="*/ 50800 w 3238500"/>
              <a:gd name="connsiteY1" fmla="*/ 1257300 h 1257300"/>
              <a:gd name="connsiteX2" fmla="*/ 1562100 w 3238500"/>
              <a:gd name="connsiteY2" fmla="*/ 990600 h 1257300"/>
              <a:gd name="connsiteX3" fmla="*/ 3238500 w 3238500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8500" h="1257300">
                <a:moveTo>
                  <a:pt x="0" y="1257300"/>
                </a:moveTo>
                <a:lnTo>
                  <a:pt x="50800" y="1257300"/>
                </a:lnTo>
                <a:cubicBezTo>
                  <a:pt x="311150" y="1212850"/>
                  <a:pt x="1030817" y="1200150"/>
                  <a:pt x="1562100" y="990600"/>
                </a:cubicBezTo>
                <a:cubicBezTo>
                  <a:pt x="2093383" y="781050"/>
                  <a:pt x="2665941" y="390525"/>
                  <a:pt x="323850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460008" y="2578649"/>
                <a:ext cx="19920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08" y="2578649"/>
                <a:ext cx="199201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74828" y="3863462"/>
                <a:ext cx="771038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828" y="3863462"/>
                <a:ext cx="771038" cy="4616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1518088" y="4465831"/>
            <a:ext cx="596006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97997" y="3884860"/>
                <a:ext cx="19920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997" y="3884860"/>
                <a:ext cx="199201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4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7" grpId="0" animBg="1"/>
      <p:bldP spid="40" grpId="0"/>
      <p:bldP spid="43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03741" y="904579"/>
                <a:ext cx="3983787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Sketch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741" y="904579"/>
                <a:ext cx="3983787" cy="584775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4428852" y="1911187"/>
            <a:ext cx="0" cy="360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39552" y="4684309"/>
            <a:ext cx="7200000" cy="9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11492" y="4506923"/>
                <a:ext cx="4489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492" y="4506923"/>
                <a:ext cx="44894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682" y="1628800"/>
                <a:ext cx="4489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682" y="1628800"/>
                <a:ext cx="44894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80475" y="2551248"/>
                <a:ext cx="2411207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475" y="2551248"/>
                <a:ext cx="2411207" cy="5329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/>
          <p:cNvSpPr/>
          <p:nvPr/>
        </p:nvSpPr>
        <p:spPr>
          <a:xfrm flipH="1">
            <a:off x="1349134" y="2619789"/>
            <a:ext cx="6483701" cy="2496137"/>
          </a:xfrm>
          <a:custGeom>
            <a:avLst/>
            <a:gdLst>
              <a:gd name="connsiteX0" fmla="*/ 0 w 3238500"/>
              <a:gd name="connsiteY0" fmla="*/ 1257300 h 1257300"/>
              <a:gd name="connsiteX1" fmla="*/ 50800 w 3238500"/>
              <a:gd name="connsiteY1" fmla="*/ 1257300 h 1257300"/>
              <a:gd name="connsiteX2" fmla="*/ 1562100 w 3238500"/>
              <a:gd name="connsiteY2" fmla="*/ 990600 h 1257300"/>
              <a:gd name="connsiteX3" fmla="*/ 3238500 w 3238500"/>
              <a:gd name="connsiteY3" fmla="*/ 0 h 1257300"/>
              <a:gd name="connsiteX0" fmla="*/ 0 w 3100276"/>
              <a:gd name="connsiteY0" fmla="*/ 1161435 h 1161435"/>
              <a:gd name="connsiteX1" fmla="*/ 50800 w 3100276"/>
              <a:gd name="connsiteY1" fmla="*/ 1161435 h 1161435"/>
              <a:gd name="connsiteX2" fmla="*/ 1562100 w 3100276"/>
              <a:gd name="connsiteY2" fmla="*/ 894735 h 1161435"/>
              <a:gd name="connsiteX3" fmla="*/ 3100276 w 3100276"/>
              <a:gd name="connsiteY3" fmla="*/ 0 h 1161435"/>
              <a:gd name="connsiteX0" fmla="*/ 0 w 3739617"/>
              <a:gd name="connsiteY0" fmla="*/ 1167375 h 1182799"/>
              <a:gd name="connsiteX1" fmla="*/ 690141 w 3739617"/>
              <a:gd name="connsiteY1" fmla="*/ 1161435 h 1182799"/>
              <a:gd name="connsiteX2" fmla="*/ 2201441 w 3739617"/>
              <a:gd name="connsiteY2" fmla="*/ 894735 h 1182799"/>
              <a:gd name="connsiteX3" fmla="*/ 3739617 w 3739617"/>
              <a:gd name="connsiteY3" fmla="*/ 0 h 1182799"/>
              <a:gd name="connsiteX0" fmla="*/ 0 w 3739617"/>
              <a:gd name="connsiteY0" fmla="*/ 1167375 h 1177815"/>
              <a:gd name="connsiteX1" fmla="*/ 690141 w 3739617"/>
              <a:gd name="connsiteY1" fmla="*/ 1161435 h 1177815"/>
              <a:gd name="connsiteX2" fmla="*/ 2201441 w 3739617"/>
              <a:gd name="connsiteY2" fmla="*/ 894735 h 1177815"/>
              <a:gd name="connsiteX3" fmla="*/ 3739617 w 3739617"/>
              <a:gd name="connsiteY3" fmla="*/ 0 h 117781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09103"/>
              <a:gd name="connsiteY0" fmla="*/ 1167375 h 1167375"/>
              <a:gd name="connsiteX1" fmla="*/ 690141 w 3709103"/>
              <a:gd name="connsiteY1" fmla="*/ 1132922 h 1167375"/>
              <a:gd name="connsiteX2" fmla="*/ 2170927 w 3709103"/>
              <a:gd name="connsiteY2" fmla="*/ 894735 h 1167375"/>
              <a:gd name="connsiteX3" fmla="*/ 3709103 w 3709103"/>
              <a:gd name="connsiteY3" fmla="*/ 0 h 1167375"/>
              <a:gd name="connsiteX0" fmla="*/ 0 w 3709103"/>
              <a:gd name="connsiteY0" fmla="*/ 1167375 h 1170092"/>
              <a:gd name="connsiteX1" fmla="*/ 690141 w 3709103"/>
              <a:gd name="connsiteY1" fmla="*/ 1132922 h 1170092"/>
              <a:gd name="connsiteX2" fmla="*/ 2170927 w 3709103"/>
              <a:gd name="connsiteY2" fmla="*/ 894735 h 1170092"/>
              <a:gd name="connsiteX3" fmla="*/ 3709103 w 3709103"/>
              <a:gd name="connsiteY3" fmla="*/ 0 h 1170092"/>
              <a:gd name="connsiteX0" fmla="*/ 0 w 3709103"/>
              <a:gd name="connsiteY0" fmla="*/ 1167375 h 1167514"/>
              <a:gd name="connsiteX1" fmla="*/ 690141 w 3709103"/>
              <a:gd name="connsiteY1" fmla="*/ 1132922 h 1167514"/>
              <a:gd name="connsiteX2" fmla="*/ 2170927 w 3709103"/>
              <a:gd name="connsiteY2" fmla="*/ 894735 h 1167514"/>
              <a:gd name="connsiteX3" fmla="*/ 3709103 w 3709103"/>
              <a:gd name="connsiteY3" fmla="*/ 0 h 1167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9103" h="1167514">
                <a:moveTo>
                  <a:pt x="0" y="1167375"/>
                </a:moveTo>
                <a:cubicBezTo>
                  <a:pt x="299793" y="1168959"/>
                  <a:pt x="366826" y="1156977"/>
                  <a:pt x="690141" y="1132922"/>
                </a:cubicBezTo>
                <a:cubicBezTo>
                  <a:pt x="1057048" y="1087482"/>
                  <a:pt x="1667767" y="1083555"/>
                  <a:pt x="2170927" y="894735"/>
                </a:cubicBezTo>
                <a:cubicBezTo>
                  <a:pt x="2674087" y="705915"/>
                  <a:pt x="3136544" y="390525"/>
                  <a:pt x="3709103" y="0"/>
                </a:cubicBez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053852" y="5152521"/>
            <a:ext cx="691803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93274" y="4686565"/>
                <a:ext cx="24112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274" y="4686565"/>
                <a:ext cx="241120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4"/>
          <p:cNvSpPr/>
          <p:nvPr/>
        </p:nvSpPr>
        <p:spPr>
          <a:xfrm>
            <a:off x="1170477" y="2046978"/>
            <a:ext cx="6386019" cy="2496137"/>
          </a:xfrm>
          <a:custGeom>
            <a:avLst/>
            <a:gdLst>
              <a:gd name="connsiteX0" fmla="*/ 0 w 3238500"/>
              <a:gd name="connsiteY0" fmla="*/ 1257300 h 1257300"/>
              <a:gd name="connsiteX1" fmla="*/ 50800 w 3238500"/>
              <a:gd name="connsiteY1" fmla="*/ 1257300 h 1257300"/>
              <a:gd name="connsiteX2" fmla="*/ 1562100 w 3238500"/>
              <a:gd name="connsiteY2" fmla="*/ 990600 h 1257300"/>
              <a:gd name="connsiteX3" fmla="*/ 3238500 w 3238500"/>
              <a:gd name="connsiteY3" fmla="*/ 0 h 1257300"/>
              <a:gd name="connsiteX0" fmla="*/ 0 w 3100276"/>
              <a:gd name="connsiteY0" fmla="*/ 1161435 h 1161435"/>
              <a:gd name="connsiteX1" fmla="*/ 50800 w 3100276"/>
              <a:gd name="connsiteY1" fmla="*/ 1161435 h 1161435"/>
              <a:gd name="connsiteX2" fmla="*/ 1562100 w 3100276"/>
              <a:gd name="connsiteY2" fmla="*/ 894735 h 1161435"/>
              <a:gd name="connsiteX3" fmla="*/ 3100276 w 3100276"/>
              <a:gd name="connsiteY3" fmla="*/ 0 h 1161435"/>
              <a:gd name="connsiteX0" fmla="*/ 0 w 3739617"/>
              <a:gd name="connsiteY0" fmla="*/ 1167375 h 1182799"/>
              <a:gd name="connsiteX1" fmla="*/ 690141 w 3739617"/>
              <a:gd name="connsiteY1" fmla="*/ 1161435 h 1182799"/>
              <a:gd name="connsiteX2" fmla="*/ 2201441 w 3739617"/>
              <a:gd name="connsiteY2" fmla="*/ 894735 h 1182799"/>
              <a:gd name="connsiteX3" fmla="*/ 3739617 w 3739617"/>
              <a:gd name="connsiteY3" fmla="*/ 0 h 1182799"/>
              <a:gd name="connsiteX0" fmla="*/ 0 w 3739617"/>
              <a:gd name="connsiteY0" fmla="*/ 1167375 h 1177815"/>
              <a:gd name="connsiteX1" fmla="*/ 690141 w 3739617"/>
              <a:gd name="connsiteY1" fmla="*/ 1161435 h 1177815"/>
              <a:gd name="connsiteX2" fmla="*/ 2201441 w 3739617"/>
              <a:gd name="connsiteY2" fmla="*/ 894735 h 1177815"/>
              <a:gd name="connsiteX3" fmla="*/ 3739617 w 3739617"/>
              <a:gd name="connsiteY3" fmla="*/ 0 h 117781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39617"/>
              <a:gd name="connsiteY0" fmla="*/ 1167375 h 1167375"/>
              <a:gd name="connsiteX1" fmla="*/ 720655 w 3739617"/>
              <a:gd name="connsiteY1" fmla="*/ 1132922 h 1167375"/>
              <a:gd name="connsiteX2" fmla="*/ 2201441 w 3739617"/>
              <a:gd name="connsiteY2" fmla="*/ 894735 h 1167375"/>
              <a:gd name="connsiteX3" fmla="*/ 3739617 w 3739617"/>
              <a:gd name="connsiteY3" fmla="*/ 0 h 1167375"/>
              <a:gd name="connsiteX0" fmla="*/ 0 w 3709103"/>
              <a:gd name="connsiteY0" fmla="*/ 1167375 h 1167375"/>
              <a:gd name="connsiteX1" fmla="*/ 690141 w 3709103"/>
              <a:gd name="connsiteY1" fmla="*/ 1132922 h 1167375"/>
              <a:gd name="connsiteX2" fmla="*/ 2170927 w 3709103"/>
              <a:gd name="connsiteY2" fmla="*/ 894735 h 1167375"/>
              <a:gd name="connsiteX3" fmla="*/ 3709103 w 3709103"/>
              <a:gd name="connsiteY3" fmla="*/ 0 h 1167375"/>
              <a:gd name="connsiteX0" fmla="*/ 0 w 3709103"/>
              <a:gd name="connsiteY0" fmla="*/ 1167375 h 1170092"/>
              <a:gd name="connsiteX1" fmla="*/ 690141 w 3709103"/>
              <a:gd name="connsiteY1" fmla="*/ 1132922 h 1170092"/>
              <a:gd name="connsiteX2" fmla="*/ 2170927 w 3709103"/>
              <a:gd name="connsiteY2" fmla="*/ 894735 h 1170092"/>
              <a:gd name="connsiteX3" fmla="*/ 3709103 w 3709103"/>
              <a:gd name="connsiteY3" fmla="*/ 0 h 1170092"/>
              <a:gd name="connsiteX0" fmla="*/ 0 w 3709103"/>
              <a:gd name="connsiteY0" fmla="*/ 1167375 h 1167514"/>
              <a:gd name="connsiteX1" fmla="*/ 690141 w 3709103"/>
              <a:gd name="connsiteY1" fmla="*/ 1132922 h 1167514"/>
              <a:gd name="connsiteX2" fmla="*/ 2170927 w 3709103"/>
              <a:gd name="connsiteY2" fmla="*/ 894735 h 1167514"/>
              <a:gd name="connsiteX3" fmla="*/ 3709103 w 3709103"/>
              <a:gd name="connsiteY3" fmla="*/ 0 h 1167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9103" h="1167514">
                <a:moveTo>
                  <a:pt x="0" y="1167375"/>
                </a:moveTo>
                <a:cubicBezTo>
                  <a:pt x="299793" y="1168959"/>
                  <a:pt x="366826" y="1156977"/>
                  <a:pt x="690141" y="1132922"/>
                </a:cubicBezTo>
                <a:cubicBezTo>
                  <a:pt x="1057048" y="1087482"/>
                  <a:pt x="1667767" y="1083555"/>
                  <a:pt x="2170927" y="894735"/>
                </a:cubicBezTo>
                <a:cubicBezTo>
                  <a:pt x="2674087" y="705915"/>
                  <a:pt x="3136544" y="390525"/>
                  <a:pt x="3709103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7700" y="5634764"/>
                <a:ext cx="75608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800" dirty="0" smtClean="0"/>
                  <a:t> reflection in the y axis </a:t>
                </a:r>
                <a:endParaRPr lang="en-GB" sz="2800" dirty="0"/>
              </a:p>
              <a:p>
                <a:pPr algn="ctr"/>
                <a:r>
                  <a:rPr lang="en-GB" sz="2800" dirty="0"/>
                  <a:t>f(x) </a:t>
                </a:r>
                <a:r>
                  <a:rPr lang="en-GB" sz="2800" dirty="0" smtClean="0"/>
                  <a:t>– 1 </a:t>
                </a:r>
                <a:r>
                  <a:rPr lang="en-GB" sz="2800" dirty="0"/>
                  <a:t> </a:t>
                </a:r>
                <a:r>
                  <a:rPr lang="en-GB" sz="2800" dirty="0" smtClean="0"/>
                  <a:t>translation down </a:t>
                </a:r>
                <a:r>
                  <a:rPr lang="en-GB" sz="2800" dirty="0"/>
                  <a:t>by </a:t>
                </a:r>
                <a:r>
                  <a:rPr lang="en-GB" sz="2800" dirty="0" smtClean="0"/>
                  <a:t>1</a:t>
                </a:r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00" y="5634764"/>
                <a:ext cx="7560840" cy="954107"/>
              </a:xfrm>
              <a:prstGeom prst="rect">
                <a:avLst/>
              </a:prstGeom>
              <a:blipFill>
                <a:blip r:embed="rId7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1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21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8960" y="1052736"/>
                <a:ext cx="8424936" cy="13373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=2+</m:t>
                      </m:r>
                      <m:sSup>
                        <m:sSup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8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8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8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sup>
                      </m:sSup>
                    </m:oMath>
                  </m:oMathPara>
                </a14:m>
                <a:endParaRPr lang="en-GB" sz="8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1052736"/>
                <a:ext cx="8424936" cy="13373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2231168" y="2357814"/>
            <a:ext cx="576064" cy="1440160"/>
          </a:xfrm>
          <a:prstGeom prst="straightConnector1">
            <a:avLst/>
          </a:prstGeom>
          <a:ln w="28575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43036" y="381962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3300"/>
                </a:solidFill>
              </a:rPr>
              <a:t>u</a:t>
            </a:r>
            <a:r>
              <a:rPr lang="en-GB" sz="3200" dirty="0" smtClean="0">
                <a:solidFill>
                  <a:srgbClr val="FF3300"/>
                </a:solidFill>
              </a:rPr>
              <a:t>p and down</a:t>
            </a:r>
            <a:endParaRPr lang="en-GB" sz="3200" dirty="0">
              <a:solidFill>
                <a:srgbClr val="FF33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419300" y="2204864"/>
            <a:ext cx="1296716" cy="350748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47664" y="5819227"/>
                <a:ext cx="36004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solidFill>
                      <a:srgbClr val="7030A0"/>
                    </a:solidFill>
                  </a:rPr>
                  <a:t>stretch 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 smtClean="0">
                    <a:solidFill>
                      <a:srgbClr val="7030A0"/>
                    </a:solidFill>
                  </a:rPr>
                  <a:t>-axis  and negative (x , 7y)</a:t>
                </a:r>
                <a:endParaRPr lang="en-GB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819227"/>
                <a:ext cx="3600400" cy="954107"/>
              </a:xfrm>
              <a:prstGeom prst="rect">
                <a:avLst/>
              </a:prstGeom>
              <a:blipFill>
                <a:blip r:embed="rId3"/>
                <a:stretch>
                  <a:fillRect t="-6410" r="-1356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H="1" flipV="1">
            <a:off x="6491349" y="1901283"/>
            <a:ext cx="132307" cy="314617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91149" y="5047453"/>
                <a:ext cx="3600400" cy="1162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srgbClr val="0000FF"/>
                    </a:solidFill>
                  </a:rPr>
                  <a:t>stretch on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 smtClean="0">
                    <a:solidFill>
                      <a:srgbClr val="0000FF"/>
                    </a:solidFill>
                  </a:rPr>
                  <a:t>-axis</a:t>
                </a:r>
              </a:p>
              <a:p>
                <a:pPr algn="ctr"/>
                <a:r>
                  <a:rPr lang="en-GB" sz="3200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32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3200" dirty="0" smtClean="0">
                    <a:solidFill>
                      <a:srgbClr val="0000FF"/>
                    </a:solidFill>
                  </a:rPr>
                  <a:t> , y)</a:t>
                </a:r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149" y="5047453"/>
                <a:ext cx="3600400" cy="1162498"/>
              </a:xfrm>
              <a:prstGeom prst="rect">
                <a:avLst/>
              </a:prstGeom>
              <a:blipFill>
                <a:blip r:embed="rId4"/>
                <a:stretch>
                  <a:fillRect t="-6283" b="-94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5477138" y="1693543"/>
            <a:ext cx="576064" cy="144016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9006" y="3155353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C000"/>
                </a:solidFill>
              </a:rPr>
              <a:t>Reflection </a:t>
            </a:r>
          </a:p>
          <a:p>
            <a:pPr algn="ctr"/>
            <a:r>
              <a:rPr lang="en-GB" sz="3200" dirty="0" smtClean="0">
                <a:solidFill>
                  <a:srgbClr val="FFC000"/>
                </a:solidFill>
              </a:rPr>
              <a:t>in y axis</a:t>
            </a:r>
            <a:endParaRPr lang="en-GB" sz="3200" dirty="0">
              <a:solidFill>
                <a:srgbClr val="FFC000"/>
              </a:solidFill>
            </a:endParaRPr>
          </a:p>
        </p:txBody>
      </p:sp>
      <p:cxnSp>
        <p:nvCxnSpPr>
          <p:cNvPr id="20" name="Straight Arrow Connector 19"/>
          <p:cNvCxnSpPr>
            <a:stCxn id="21" idx="0"/>
          </p:cNvCxnSpPr>
          <p:nvPr/>
        </p:nvCxnSpPr>
        <p:spPr>
          <a:xfrm flipV="1">
            <a:off x="7918148" y="1922934"/>
            <a:ext cx="191088" cy="160430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30016" y="352723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l</a:t>
            </a:r>
            <a:r>
              <a:rPr lang="en-GB" sz="3200" dirty="0" smtClean="0">
                <a:solidFill>
                  <a:srgbClr val="00B050"/>
                </a:solidFill>
              </a:rPr>
              <a:t>eft and right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5759" y="4758243"/>
            <a:ext cx="34756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solidFill>
                  <a:srgbClr val="7030A0"/>
                </a:solidFill>
              </a:rPr>
              <a:t>Negative coefficient </a:t>
            </a:r>
          </a:p>
          <a:p>
            <a:pPr algn="ctr"/>
            <a:r>
              <a:rPr lang="en-GB" sz="2800" dirty="0" smtClean="0">
                <a:solidFill>
                  <a:srgbClr val="7030A0"/>
                </a:solidFill>
              </a:rPr>
              <a:t>reflection </a:t>
            </a:r>
            <a:r>
              <a:rPr lang="en-GB" sz="2800" dirty="0">
                <a:solidFill>
                  <a:srgbClr val="7030A0"/>
                </a:solidFill>
              </a:rPr>
              <a:t>on the x axis</a:t>
            </a:r>
          </a:p>
        </p:txBody>
      </p:sp>
    </p:spTree>
    <p:extLst>
      <p:ext uri="{BB962C8B-B14F-4D97-AF65-F5344CB8AC3E}">
        <p14:creationId xmlns:p14="http://schemas.microsoft.com/office/powerpoint/2010/main" val="105998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313-314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132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/>
          <p:nvPr/>
        </p:nvGrpSpPr>
        <p:grpSpPr>
          <a:xfrm>
            <a:off x="0" y="0"/>
            <a:ext cx="9154632" cy="6907803"/>
            <a:chOff x="0" y="0"/>
            <a:chExt cx="9154632" cy="6907803"/>
          </a:xfrm>
        </p:grpSpPr>
        <p:grpSp>
          <p:nvGrpSpPr>
            <p:cNvPr id="3" name="Group 25"/>
            <p:cNvGrpSpPr/>
            <p:nvPr/>
          </p:nvGrpSpPr>
          <p:grpSpPr>
            <a:xfrm>
              <a:off x="395536" y="0"/>
              <a:ext cx="8640960" cy="6858000"/>
              <a:chOff x="395536" y="0"/>
              <a:chExt cx="8640960" cy="68580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39553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82758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25963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69168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12372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255577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98782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41987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85192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28396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71601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14806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58011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01216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44420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7625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730830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74035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817240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860444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903649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rot="5400000">
              <a:off x="4572000" y="-438336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572000" y="-395131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72000" y="-351926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572000" y="-308721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4572000" y="-265516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572000" y="-222312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572000" y="-179107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4572000" y="-135902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572000" y="-92697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572000" y="-49492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572000" y="-6288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4572000" y="36916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572000" y="80121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572000" y="123326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572000" y="166531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572000" y="209736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123728" y="0"/>
              <a:ext cx="0" cy="6858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0" y="5378131"/>
              <a:ext cx="9144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97546" y="5365078"/>
              <a:ext cx="9057086" cy="369332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en-GB" dirty="0"/>
                <a:t> -2              -1                              1               2              3              4               5              6              7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04201" y="13608"/>
              <a:ext cx="504056" cy="6894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</a:t>
              </a:r>
            </a:p>
            <a:p>
              <a:endParaRPr lang="en-GB" dirty="0"/>
            </a:p>
            <a:p>
              <a:endParaRPr lang="en-GB" dirty="0"/>
            </a:p>
            <a:p>
              <a:pPr algn="r"/>
              <a:r>
                <a:rPr lang="en-GB" dirty="0"/>
                <a:t>20</a:t>
              </a:r>
            </a:p>
            <a:p>
              <a:pPr algn="r"/>
              <a:endParaRPr lang="en-GB" sz="2400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16</a:t>
              </a:r>
            </a:p>
            <a:p>
              <a:pPr algn="r"/>
              <a:endParaRPr lang="en-GB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12</a:t>
              </a:r>
            </a:p>
            <a:p>
              <a:pPr algn="r"/>
              <a:endParaRPr lang="en-GB" dirty="0"/>
            </a:p>
            <a:p>
              <a:pPr algn="r"/>
              <a:endParaRPr lang="en-GB" sz="2200" dirty="0"/>
            </a:p>
            <a:p>
              <a:pPr algn="r"/>
              <a:r>
                <a:rPr lang="en-GB" dirty="0"/>
                <a:t>8</a:t>
              </a:r>
            </a:p>
            <a:p>
              <a:pPr algn="r"/>
              <a:endParaRPr lang="en-GB" sz="2800" dirty="0"/>
            </a:p>
            <a:p>
              <a:pPr algn="r"/>
              <a:endParaRPr lang="en-GB" sz="1100" dirty="0"/>
            </a:p>
            <a:p>
              <a:pPr algn="r"/>
              <a:r>
                <a:rPr lang="en-GB" dirty="0"/>
                <a:t>4</a:t>
              </a:r>
            </a:p>
            <a:p>
              <a:pPr algn="r"/>
              <a:endParaRPr lang="en-GB" dirty="0"/>
            </a:p>
            <a:p>
              <a:pPr algn="r"/>
              <a:endParaRPr lang="en-GB" dirty="0"/>
            </a:p>
            <a:p>
              <a:pPr algn="r"/>
              <a:endParaRPr lang="en-GB" dirty="0"/>
            </a:p>
            <a:p>
              <a:pPr algn="r"/>
              <a:endParaRPr lang="en-GB" sz="2400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-4</a:t>
              </a:r>
            </a:p>
            <a:p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6561259"/>
                  </p:ext>
                </p:extLst>
              </p:nvPr>
            </p:nvGraphicFramePr>
            <p:xfrm>
              <a:off x="88900" y="129332"/>
              <a:ext cx="4536019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973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4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74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44299862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6561259"/>
                  </p:ext>
                </p:extLst>
              </p:nvPr>
            </p:nvGraphicFramePr>
            <p:xfrm>
              <a:off x="88900" y="129332"/>
              <a:ext cx="4536019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973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4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74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44299862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63" t="-8197" r="-47022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63" t="-108197" r="-47022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2" name="Oval 51"/>
          <p:cNvSpPr/>
          <p:nvPr/>
        </p:nvSpPr>
        <p:spPr>
          <a:xfrm>
            <a:off x="305560" y="5223921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1161958" y="5153381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26568" y="5050941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2883918" y="4874075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769279" y="4442027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4625601" y="3584677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5492633" y="1842369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: Shape 3"/>
          <p:cNvSpPr/>
          <p:nvPr/>
        </p:nvSpPr>
        <p:spPr>
          <a:xfrm>
            <a:off x="-25400" y="0"/>
            <a:ext cx="6273800" cy="5334000"/>
          </a:xfrm>
          <a:custGeom>
            <a:avLst/>
            <a:gdLst>
              <a:gd name="connsiteX0" fmla="*/ 0 w 6273800"/>
              <a:gd name="connsiteY0" fmla="*/ 5334000 h 5334000"/>
              <a:gd name="connsiteX1" fmla="*/ 1270000 w 6273800"/>
              <a:gd name="connsiteY1" fmla="*/ 5257800 h 5334000"/>
              <a:gd name="connsiteX2" fmla="*/ 2159000 w 6273800"/>
              <a:gd name="connsiteY2" fmla="*/ 5143500 h 5334000"/>
              <a:gd name="connsiteX3" fmla="*/ 3009900 w 6273800"/>
              <a:gd name="connsiteY3" fmla="*/ 4953000 h 5334000"/>
              <a:gd name="connsiteX4" fmla="*/ 3873500 w 6273800"/>
              <a:gd name="connsiteY4" fmla="*/ 4521200 h 5334000"/>
              <a:gd name="connsiteX5" fmla="*/ 4737100 w 6273800"/>
              <a:gd name="connsiteY5" fmla="*/ 3657600 h 5334000"/>
              <a:gd name="connsiteX6" fmla="*/ 5600700 w 6273800"/>
              <a:gd name="connsiteY6" fmla="*/ 1917700 h 5334000"/>
              <a:gd name="connsiteX7" fmla="*/ 6273800 w 6273800"/>
              <a:gd name="connsiteY7" fmla="*/ 0 h 533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73800" h="5334000">
                <a:moveTo>
                  <a:pt x="0" y="5334000"/>
                </a:moveTo>
                <a:cubicBezTo>
                  <a:pt x="455083" y="5311775"/>
                  <a:pt x="910167" y="5289550"/>
                  <a:pt x="1270000" y="5257800"/>
                </a:cubicBezTo>
                <a:cubicBezTo>
                  <a:pt x="1629833" y="5226050"/>
                  <a:pt x="1869017" y="5194300"/>
                  <a:pt x="2159000" y="5143500"/>
                </a:cubicBezTo>
                <a:cubicBezTo>
                  <a:pt x="2448983" y="5092700"/>
                  <a:pt x="2724150" y="5056717"/>
                  <a:pt x="3009900" y="4953000"/>
                </a:cubicBezTo>
                <a:cubicBezTo>
                  <a:pt x="3295650" y="4849283"/>
                  <a:pt x="3585633" y="4737100"/>
                  <a:pt x="3873500" y="4521200"/>
                </a:cubicBezTo>
                <a:cubicBezTo>
                  <a:pt x="4161367" y="4305300"/>
                  <a:pt x="4449233" y="4091517"/>
                  <a:pt x="4737100" y="3657600"/>
                </a:cubicBezTo>
                <a:cubicBezTo>
                  <a:pt x="5024967" y="3223683"/>
                  <a:pt x="5344583" y="2527300"/>
                  <a:pt x="5600700" y="1917700"/>
                </a:cubicBezTo>
                <a:cubicBezTo>
                  <a:pt x="5856817" y="1308100"/>
                  <a:pt x="6065308" y="654050"/>
                  <a:pt x="627380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52120" y="0"/>
                <a:ext cx="3312368" cy="7694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3312368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6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6" grpId="0" animBg="1"/>
      <p:bldP spid="60" grpId="0" animBg="1"/>
      <p:bldP spid="62" grpId="0" animBg="1"/>
      <p:bldP spid="64" grpId="0" animBg="1"/>
      <p:bldP spid="66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/>
          <p:nvPr/>
        </p:nvGrpSpPr>
        <p:grpSpPr>
          <a:xfrm>
            <a:off x="0" y="0"/>
            <a:ext cx="9156700" cy="6907803"/>
            <a:chOff x="0" y="0"/>
            <a:chExt cx="9156700" cy="6907803"/>
          </a:xfrm>
        </p:grpSpPr>
        <p:grpSp>
          <p:nvGrpSpPr>
            <p:cNvPr id="3" name="Group 25"/>
            <p:cNvGrpSpPr/>
            <p:nvPr/>
          </p:nvGrpSpPr>
          <p:grpSpPr>
            <a:xfrm>
              <a:off x="395536" y="0"/>
              <a:ext cx="8640960" cy="6858000"/>
              <a:chOff x="395536" y="0"/>
              <a:chExt cx="8640960" cy="68580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39553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82758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25963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69168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12372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255577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98782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41987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85192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28396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71601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14806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58011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01216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44420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7625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7308304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740352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8172400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8604448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9036496" y="0"/>
                <a:ext cx="0" cy="6858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rot="5400000">
              <a:off x="4572000" y="-438336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572000" y="-395131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72000" y="-351926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572000" y="-308721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4572000" y="-265516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572000" y="-222312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572000" y="-179107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4572000" y="-135902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572000" y="-92697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572000" y="-49492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572000" y="-6288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4572000" y="369168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572000" y="801216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572000" y="1233264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572000" y="1665312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572000" y="2097360"/>
              <a:ext cx="0" cy="914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123728" y="0"/>
              <a:ext cx="0" cy="6858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2700" y="4514531"/>
              <a:ext cx="9144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97546" y="4488778"/>
              <a:ext cx="9057086" cy="369332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en-GB" dirty="0"/>
                <a:t> -2              -1                              1               2              3              4               5              6              7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04201" y="13608"/>
              <a:ext cx="504056" cy="6894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</a:t>
              </a:r>
            </a:p>
            <a:p>
              <a:endParaRPr lang="en-GB" dirty="0"/>
            </a:p>
            <a:p>
              <a:endParaRPr lang="en-GB" dirty="0"/>
            </a:p>
            <a:p>
              <a:pPr algn="r"/>
              <a:r>
                <a:rPr lang="en-GB" dirty="0"/>
                <a:t>4</a:t>
              </a:r>
            </a:p>
            <a:p>
              <a:pPr algn="r"/>
              <a:endParaRPr lang="en-GB" sz="2400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3</a:t>
              </a:r>
            </a:p>
            <a:p>
              <a:pPr algn="r"/>
              <a:endParaRPr lang="en-GB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2</a:t>
              </a:r>
            </a:p>
            <a:p>
              <a:pPr algn="r"/>
              <a:endParaRPr lang="en-GB" dirty="0"/>
            </a:p>
            <a:p>
              <a:pPr algn="r"/>
              <a:endParaRPr lang="en-GB" sz="2200" dirty="0"/>
            </a:p>
            <a:p>
              <a:pPr algn="r"/>
              <a:r>
                <a:rPr lang="en-GB" dirty="0"/>
                <a:t>1</a:t>
              </a:r>
            </a:p>
            <a:p>
              <a:pPr algn="r"/>
              <a:endParaRPr lang="en-GB" sz="2800" dirty="0"/>
            </a:p>
            <a:p>
              <a:pPr algn="r"/>
              <a:endParaRPr lang="en-GB" sz="1100" dirty="0"/>
            </a:p>
            <a:p>
              <a:pPr algn="r"/>
              <a:r>
                <a:rPr lang="en-GB" dirty="0"/>
                <a:t> </a:t>
              </a:r>
            </a:p>
            <a:p>
              <a:pPr algn="r"/>
              <a:endParaRPr lang="en-GB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-1</a:t>
              </a:r>
            </a:p>
            <a:p>
              <a:pPr algn="r"/>
              <a:endParaRPr lang="en-GB" sz="2400" dirty="0"/>
            </a:p>
            <a:p>
              <a:pPr algn="r"/>
              <a:endParaRPr lang="en-GB" dirty="0"/>
            </a:p>
            <a:p>
              <a:pPr algn="r"/>
              <a:r>
                <a:rPr lang="en-GB" dirty="0"/>
                <a:t>-2</a:t>
              </a:r>
            </a:p>
            <a:p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8900" y="129332"/>
              <a:ext cx="3942668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973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4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74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Table 4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5055517"/>
                  </p:ext>
                </p:extLst>
              </p:nvPr>
            </p:nvGraphicFramePr>
            <p:xfrm>
              <a:off x="88900" y="129332"/>
              <a:ext cx="3942668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79732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4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742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614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933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63" t="-8197" r="-39618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63" t="-108197" r="-39618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6" name="Oval 55"/>
          <p:cNvSpPr/>
          <p:nvPr/>
        </p:nvSpPr>
        <p:spPr>
          <a:xfrm>
            <a:off x="2266858" y="6131281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471068" y="5304941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2896618" y="4416875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3756579" y="3553027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5497766" y="2691247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8947033" y="1842369"/>
            <a:ext cx="175293" cy="175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52120" y="0"/>
                <a:ext cx="3312368" cy="7694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3312368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: Shape 27"/>
          <p:cNvSpPr/>
          <p:nvPr/>
        </p:nvSpPr>
        <p:spPr>
          <a:xfrm>
            <a:off x="2249714" y="1901371"/>
            <a:ext cx="6807200" cy="4963886"/>
          </a:xfrm>
          <a:custGeom>
            <a:avLst/>
            <a:gdLst>
              <a:gd name="connsiteX0" fmla="*/ 0 w 6807200"/>
              <a:gd name="connsiteY0" fmla="*/ 4963886 h 4963886"/>
              <a:gd name="connsiteX1" fmla="*/ 101600 w 6807200"/>
              <a:gd name="connsiteY1" fmla="*/ 4339772 h 4963886"/>
              <a:gd name="connsiteX2" fmla="*/ 319315 w 6807200"/>
              <a:gd name="connsiteY2" fmla="*/ 3483429 h 4963886"/>
              <a:gd name="connsiteX3" fmla="*/ 740229 w 6807200"/>
              <a:gd name="connsiteY3" fmla="*/ 2612572 h 4963886"/>
              <a:gd name="connsiteX4" fmla="*/ 1582057 w 6807200"/>
              <a:gd name="connsiteY4" fmla="*/ 1741715 h 4963886"/>
              <a:gd name="connsiteX5" fmla="*/ 3338286 w 6807200"/>
              <a:gd name="connsiteY5" fmla="*/ 870858 h 4963886"/>
              <a:gd name="connsiteX6" fmla="*/ 6807200 w 6807200"/>
              <a:gd name="connsiteY6" fmla="*/ 0 h 4963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7200" h="4963886">
                <a:moveTo>
                  <a:pt x="0" y="4963886"/>
                </a:moveTo>
                <a:cubicBezTo>
                  <a:pt x="24190" y="4775200"/>
                  <a:pt x="48381" y="4586515"/>
                  <a:pt x="101600" y="4339772"/>
                </a:cubicBezTo>
                <a:cubicBezTo>
                  <a:pt x="154819" y="4093029"/>
                  <a:pt x="212877" y="3771296"/>
                  <a:pt x="319315" y="3483429"/>
                </a:cubicBezTo>
                <a:cubicBezTo>
                  <a:pt x="425753" y="3195562"/>
                  <a:pt x="529772" y="2902858"/>
                  <a:pt x="740229" y="2612572"/>
                </a:cubicBezTo>
                <a:cubicBezTo>
                  <a:pt x="950686" y="2322286"/>
                  <a:pt x="1149048" y="2032001"/>
                  <a:pt x="1582057" y="1741715"/>
                </a:cubicBezTo>
                <a:cubicBezTo>
                  <a:pt x="2015066" y="1451429"/>
                  <a:pt x="2467429" y="1161144"/>
                  <a:pt x="3338286" y="870858"/>
                </a:cubicBezTo>
                <a:cubicBezTo>
                  <a:pt x="4209143" y="580572"/>
                  <a:pt x="5508171" y="290286"/>
                  <a:pt x="680720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1" name="Group 70"/>
          <p:cNvGrpSpPr/>
          <p:nvPr/>
        </p:nvGrpSpPr>
        <p:grpSpPr>
          <a:xfrm>
            <a:off x="2409372" y="5304239"/>
            <a:ext cx="3854225" cy="1314275"/>
            <a:chOff x="735236" y="1517154"/>
            <a:chExt cx="3854225" cy="13142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2338636" y="1517154"/>
                  <a:ext cx="2250825" cy="646331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We have a vertical asymptote </a:t>
                  </a: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8636" y="1517154"/>
                  <a:ext cx="2250825" cy="646331"/>
                </a:xfrm>
                <a:prstGeom prst="rect">
                  <a:avLst/>
                </a:prstGeom>
                <a:blipFill>
                  <a:blip r:embed="rId6"/>
                  <a:stretch>
                    <a:fillRect l="-1609" t="-2727" b="-1181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/>
            <p:cNvCxnSpPr>
              <a:stCxn id="72" idx="1"/>
            </p:cNvCxnSpPr>
            <p:nvPr/>
          </p:nvCxnSpPr>
          <p:spPr>
            <a:xfrm flipH="1">
              <a:off x="735236" y="1840320"/>
              <a:ext cx="1603400" cy="9911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3222171" y="3484919"/>
            <a:ext cx="2786743" cy="869367"/>
            <a:chOff x="721118" y="1517154"/>
            <a:chExt cx="2786743" cy="869367"/>
          </a:xfrm>
        </p:grpSpPr>
        <p:sp>
          <p:nvSpPr>
            <p:cNvPr id="75" name="TextBox 74"/>
            <p:cNvSpPr txBox="1"/>
            <p:nvPr/>
          </p:nvSpPr>
          <p:spPr>
            <a:xfrm>
              <a:off x="2338636" y="1517154"/>
              <a:ext cx="1169225" cy="3693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/>
                <a:t>Root is 1.</a:t>
              </a:r>
            </a:p>
          </p:txBody>
        </p:sp>
        <p:cxnSp>
          <p:nvCxnSpPr>
            <p:cNvPr id="76" name="Straight Arrow Connector 75"/>
            <p:cNvCxnSpPr>
              <a:stCxn id="75" idx="1"/>
            </p:cNvCxnSpPr>
            <p:nvPr/>
          </p:nvCxnSpPr>
          <p:spPr>
            <a:xfrm flipH="1">
              <a:off x="721118" y="1701820"/>
              <a:ext cx="1617518" cy="68470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24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0" grpId="0" animBg="1"/>
      <p:bldP spid="62" grpId="0" animBg="1"/>
      <p:bldP spid="64" grpId="0" animBg="1"/>
      <p:bldP spid="6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0" y="66676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Using autograph, plot the following </a:t>
            </a:r>
            <a:r>
              <a:rPr lang="en-GB" sz="3200" b="1" dirty="0" smtClean="0"/>
              <a:t>pairs of graphs </a:t>
            </a:r>
          </a:p>
          <a:p>
            <a:pPr algn="ctr"/>
            <a:r>
              <a:rPr lang="en-GB" sz="3200" dirty="0" smtClean="0"/>
              <a:t>and identify the transformation.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02941" y="1636495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941" y="1636495"/>
                <a:ext cx="1944216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474812" y="1614010"/>
                <a:ext cx="201622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812" y="1614010"/>
                <a:ext cx="201622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063181" y="1628800"/>
            <a:ext cx="11568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907704" y="3233006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233006"/>
                <a:ext cx="1944216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580112" y="3225311"/>
                <a:ext cx="302433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225311"/>
                <a:ext cx="302433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067944" y="3225311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907704" y="4112180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112180"/>
                <a:ext cx="1944216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580112" y="4104485"/>
                <a:ext cx="3024336" cy="777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104485"/>
                <a:ext cx="3024336" cy="777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067944" y="4104485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902941" y="4977761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941" y="4977761"/>
                <a:ext cx="194421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575349" y="4970066"/>
                <a:ext cx="3024336" cy="794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349" y="4970066"/>
                <a:ext cx="3024336" cy="794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063181" y="4970066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902941" y="5871854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941" y="5871854"/>
                <a:ext cx="1944216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575349" y="5864159"/>
                <a:ext cx="302433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349" y="5864159"/>
                <a:ext cx="3024336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63181" y="5864159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902941" y="2460858"/>
                <a:ext cx="194421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900" dirty="0" smtClean="0"/>
                  <a:t> </a:t>
                </a:r>
                <a:endParaRPr lang="en-GB" sz="9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941" y="2460858"/>
                <a:ext cx="1944216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417062" y="2393544"/>
                <a:ext cx="295709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</m:e>
                        <m:sup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4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062" y="2393544"/>
                <a:ext cx="2957091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063181" y="2453163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</a:t>
            </a:r>
            <a:endParaRPr lang="en-GB" sz="4400" dirty="0"/>
          </a:p>
        </p:txBody>
      </p:sp>
      <p:sp>
        <p:nvSpPr>
          <p:cNvPr id="38" name="TextBox 37"/>
          <p:cNvSpPr txBox="1"/>
          <p:nvPr/>
        </p:nvSpPr>
        <p:spPr>
          <a:xfrm>
            <a:off x="754033" y="1698066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A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4033" y="2492896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4033" y="3284984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8532" y="4149080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2349" y="5013176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26062" y="5949280"/>
            <a:ext cx="657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F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91450" y="1281658"/>
            <a:ext cx="965406" cy="96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Exponential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899592" y="839365"/>
            <a:ext cx="7462455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Positive power = Increasing gradients</a:t>
            </a:r>
            <a:endParaRPr lang="en-GB" sz="3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67245" y="2292550"/>
            <a:ext cx="0" cy="408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92131" y="6270325"/>
            <a:ext cx="6237234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19371" y="5962547"/>
                <a:ext cx="602044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371" y="5962547"/>
                <a:ext cx="602044" cy="3077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25209" y="1918794"/>
                <a:ext cx="707028" cy="83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09" y="1918794"/>
                <a:ext cx="707028" cy="830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/>
          <p:cNvSpPr/>
          <p:nvPr/>
        </p:nvSpPr>
        <p:spPr>
          <a:xfrm>
            <a:off x="1187626" y="3414857"/>
            <a:ext cx="5853751" cy="2698520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>
            <a:off x="1206077" y="4168818"/>
            <a:ext cx="5865301" cy="1722116"/>
          </a:xfrm>
          <a:custGeom>
            <a:avLst/>
            <a:gdLst>
              <a:gd name="connsiteX0" fmla="*/ 0 w 3724275"/>
              <a:gd name="connsiteY0" fmla="*/ 638175 h 638175"/>
              <a:gd name="connsiteX1" fmla="*/ 1885950 w 3724275"/>
              <a:gd name="connsiteY1" fmla="*/ 466725 h 638175"/>
              <a:gd name="connsiteX2" fmla="*/ 3724275 w 372427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4275" h="638175">
                <a:moveTo>
                  <a:pt x="0" y="638175"/>
                </a:moveTo>
                <a:cubicBezTo>
                  <a:pt x="632619" y="605631"/>
                  <a:pt x="1265238" y="573087"/>
                  <a:pt x="1885950" y="466725"/>
                </a:cubicBezTo>
                <a:cubicBezTo>
                  <a:pt x="2506663" y="360362"/>
                  <a:pt x="3115469" y="180181"/>
                  <a:pt x="3724275" y="0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/>
          <p:cNvSpPr/>
          <p:nvPr/>
        </p:nvSpPr>
        <p:spPr>
          <a:xfrm>
            <a:off x="1191076" y="2215373"/>
            <a:ext cx="5775296" cy="4009704"/>
          </a:xfrm>
          <a:custGeom>
            <a:avLst/>
            <a:gdLst>
              <a:gd name="connsiteX0" fmla="*/ 0 w 3667125"/>
              <a:gd name="connsiteY0" fmla="*/ 1485900 h 1485900"/>
              <a:gd name="connsiteX1" fmla="*/ 1905000 w 3667125"/>
              <a:gd name="connsiteY1" fmla="*/ 1200150 h 1485900"/>
              <a:gd name="connsiteX2" fmla="*/ 3667125 w 3667125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7125" h="1485900">
                <a:moveTo>
                  <a:pt x="0" y="1485900"/>
                </a:moveTo>
                <a:cubicBezTo>
                  <a:pt x="646906" y="1466850"/>
                  <a:pt x="1293813" y="1447800"/>
                  <a:pt x="1905000" y="1200150"/>
                </a:cubicBezTo>
                <a:cubicBezTo>
                  <a:pt x="2516187" y="952500"/>
                  <a:pt x="3091656" y="476250"/>
                  <a:pt x="3667125" y="0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36607" y="1712734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07" y="1712734"/>
                <a:ext cx="1826643" cy="584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21567" y="2872296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67" y="2872296"/>
                <a:ext cx="1826643" cy="5847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86615" y="3772276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615" y="3772276"/>
                <a:ext cx="1826643" cy="5847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4942" y="2610172"/>
                <a:ext cx="2870333" cy="4616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-intercept is 1.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2" y="2610172"/>
                <a:ext cx="2870333" cy="461665"/>
              </a:xfrm>
              <a:prstGeom prst="rect">
                <a:avLst/>
              </a:prstGeom>
              <a:blipFill>
                <a:blip r:embed="rId8"/>
                <a:stretch>
                  <a:fillRect l="-3185" t="-10526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2436142" y="3037876"/>
            <a:ext cx="1425072" cy="18506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65769" y="5084995"/>
                <a:ext cx="7664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769" y="5084995"/>
                <a:ext cx="766468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3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Exponential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03500" y="876765"/>
            <a:ext cx="7344816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Negative power = Decreasing gradient</a:t>
            </a:r>
            <a:endParaRPr lang="en-GB" sz="3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67245" y="2292550"/>
            <a:ext cx="0" cy="408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92131" y="6270325"/>
            <a:ext cx="6237234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19371" y="5962547"/>
                <a:ext cx="602044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371" y="5962547"/>
                <a:ext cx="602044" cy="3077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25209" y="1918794"/>
                <a:ext cx="707028" cy="83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09" y="1918794"/>
                <a:ext cx="707028" cy="830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/>
          <p:cNvSpPr/>
          <p:nvPr/>
        </p:nvSpPr>
        <p:spPr>
          <a:xfrm flipH="1">
            <a:off x="1466577" y="3314753"/>
            <a:ext cx="5480248" cy="2698520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 flipH="1">
            <a:off x="1474214" y="4068714"/>
            <a:ext cx="5491061" cy="1722116"/>
          </a:xfrm>
          <a:custGeom>
            <a:avLst/>
            <a:gdLst>
              <a:gd name="connsiteX0" fmla="*/ 0 w 3724275"/>
              <a:gd name="connsiteY0" fmla="*/ 638175 h 638175"/>
              <a:gd name="connsiteX1" fmla="*/ 1885950 w 3724275"/>
              <a:gd name="connsiteY1" fmla="*/ 466725 h 638175"/>
              <a:gd name="connsiteX2" fmla="*/ 3724275 w 372427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4275" h="638175">
                <a:moveTo>
                  <a:pt x="0" y="638175"/>
                </a:moveTo>
                <a:cubicBezTo>
                  <a:pt x="632619" y="605631"/>
                  <a:pt x="1265238" y="573087"/>
                  <a:pt x="1885950" y="466725"/>
                </a:cubicBezTo>
                <a:cubicBezTo>
                  <a:pt x="2506663" y="360362"/>
                  <a:pt x="3115469" y="180181"/>
                  <a:pt x="3724275" y="0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: Shape 16"/>
          <p:cNvSpPr/>
          <p:nvPr/>
        </p:nvSpPr>
        <p:spPr>
          <a:xfrm flipH="1">
            <a:off x="1543477" y="2115269"/>
            <a:ext cx="5406798" cy="4009704"/>
          </a:xfrm>
          <a:custGeom>
            <a:avLst/>
            <a:gdLst>
              <a:gd name="connsiteX0" fmla="*/ 0 w 3667125"/>
              <a:gd name="connsiteY0" fmla="*/ 1485900 h 1485900"/>
              <a:gd name="connsiteX1" fmla="*/ 1905000 w 3667125"/>
              <a:gd name="connsiteY1" fmla="*/ 1200150 h 1485900"/>
              <a:gd name="connsiteX2" fmla="*/ 3667125 w 3667125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7125" h="1485900">
                <a:moveTo>
                  <a:pt x="0" y="1485900"/>
                </a:moveTo>
                <a:cubicBezTo>
                  <a:pt x="646906" y="1466850"/>
                  <a:pt x="1293813" y="1447800"/>
                  <a:pt x="1905000" y="1200150"/>
                </a:cubicBezTo>
                <a:cubicBezTo>
                  <a:pt x="2516187" y="952500"/>
                  <a:pt x="3091656" y="476250"/>
                  <a:pt x="3667125" y="0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66263" y="1822881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263" y="1822881"/>
                <a:ext cx="1826643" cy="584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1798" y="2773921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98" y="2773921"/>
                <a:ext cx="1826643" cy="5847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21440" y="3618852"/>
                <a:ext cx="20498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440" y="3618852"/>
                <a:ext cx="2049881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25209" y="4869160"/>
                <a:ext cx="7070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09" y="4869160"/>
                <a:ext cx="707028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28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Exponential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1712C5F-14E2-44F2-8EBE-DD28F84D36C3}"/>
              </a:ext>
            </a:extLst>
          </p:cNvPr>
          <p:cNvGrpSpPr/>
          <p:nvPr/>
        </p:nvGrpSpPr>
        <p:grpSpPr>
          <a:xfrm>
            <a:off x="764457" y="2060848"/>
            <a:ext cx="8099051" cy="3968890"/>
            <a:chOff x="69556" y="4232213"/>
            <a:chExt cx="5098444" cy="1866943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2380296" y="4540000"/>
              <a:ext cx="0" cy="15121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491196" y="6014068"/>
              <a:ext cx="396044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4350036" y="5853036"/>
                  <a:ext cx="448940" cy="2461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0036" y="5853036"/>
                  <a:ext cx="448940" cy="2461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155826" y="4232213"/>
                  <a:ext cx="448940" cy="2461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826" y="4232213"/>
                  <a:ext cx="448940" cy="2461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Freeform: Shape 36"/>
            <p:cNvSpPr/>
            <p:nvPr/>
          </p:nvSpPr>
          <p:spPr>
            <a:xfrm>
              <a:off x="521825" y="4951934"/>
              <a:ext cx="3716941" cy="1000007"/>
            </a:xfrm>
            <a:custGeom>
              <a:avLst/>
              <a:gdLst>
                <a:gd name="connsiteX0" fmla="*/ 46641 w 3716941"/>
                <a:gd name="connsiteY0" fmla="*/ 990600 h 1000007"/>
                <a:gd name="connsiteX1" fmla="*/ 97441 w 3716941"/>
                <a:gd name="connsiteY1" fmla="*/ 990600 h 1000007"/>
                <a:gd name="connsiteX2" fmla="*/ 1900841 w 3716941"/>
                <a:gd name="connsiteY2" fmla="*/ 736600 h 1000007"/>
                <a:gd name="connsiteX3" fmla="*/ 3716941 w 3716941"/>
                <a:gd name="connsiteY3" fmla="*/ 0 h 100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41" h="1000007">
                  <a:moveTo>
                    <a:pt x="46641" y="990600"/>
                  </a:moveTo>
                  <a:cubicBezTo>
                    <a:pt x="-82476" y="1011766"/>
                    <a:pt x="97441" y="990600"/>
                    <a:pt x="97441" y="990600"/>
                  </a:cubicBezTo>
                  <a:cubicBezTo>
                    <a:pt x="406474" y="948267"/>
                    <a:pt x="1297591" y="901700"/>
                    <a:pt x="1900841" y="736600"/>
                  </a:cubicBezTo>
                  <a:cubicBezTo>
                    <a:pt x="2504091" y="571500"/>
                    <a:pt x="3110516" y="285750"/>
                    <a:pt x="3716941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008141" y="4647018"/>
                  <a:ext cx="1159859" cy="2750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3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GB" sz="32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oMath>
                    </m:oMathPara>
                  </a14:m>
                  <a:endParaRPr lang="en-GB" sz="3200" b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8141" y="4647018"/>
                  <a:ext cx="1159859" cy="2750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Freeform: Shape 38"/>
            <p:cNvSpPr/>
            <p:nvPr/>
          </p:nvSpPr>
          <p:spPr>
            <a:xfrm flipH="1">
              <a:off x="503548" y="4962122"/>
              <a:ext cx="3716941" cy="1000007"/>
            </a:xfrm>
            <a:custGeom>
              <a:avLst/>
              <a:gdLst>
                <a:gd name="connsiteX0" fmla="*/ 46641 w 3716941"/>
                <a:gd name="connsiteY0" fmla="*/ 990600 h 1000007"/>
                <a:gd name="connsiteX1" fmla="*/ 97441 w 3716941"/>
                <a:gd name="connsiteY1" fmla="*/ 990600 h 1000007"/>
                <a:gd name="connsiteX2" fmla="*/ 1900841 w 3716941"/>
                <a:gd name="connsiteY2" fmla="*/ 736600 h 1000007"/>
                <a:gd name="connsiteX3" fmla="*/ 3716941 w 3716941"/>
                <a:gd name="connsiteY3" fmla="*/ 0 h 100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16941" h="1000007">
                  <a:moveTo>
                    <a:pt x="46641" y="990600"/>
                  </a:moveTo>
                  <a:cubicBezTo>
                    <a:pt x="-82476" y="1011766"/>
                    <a:pt x="97441" y="990600"/>
                    <a:pt x="97441" y="990600"/>
                  </a:cubicBezTo>
                  <a:cubicBezTo>
                    <a:pt x="406474" y="948267"/>
                    <a:pt x="1297591" y="901700"/>
                    <a:pt x="1900841" y="736600"/>
                  </a:cubicBezTo>
                  <a:cubicBezTo>
                    <a:pt x="2504091" y="571500"/>
                    <a:pt x="3110516" y="285750"/>
                    <a:pt x="3716941" y="0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69556" y="4467297"/>
                  <a:ext cx="1596130" cy="5899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3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32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3200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3200" b="1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3200" b="1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3200" b="1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sz="32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oMath>
                    </m:oMathPara>
                  </a14:m>
                  <a:endParaRPr lang="en-GB" sz="3200" b="1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56" y="4467297"/>
                  <a:ext cx="1596130" cy="58993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2026296" y="5451937"/>
                  <a:ext cx="44894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6296" y="5451937"/>
                  <a:ext cx="448940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TextBox 15"/>
          <p:cNvSpPr txBox="1"/>
          <p:nvPr/>
        </p:nvSpPr>
        <p:spPr>
          <a:xfrm>
            <a:off x="328520" y="898567"/>
            <a:ext cx="8541621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Base value between 0 and 1 = decreasing gradient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4006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Exponential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840200" y="754619"/>
            <a:ext cx="7462455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Negative coefficient = reflection in the 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axis</a:t>
            </a:r>
            <a:endParaRPr lang="en-GB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39952" y="1848577"/>
            <a:ext cx="27294" cy="4892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83159" y="4361549"/>
            <a:ext cx="6237234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47659" y="4174253"/>
                <a:ext cx="602044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659" y="4174253"/>
                <a:ext cx="602044" cy="3077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25209" y="1474820"/>
                <a:ext cx="707028" cy="83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09" y="1474820"/>
                <a:ext cx="707028" cy="830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51163" y="1332706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163" y="1332706"/>
                <a:ext cx="1826643" cy="5847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51917" y="1917482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17" y="1917482"/>
                <a:ext cx="1826643" cy="584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41237" y="2659832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237" y="2659832"/>
                <a:ext cx="1826643" cy="5847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25209" y="3340437"/>
                <a:ext cx="7664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09" y="3340437"/>
                <a:ext cx="76646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7704" y="1453185"/>
            <a:ext cx="4244966" cy="28356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1907704" y="4428690"/>
            <a:ext cx="4244966" cy="23853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35896" y="4888943"/>
                <a:ext cx="7070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888943"/>
                <a:ext cx="707028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51916" y="6284819"/>
                <a:ext cx="2868226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16" y="6284819"/>
                <a:ext cx="2868226" cy="5847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21247" y="5760337"/>
                <a:ext cx="2943241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247" y="5760337"/>
                <a:ext cx="2943241" cy="5847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41237" y="5167875"/>
                <a:ext cx="28682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237" y="5167875"/>
                <a:ext cx="2868226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7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123728" y="927693"/>
            <a:ext cx="4762801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i="1"/>
              <a:t>e</a:t>
            </a:r>
            <a:r>
              <a:rPr lang="en-GB" sz="4000"/>
              <a:t> is a special value</a:t>
            </a:r>
            <a:endParaRPr lang="en-GB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75330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i="1" dirty="0" smtClean="0"/>
              <a:t>e</a:t>
            </a:r>
            <a:r>
              <a:rPr lang="en-GB" sz="6000" b="1" dirty="0" smtClean="0"/>
              <a:t> </a:t>
            </a:r>
            <a:r>
              <a:rPr lang="en-US" sz="6000" b="1" kern="0" dirty="0" smtClean="0">
                <a:cs typeface="Arial" charset="0"/>
              </a:rPr>
              <a:t>≈ </a:t>
            </a:r>
            <a:r>
              <a:rPr lang="en-GB" sz="6000" b="1" dirty="0" smtClean="0"/>
              <a:t>2.71821</a:t>
            </a:r>
            <a:endParaRPr lang="en-GB" sz="60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061544" y="2270681"/>
            <a:ext cx="0" cy="2920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827584" y="5173513"/>
            <a:ext cx="6441615" cy="17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32665" y="5017164"/>
                <a:ext cx="838459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665" y="5017164"/>
                <a:ext cx="838459" cy="3077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46174" y="1900776"/>
                <a:ext cx="854736" cy="59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174" y="1900776"/>
                <a:ext cx="854736" cy="5943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58237" y="4187017"/>
                <a:ext cx="8547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237" y="4187017"/>
                <a:ext cx="85473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/>
          <p:cNvSpPr/>
          <p:nvPr/>
        </p:nvSpPr>
        <p:spPr>
          <a:xfrm>
            <a:off x="1072212" y="2609031"/>
            <a:ext cx="6165771" cy="2428101"/>
          </a:xfrm>
          <a:custGeom>
            <a:avLst/>
            <a:gdLst>
              <a:gd name="connsiteX0" fmla="*/ 0 w 3238500"/>
              <a:gd name="connsiteY0" fmla="*/ 1257300 h 1257300"/>
              <a:gd name="connsiteX1" fmla="*/ 50800 w 3238500"/>
              <a:gd name="connsiteY1" fmla="*/ 1257300 h 1257300"/>
              <a:gd name="connsiteX2" fmla="*/ 1562100 w 3238500"/>
              <a:gd name="connsiteY2" fmla="*/ 990600 h 1257300"/>
              <a:gd name="connsiteX3" fmla="*/ 3238500 w 3238500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8500" h="1257300">
                <a:moveTo>
                  <a:pt x="0" y="1257300"/>
                </a:moveTo>
                <a:lnTo>
                  <a:pt x="50800" y="1257300"/>
                </a:lnTo>
                <a:cubicBezTo>
                  <a:pt x="311150" y="1212850"/>
                  <a:pt x="1030817" y="1200150"/>
                  <a:pt x="1562100" y="990600"/>
                </a:cubicBezTo>
                <a:cubicBezTo>
                  <a:pt x="2093383" y="781050"/>
                  <a:pt x="2665941" y="390525"/>
                  <a:pt x="3238500" y="0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32952" y="1956094"/>
                <a:ext cx="2208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36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952" y="1956094"/>
                <a:ext cx="220825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: Shape 14"/>
          <p:cNvSpPr/>
          <p:nvPr/>
        </p:nvSpPr>
        <p:spPr>
          <a:xfrm>
            <a:off x="755576" y="2463611"/>
            <a:ext cx="7632848" cy="2553553"/>
          </a:xfrm>
          <a:custGeom>
            <a:avLst/>
            <a:gdLst>
              <a:gd name="connsiteX0" fmla="*/ 46641 w 3716941"/>
              <a:gd name="connsiteY0" fmla="*/ 990600 h 1000007"/>
              <a:gd name="connsiteX1" fmla="*/ 97441 w 3716941"/>
              <a:gd name="connsiteY1" fmla="*/ 990600 h 1000007"/>
              <a:gd name="connsiteX2" fmla="*/ 1900841 w 3716941"/>
              <a:gd name="connsiteY2" fmla="*/ 736600 h 1000007"/>
              <a:gd name="connsiteX3" fmla="*/ 3716941 w 3716941"/>
              <a:gd name="connsiteY3" fmla="*/ 0 h 10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941" h="1000007">
                <a:moveTo>
                  <a:pt x="46641" y="990600"/>
                </a:moveTo>
                <a:cubicBezTo>
                  <a:pt x="-82476" y="1011766"/>
                  <a:pt x="97441" y="990600"/>
                  <a:pt x="97441" y="990600"/>
                </a:cubicBezTo>
                <a:cubicBezTo>
                  <a:pt x="406474" y="948267"/>
                  <a:pt x="1297591" y="901700"/>
                  <a:pt x="1900841" y="736600"/>
                </a:cubicBezTo>
                <a:cubicBezTo>
                  <a:pt x="2504091" y="571500"/>
                  <a:pt x="3110516" y="285750"/>
                  <a:pt x="371694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62558" y="2889519"/>
                <a:ext cx="182664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558" y="2889519"/>
                <a:ext cx="1826643" cy="5847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03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41717</TotalTime>
  <Words>575</Words>
  <Application>Microsoft Office PowerPoint</Application>
  <PresentationFormat>On-screen Show (4:3)</PresentationFormat>
  <Paragraphs>236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1578</cp:revision>
  <dcterms:created xsi:type="dcterms:W3CDTF">2013-02-28T07:36:55Z</dcterms:created>
  <dcterms:modified xsi:type="dcterms:W3CDTF">2020-08-07T16:08:40Z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2020-08-07T16:08:38.4405670Z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52ea5153-963b-4b8a-a192-30522ac4d297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