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05FE4-AAA6-A842-AC5D-D1B50EDA4743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5D5D3-C35A-7C4A-BB0E-7D2E0CA0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5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</a:t>
            </a:r>
            <a:r>
              <a:rPr lang="en-GB" baseline="0" dirty="0"/>
              <a:t> a Poisson model to be appropriate for a particular situation, you need the mean and variance to be very close to each other.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396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an</a:t>
            </a:r>
            <a:r>
              <a:rPr lang="en-GB" baseline="0" dirty="0"/>
              <a:t> example of where you are using a Poisson probability within a binomial model – this often happens.  You need to read the question for the tell-tale signs – at the end of part (c) you can see a six-hour period, which means n = 6.  p = P(more 3 cyclists pass in an hour) which was found in a(ii).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3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73" y="5857892"/>
            <a:ext cx="25146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8948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AND VARIANCE OF THE POISSON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04819" y="965077"/>
                <a:ext cx="28648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b="1" dirty="0"/>
                  <a:t>If </a:t>
                </a:r>
                <a14:m>
                  <m:oMath xmlns:m="http://schemas.openxmlformats.org/officeDocument/2006/math">
                    <m:r>
                      <a:rPr lang="en-GB" sz="2800" b="1" i="1">
                        <a:latin typeface="Cambria Math"/>
                      </a:rPr>
                      <m:t>𝑿</m:t>
                    </m:r>
                    <m:r>
                      <a:rPr lang="en-GB" sz="2800" b="1" i="1">
                        <a:latin typeface="Cambria Math"/>
                      </a:rPr>
                      <m:t> ~ </m:t>
                    </m:r>
                    <m:r>
                      <a:rPr lang="en-GB" sz="2800" b="1" i="1">
                        <a:latin typeface="Cambria Math"/>
                      </a:rPr>
                      <m:t>𝑷𝒐</m:t>
                    </m:r>
                    <m:r>
                      <a:rPr lang="en-GB" sz="2800" b="1" i="1">
                        <a:latin typeface="Cambria Math"/>
                      </a:rPr>
                      <m:t>(</m:t>
                    </m:r>
                    <m:r>
                      <a:rPr lang="en-GB" sz="2800" b="1" i="1">
                        <a:latin typeface="Cambria Math"/>
                        <a:ea typeface="Cambria Math"/>
                      </a:rPr>
                      <m:t>𝝀</m:t>
                    </m:r>
                    <m:r>
                      <a:rPr lang="en-GB" sz="2800" b="1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sz="2800" b="1" dirty="0"/>
                  <a:t> then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819" y="965077"/>
                <a:ext cx="2864887" cy="523220"/>
              </a:xfrm>
              <a:prstGeom prst="rect">
                <a:avLst/>
              </a:prstGeom>
              <a:blipFill>
                <a:blip r:embed="rId3"/>
                <a:stretch>
                  <a:fillRect l="-3965" t="-9524" r="-3084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79290" y="984792"/>
                <a:ext cx="17177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/>
                        </a:rPr>
                        <m:t>𝑬</m:t>
                      </m:r>
                      <m:d>
                        <m:d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latin typeface="Cambria Math"/>
                            </a:rPr>
                            <m:t>𝑿</m:t>
                          </m:r>
                        </m:e>
                      </m:d>
                      <m:r>
                        <a:rPr lang="en-GB" sz="2800" b="1" i="1">
                          <a:latin typeface="Cambria Math"/>
                        </a:rPr>
                        <m:t>=</m:t>
                      </m:r>
                      <m:r>
                        <a:rPr lang="en-GB" sz="2800" b="1" i="1">
                          <a:latin typeface="Cambria Math"/>
                          <a:ea typeface="Cambria Math"/>
                        </a:rPr>
                        <m:t>𝝀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290" y="984792"/>
                <a:ext cx="171777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85181" y="998142"/>
                <a:ext cx="21297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/>
                        </a:rPr>
                        <m:t>𝑽𝒂𝒓</m:t>
                      </m:r>
                      <m:d>
                        <m:d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latin typeface="Cambria Math"/>
                            </a:rPr>
                            <m:t>𝑿</m:t>
                          </m:r>
                        </m:e>
                      </m:d>
                      <m:r>
                        <a:rPr lang="en-GB" sz="2800" b="1" i="1">
                          <a:latin typeface="Cambria Math"/>
                        </a:rPr>
                        <m:t>=</m:t>
                      </m:r>
                      <m:r>
                        <a:rPr lang="en-GB" sz="2800" b="1" i="1">
                          <a:latin typeface="Cambria Math"/>
                          <a:ea typeface="Cambria Math"/>
                        </a:rPr>
                        <m:t>𝝀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5181" y="998142"/>
                <a:ext cx="212975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734303" y="1659415"/>
            <a:ext cx="87535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calls arriving at a switchboard in a 10-minute period can be modelled by a Poisson distribution with parameter 3.5.  Give the mean and variance of the number of calls which arrive in</a:t>
            </a:r>
          </a:p>
          <a:p>
            <a:r>
              <a:rPr lang="en-GB" sz="2800" dirty="0"/>
              <a:t>(a)  10 minutes	(b)  an hour		(c)  5 minutes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1792" y="3966265"/>
                <a:ext cx="773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792" y="3966265"/>
                <a:ext cx="77360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25401" y="3966265"/>
                <a:ext cx="13970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=3.5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401" y="3966265"/>
                <a:ext cx="1397049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33333" y="4447348"/>
                <a:ext cx="19811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)=3.5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333" y="4447348"/>
                <a:ext cx="1981183" cy="523220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38596" y="4970568"/>
                <a:ext cx="23469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𝑉𝑎𝑟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)=3.5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596" y="4970568"/>
                <a:ext cx="2346925" cy="523220"/>
              </a:xfrm>
              <a:prstGeom prst="rect">
                <a:avLst/>
              </a:prstGeom>
              <a:blipFill>
                <a:blip r:embed="rId9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85520" y="3970130"/>
                <a:ext cx="76630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520" y="3970130"/>
                <a:ext cx="7663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9130" y="3970130"/>
                <a:ext cx="13233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=21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130" y="3970130"/>
                <a:ext cx="132331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67062" y="4451213"/>
                <a:ext cx="19074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)=21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062" y="4451213"/>
                <a:ext cx="1907445" cy="523220"/>
              </a:xfrm>
              <a:prstGeom prst="rect">
                <a:avLst/>
              </a:prstGeom>
              <a:blipFill>
                <a:blip r:embed="rId12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2324" y="4974433"/>
                <a:ext cx="22731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𝑉𝑎𝑟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)=21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2324" y="4974433"/>
                <a:ext cx="2273186" cy="523220"/>
              </a:xfrm>
              <a:prstGeom prst="rect">
                <a:avLst/>
              </a:prstGeom>
              <a:blipFill>
                <a:blip r:embed="rId1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45510" y="3969558"/>
                <a:ext cx="7409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510" y="3969558"/>
                <a:ext cx="740972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19120" y="3969558"/>
                <a:ext cx="15958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=1.75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120" y="3969558"/>
                <a:ext cx="1595821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27051" y="4450641"/>
                <a:ext cx="21799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)=1.75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051" y="4450641"/>
                <a:ext cx="2179956" cy="523220"/>
              </a:xfrm>
              <a:prstGeom prst="rect">
                <a:avLst/>
              </a:prstGeom>
              <a:blipFill>
                <a:blip r:embed="rId16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32315" y="4973861"/>
                <a:ext cx="25456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𝑉𝑎𝑟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)=1.75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315" y="4973861"/>
                <a:ext cx="2545697" cy="523220"/>
              </a:xfrm>
              <a:prstGeom prst="rect">
                <a:avLst/>
              </a:prstGeom>
              <a:blipFill>
                <a:blip r:embed="rId1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0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509" y="180109"/>
            <a:ext cx="847898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 dual carriageway has one lane blocked off due to </a:t>
            </a:r>
            <a:r>
              <a:rPr lang="en-GB" sz="2800" dirty="0" err="1"/>
              <a:t>roadworks</a:t>
            </a:r>
            <a:r>
              <a:rPr lang="en-GB" sz="2800" dirty="0"/>
              <a:t>.  The number of cars passing a point in a road in a number of one-minute intervals is summarised in the table.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pPr marL="514350" indent="-514350">
              <a:buAutoNum type="alphaLcParenBoth"/>
            </a:pPr>
            <a:r>
              <a:rPr lang="en-GB" sz="2800" dirty="0"/>
              <a:t>Calculate the mean and variance of the number of cars passing in one minute intervals.</a:t>
            </a:r>
          </a:p>
          <a:p>
            <a:pPr marL="514350" indent="-514350">
              <a:buAutoNum type="alphaLcParenBoth"/>
            </a:pPr>
            <a:r>
              <a:rPr lang="en-GB" sz="2800" dirty="0"/>
              <a:t>Is the Poisson distribution likely to be an adequate model for the distribution of the number of cars passing in one-minute intervals?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16725" y="2066198"/>
          <a:ext cx="77585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85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8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Number of Cars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35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2870" y="292816"/>
          <a:ext cx="77585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85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8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Number of Cars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56510" y="1332500"/>
            <a:ext cx="83542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Both"/>
            </a:pPr>
            <a:r>
              <a:rPr lang="en-GB" sz="2800" dirty="0"/>
              <a:t>Calculate the mean and variance of the number of cars passing in one minute intervals.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83537" y="2558361"/>
                <a:ext cx="2422715" cy="997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𝑀𝑒𝑎𝑛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537" y="2558361"/>
                <a:ext cx="2422715" cy="997966"/>
              </a:xfrm>
              <a:prstGeom prst="rect">
                <a:avLst/>
              </a:prstGeom>
              <a:blipFill>
                <a:blip r:embed="rId2"/>
                <a:stretch>
                  <a:fillRect t="-67500" b="-10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9279" y="2567604"/>
                <a:ext cx="1308756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228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79" y="2567604"/>
                <a:ext cx="1308756" cy="901785"/>
              </a:xfrm>
              <a:prstGeom prst="rect">
                <a:avLst/>
              </a:prstGeom>
              <a:blipFill>
                <a:blip r:embed="rId3"/>
                <a:stretch>
                  <a:fillRect b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96112" y="2821599"/>
                <a:ext cx="26052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=3.26 (3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112" y="2821599"/>
                <a:ext cx="2605265" cy="523220"/>
              </a:xfrm>
              <a:prstGeom prst="rect">
                <a:avLst/>
              </a:prstGeom>
              <a:blipFill>
                <a:blip r:embed="rId4"/>
                <a:stretch>
                  <a:fillRect r="-485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6510" y="3634396"/>
                <a:ext cx="4899483" cy="1145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𝑉𝑎𝑟𝑖𝑎𝑛𝑐𝑒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𝑓𝑥</m:t>
                                      </m:r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510" y="3634396"/>
                <a:ext cx="4899483" cy="1145570"/>
              </a:xfrm>
              <a:prstGeom prst="rect">
                <a:avLst/>
              </a:prstGeom>
              <a:blipFill>
                <a:blip r:embed="rId5"/>
                <a:stretch>
                  <a:fillRect t="-50549" b="-8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755993" y="3702419"/>
                <a:ext cx="2854307" cy="995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836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70</m:t>
                          </m:r>
                        </m:den>
                      </m:f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228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70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993" y="3702419"/>
                <a:ext cx="2854307" cy="995978"/>
              </a:xfrm>
              <a:prstGeom prst="rect">
                <a:avLst/>
              </a:prstGeom>
              <a:blipFill>
                <a:blip r:embed="rId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790748" y="4811042"/>
                <a:ext cx="26052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=1.33 (3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748" y="4811042"/>
                <a:ext cx="2605265" cy="523220"/>
              </a:xfrm>
              <a:prstGeom prst="rect">
                <a:avLst/>
              </a:prstGeom>
              <a:blipFill>
                <a:blip r:embed="rId7"/>
                <a:stretch>
                  <a:fillRect r="-485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40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4945" y="293455"/>
            <a:ext cx="8617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(b)  Is the Poisson distribution likely to be an adequate   </a:t>
            </a:r>
          </a:p>
          <a:p>
            <a:r>
              <a:rPr lang="en-GB" sz="2800" dirty="0"/>
              <a:t>       model for the distribution of the number of cars </a:t>
            </a:r>
          </a:p>
          <a:p>
            <a:r>
              <a:rPr lang="en-GB" sz="2800" dirty="0"/>
              <a:t>       passing in one-minute intervals?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14810" y="2035141"/>
                <a:ext cx="23011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𝑀𝑒𝑎𝑛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=3.26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810" y="2035141"/>
                <a:ext cx="2301143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23709" y="2035141"/>
                <a:ext cx="28719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𝑉𝑎𝑟𝑖𝑎𝑛𝑐𝑒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=1.33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709" y="2035141"/>
                <a:ext cx="287194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870366" y="2773373"/>
            <a:ext cx="83542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For a Poisson distribution to be valid, the mean and variance need to be equal or very close.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5828" y="3879880"/>
            <a:ext cx="83542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In this situation they are not close and so a Poisson distribution would not be a likely model.</a:t>
            </a:r>
          </a:p>
        </p:txBody>
      </p:sp>
    </p:spTree>
    <p:extLst>
      <p:ext uri="{BB962C8B-B14F-4D97-AF65-F5344CB8AC3E}">
        <p14:creationId xmlns:p14="http://schemas.microsoft.com/office/powerpoint/2010/main" val="346730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04688"/>
            <a:ext cx="87535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cyclists passing a village post office during the day can be modelled as a Poisson random variable.</a:t>
            </a:r>
          </a:p>
          <a:p>
            <a:r>
              <a:rPr lang="en-GB" sz="2800" dirty="0"/>
              <a:t>On average two cyclists pass by in an hour.</a:t>
            </a:r>
          </a:p>
          <a:p>
            <a:r>
              <a:rPr lang="en-GB" sz="2800" dirty="0"/>
              <a:t>What is the probability that</a:t>
            </a:r>
          </a:p>
          <a:p>
            <a:pPr marL="514350" indent="-514350">
              <a:buAutoNum type="alphaLcParenBoth"/>
            </a:pPr>
            <a:r>
              <a:rPr lang="en-GB" sz="2800" dirty="0"/>
              <a:t>Between 10am and 11am</a:t>
            </a:r>
          </a:p>
          <a:p>
            <a:r>
              <a:rPr lang="en-GB" sz="2800" dirty="0"/>
              <a:t>       (</a:t>
            </a:r>
            <a:r>
              <a:rPr lang="en-GB" sz="2800" dirty="0" err="1"/>
              <a:t>i</a:t>
            </a:r>
            <a:r>
              <a:rPr lang="en-GB" sz="2800" dirty="0"/>
              <a:t>)  no cyclists passes	(ii)  more than 3 cyclists pass</a:t>
            </a:r>
          </a:p>
          <a:p>
            <a:pPr marL="514350" indent="-514350">
              <a:buAutoNum type="alphaLcParenBoth" startAt="2"/>
            </a:pPr>
            <a:r>
              <a:rPr lang="en-GB" sz="2800" dirty="0"/>
              <a:t>Exactly one cyclist passes while the shop-keeper is on a 20-minute tea break.</a:t>
            </a:r>
          </a:p>
          <a:p>
            <a:pPr marL="514350" indent="-514350">
              <a:buAutoNum type="alphaLcParenBoth" startAt="2"/>
            </a:pPr>
            <a:r>
              <a:rPr lang="en-GB" sz="2800" dirty="0"/>
              <a:t>More than 3 cyclists pass in an hour exactly once in a six-hour period?</a:t>
            </a:r>
          </a:p>
        </p:txBody>
      </p:sp>
    </p:spTree>
    <p:extLst>
      <p:ext uri="{BB962C8B-B14F-4D97-AF65-F5344CB8AC3E}">
        <p14:creationId xmlns:p14="http://schemas.microsoft.com/office/powerpoint/2010/main" val="158981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04687"/>
            <a:ext cx="87535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cyclists passing a village post office during the day can be modelled as a Poisson random variable.</a:t>
            </a:r>
          </a:p>
          <a:p>
            <a:r>
              <a:rPr lang="en-GB" sz="2800" dirty="0"/>
              <a:t>On average two cyclists pass by in an hour.</a:t>
            </a:r>
          </a:p>
          <a:p>
            <a:r>
              <a:rPr lang="en-GB" sz="2800" dirty="0"/>
              <a:t>What is the probability that</a:t>
            </a:r>
          </a:p>
          <a:p>
            <a:pPr marL="514350" indent="-514350">
              <a:buAutoNum type="alphaLcParenBoth"/>
            </a:pPr>
            <a:r>
              <a:rPr lang="en-GB" sz="2800" dirty="0"/>
              <a:t>Between 10am and 11am</a:t>
            </a:r>
          </a:p>
          <a:p>
            <a:r>
              <a:rPr lang="en-GB" sz="2800" dirty="0"/>
              <a:t>       (</a:t>
            </a:r>
            <a:r>
              <a:rPr lang="en-GB" sz="2800" dirty="0" err="1"/>
              <a:t>i</a:t>
            </a:r>
            <a:r>
              <a:rPr lang="en-GB" sz="2800" dirty="0"/>
              <a:t>)  no cyclists passes	(ii)  more than 3 cyclists pass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59714" y="3062408"/>
                <a:ext cx="18380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(2)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714" y="3062408"/>
                <a:ext cx="1838004" cy="523220"/>
              </a:xfrm>
              <a:prstGeom prst="rect">
                <a:avLst/>
              </a:prstGeom>
              <a:blipFill>
                <a:blip r:embed="rId2"/>
                <a:stretch>
                  <a:fillRect r="-1379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69418" y="3613338"/>
                <a:ext cx="22034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418" y="3613338"/>
                <a:ext cx="2203488" cy="523220"/>
              </a:xfrm>
              <a:prstGeom prst="rect">
                <a:avLst/>
              </a:prstGeom>
              <a:blipFill>
                <a:blip r:embed="rId3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09607" y="3585628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=0.1353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607" y="3585628"/>
                <a:ext cx="170149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69419" y="4324571"/>
                <a:ext cx="23189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𝑖𝑖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&gt;3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419" y="4324571"/>
                <a:ext cx="2318905" cy="523220"/>
              </a:xfrm>
              <a:prstGeom prst="rect">
                <a:avLst/>
              </a:prstGeom>
              <a:blipFill>
                <a:blip r:embed="rId5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09606" y="4296861"/>
                <a:ext cx="27754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=1 −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≤3)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606" y="4296861"/>
                <a:ext cx="2775440" cy="523220"/>
              </a:xfrm>
              <a:prstGeom prst="rect">
                <a:avLst/>
              </a:prstGeom>
              <a:blipFill>
                <a:blip r:embed="rId6"/>
                <a:stretch>
                  <a:fillRect r="-455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8707" y="4847791"/>
                <a:ext cx="24060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=1 −0.8571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707" y="4847791"/>
                <a:ext cx="2406043" cy="523220"/>
              </a:xfrm>
              <a:prstGeom prst="rect">
                <a:avLst/>
              </a:prstGeom>
              <a:blipFill>
                <a:blip r:embed="rId7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8707" y="5435727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=0.1429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707" y="5435727"/>
                <a:ext cx="170149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10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04687"/>
            <a:ext cx="87535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cyclists passing a village post office during the day can be modelled as a Poisson random variable.</a:t>
            </a:r>
          </a:p>
          <a:p>
            <a:r>
              <a:rPr lang="en-GB" sz="2800" dirty="0"/>
              <a:t>On average two cyclists pass by in an hour.</a:t>
            </a:r>
          </a:p>
          <a:p>
            <a:r>
              <a:rPr lang="en-GB" sz="2800" dirty="0"/>
              <a:t>What is the probability that</a:t>
            </a:r>
          </a:p>
          <a:p>
            <a:pPr marL="514350" indent="-514350">
              <a:buAutoNum type="alphaLcParenBoth" startAt="2"/>
            </a:pPr>
            <a:r>
              <a:rPr lang="en-GB" sz="2800" dirty="0"/>
              <a:t>Exactly one cyclist passes while the shop-keeper is on a 20-minute tea break.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59715" y="2882343"/>
                <a:ext cx="1954509" cy="910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715" y="2882343"/>
                <a:ext cx="1954509" cy="910890"/>
              </a:xfrm>
              <a:prstGeom prst="rect">
                <a:avLst/>
              </a:prstGeom>
              <a:blipFill>
                <a:blip r:embed="rId2"/>
                <a:stretch>
                  <a:fillRect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92276" y="4656687"/>
                <a:ext cx="20691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276" y="4656687"/>
                <a:ext cx="206915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61432" y="4150332"/>
                <a:ext cx="1846146" cy="1275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type m:val="skw"/>
                                  <m:ctrlP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432" y="4150332"/>
                <a:ext cx="1846146" cy="1275221"/>
              </a:xfrm>
              <a:prstGeom prst="rect">
                <a:avLst/>
              </a:prstGeom>
              <a:blipFill>
                <a:blip r:embed="rId4"/>
                <a:stretch>
                  <a:fillRect t="-34653" b="-25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471545" y="4662923"/>
                <a:ext cx="28040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=0.342 (3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545" y="4662923"/>
                <a:ext cx="2804037" cy="523220"/>
              </a:xfrm>
              <a:prstGeom prst="rect">
                <a:avLst/>
              </a:prstGeom>
              <a:blipFill>
                <a:blip r:embed="rId5"/>
                <a:stretch>
                  <a:fillRect r="-905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602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04687"/>
            <a:ext cx="87535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cyclists passing a village post office during the day can be modelled as a Poisson random variable.</a:t>
            </a:r>
          </a:p>
          <a:p>
            <a:r>
              <a:rPr lang="en-GB" sz="2800" dirty="0"/>
              <a:t>On average two cyclists pass by in an hour.</a:t>
            </a:r>
          </a:p>
          <a:p>
            <a:r>
              <a:rPr lang="en-GB" sz="2800" dirty="0"/>
              <a:t>What is the probability that</a:t>
            </a:r>
          </a:p>
          <a:p>
            <a:pPr marL="514350" indent="-514350">
              <a:buAutoNum type="alphaLcParenBoth" startAt="3"/>
            </a:pPr>
            <a:r>
              <a:rPr lang="en-GB" sz="2800" dirty="0"/>
              <a:t>More than 3 cyclists pass in an hour exactly once in a </a:t>
            </a:r>
          </a:p>
          <a:p>
            <a:pPr lvl="1"/>
            <a:r>
              <a:rPr lang="en-GB" sz="2800" dirty="0"/>
              <a:t> six-hour period?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68769" y="2882343"/>
                <a:ext cx="280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6,0.1429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769" y="2882343"/>
                <a:ext cx="2803011" cy="523220"/>
              </a:xfrm>
              <a:prstGeom prst="rect">
                <a:avLst/>
              </a:prstGeom>
              <a:blipFill>
                <a:blip r:embed="rId3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81532" y="3866016"/>
                <a:ext cx="17018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532" y="3866016"/>
                <a:ext cx="1701813" cy="523220"/>
              </a:xfrm>
              <a:prstGeom prst="rect">
                <a:avLst/>
              </a:prstGeom>
              <a:blipFill>
                <a:blip r:embed="rId4"/>
                <a:stretch>
                  <a:fillRect r="-1481"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30722" y="3694516"/>
                <a:ext cx="3962816" cy="8079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0.1429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0.8571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722" y="3694516"/>
                <a:ext cx="3962816" cy="807978"/>
              </a:xfrm>
              <a:prstGeom prst="rect">
                <a:avLst/>
              </a:prstGeom>
              <a:blipFill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84385" y="3836895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=0.3966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385" y="3836895"/>
                <a:ext cx="170149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89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 31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0D2355E-4EC8-A84A-AC67-D66441322C9D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056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670</Words>
  <Application>Microsoft Office PowerPoint</Application>
  <PresentationFormat>Widescreen</PresentationFormat>
  <Paragraphs>119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2019-09-15T10:22:03Z</dcterms:modified>
</cp:coreProperties>
</file>