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259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62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680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111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47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019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033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836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896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0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3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281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21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7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26" Type="http://schemas.openxmlformats.org/officeDocument/2006/relationships/image" Target="../media/image90.png"/><Relationship Id="rId3" Type="http://schemas.openxmlformats.org/officeDocument/2006/relationships/image" Target="../media/image62.png"/><Relationship Id="rId21" Type="http://schemas.openxmlformats.org/officeDocument/2006/relationships/image" Target="../media/image8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2" Type="http://schemas.openxmlformats.org/officeDocument/2006/relationships/image" Target="../media/image61.png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5" Type="http://schemas.openxmlformats.org/officeDocument/2006/relationships/image" Target="../media/image64.pn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3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62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61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64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63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7.png"/><Relationship Id="rId3" Type="http://schemas.openxmlformats.org/officeDocument/2006/relationships/image" Target="../media/image62.png"/><Relationship Id="rId7" Type="http://schemas.openxmlformats.org/officeDocument/2006/relationships/image" Target="../media/image102.png"/><Relationship Id="rId12" Type="http://schemas.openxmlformats.org/officeDocument/2006/relationships/image" Target="../media/image10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05.png"/><Relationship Id="rId5" Type="http://schemas.openxmlformats.org/officeDocument/2006/relationships/image" Target="../media/image64.png"/><Relationship Id="rId10" Type="http://schemas.openxmlformats.org/officeDocument/2006/relationships/image" Target="../media/image101.png"/><Relationship Id="rId4" Type="http://schemas.openxmlformats.org/officeDocument/2006/relationships/image" Target="../media/image63.png"/><Relationship Id="rId9" Type="http://schemas.openxmlformats.org/officeDocument/2006/relationships/image" Target="../media/image10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14.png"/><Relationship Id="rId18" Type="http://schemas.openxmlformats.org/officeDocument/2006/relationships/image" Target="../media/image118.png"/><Relationship Id="rId3" Type="http://schemas.openxmlformats.org/officeDocument/2006/relationships/image" Target="../media/image62.png"/><Relationship Id="rId21" Type="http://schemas.openxmlformats.org/officeDocument/2006/relationships/image" Target="../media/image121.png"/><Relationship Id="rId7" Type="http://schemas.openxmlformats.org/officeDocument/2006/relationships/image" Target="../media/image108.png"/><Relationship Id="rId12" Type="http://schemas.openxmlformats.org/officeDocument/2006/relationships/image" Target="../media/image113.png"/><Relationship Id="rId17" Type="http://schemas.openxmlformats.org/officeDocument/2006/relationships/image" Target="../media/image117.png"/><Relationship Id="rId2" Type="http://schemas.openxmlformats.org/officeDocument/2006/relationships/image" Target="../media/image61.png"/><Relationship Id="rId16" Type="http://schemas.openxmlformats.org/officeDocument/2006/relationships/image" Target="../media/image116.png"/><Relationship Id="rId20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12.png"/><Relationship Id="rId24" Type="http://schemas.openxmlformats.org/officeDocument/2006/relationships/image" Target="../media/image124.png"/><Relationship Id="rId5" Type="http://schemas.openxmlformats.org/officeDocument/2006/relationships/image" Target="../media/image64.png"/><Relationship Id="rId15" Type="http://schemas.openxmlformats.org/officeDocument/2006/relationships/image" Target="../media/image82.png"/><Relationship Id="rId23" Type="http://schemas.openxmlformats.org/officeDocument/2006/relationships/image" Target="../media/image123.png"/><Relationship Id="rId10" Type="http://schemas.openxmlformats.org/officeDocument/2006/relationships/image" Target="../media/image111.png"/><Relationship Id="rId19" Type="http://schemas.openxmlformats.org/officeDocument/2006/relationships/image" Target="../media/image119.png"/><Relationship Id="rId4" Type="http://schemas.openxmlformats.org/officeDocument/2006/relationships/image" Target="../media/image63.png"/><Relationship Id="rId9" Type="http://schemas.openxmlformats.org/officeDocument/2006/relationships/image" Target="../media/image110.png"/><Relationship Id="rId14" Type="http://schemas.openxmlformats.org/officeDocument/2006/relationships/image" Target="../media/image115.png"/><Relationship Id="rId22" Type="http://schemas.openxmlformats.org/officeDocument/2006/relationships/image" Target="../media/image1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28.png"/><Relationship Id="rId3" Type="http://schemas.openxmlformats.org/officeDocument/2006/relationships/image" Target="../media/image62.png"/><Relationship Id="rId7" Type="http://schemas.openxmlformats.org/officeDocument/2006/relationships/image" Target="../media/image108.png"/><Relationship Id="rId12" Type="http://schemas.openxmlformats.org/officeDocument/2006/relationships/image" Target="../media/image127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26.png"/><Relationship Id="rId5" Type="http://schemas.openxmlformats.org/officeDocument/2006/relationships/image" Target="../media/image64.png"/><Relationship Id="rId10" Type="http://schemas.openxmlformats.org/officeDocument/2006/relationships/image" Target="../media/image125.png"/><Relationship Id="rId4" Type="http://schemas.openxmlformats.org/officeDocument/2006/relationships/image" Target="../media/image63.png"/><Relationship Id="rId9" Type="http://schemas.openxmlformats.org/officeDocument/2006/relationships/image" Target="../media/image1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3" Type="http://schemas.openxmlformats.org/officeDocument/2006/relationships/image" Target="../media/image6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61.png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64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4" Type="http://schemas.openxmlformats.org/officeDocument/2006/relationships/image" Target="../media/image63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18" Type="http://schemas.openxmlformats.org/officeDocument/2006/relationships/image" Target="../media/image152.png"/><Relationship Id="rId26" Type="http://schemas.openxmlformats.org/officeDocument/2006/relationships/image" Target="../media/image160.png"/><Relationship Id="rId3" Type="http://schemas.openxmlformats.org/officeDocument/2006/relationships/image" Target="../media/image62.png"/><Relationship Id="rId21" Type="http://schemas.openxmlformats.org/officeDocument/2006/relationships/image" Target="../media/image155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17" Type="http://schemas.openxmlformats.org/officeDocument/2006/relationships/image" Target="../media/image151.png"/><Relationship Id="rId25" Type="http://schemas.openxmlformats.org/officeDocument/2006/relationships/image" Target="../media/image159.png"/><Relationship Id="rId2" Type="http://schemas.openxmlformats.org/officeDocument/2006/relationships/image" Target="../media/image61.png"/><Relationship Id="rId16" Type="http://schemas.openxmlformats.org/officeDocument/2006/relationships/image" Target="../media/image150.png"/><Relationship Id="rId20" Type="http://schemas.openxmlformats.org/officeDocument/2006/relationships/image" Target="../media/image154.png"/><Relationship Id="rId29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45.png"/><Relationship Id="rId24" Type="http://schemas.openxmlformats.org/officeDocument/2006/relationships/image" Target="../media/image158.png"/><Relationship Id="rId5" Type="http://schemas.openxmlformats.org/officeDocument/2006/relationships/image" Target="../media/image64.png"/><Relationship Id="rId15" Type="http://schemas.openxmlformats.org/officeDocument/2006/relationships/image" Target="../media/image149.png"/><Relationship Id="rId23" Type="http://schemas.openxmlformats.org/officeDocument/2006/relationships/image" Target="../media/image157.png"/><Relationship Id="rId28" Type="http://schemas.openxmlformats.org/officeDocument/2006/relationships/image" Target="../media/image162.png"/><Relationship Id="rId10" Type="http://schemas.openxmlformats.org/officeDocument/2006/relationships/image" Target="../media/image144.png"/><Relationship Id="rId19" Type="http://schemas.openxmlformats.org/officeDocument/2006/relationships/image" Target="../media/image153.png"/><Relationship Id="rId4" Type="http://schemas.openxmlformats.org/officeDocument/2006/relationships/image" Target="../media/image63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Relationship Id="rId22" Type="http://schemas.openxmlformats.org/officeDocument/2006/relationships/image" Target="../media/image156.png"/><Relationship Id="rId27" Type="http://schemas.openxmlformats.org/officeDocument/2006/relationships/image" Target="../media/image161.png"/><Relationship Id="rId30" Type="http://schemas.openxmlformats.org/officeDocument/2006/relationships/image" Target="../media/image1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png"/><Relationship Id="rId13" Type="http://schemas.openxmlformats.org/officeDocument/2006/relationships/image" Target="../media/image168.png"/><Relationship Id="rId3" Type="http://schemas.openxmlformats.org/officeDocument/2006/relationships/image" Target="../media/image61.png"/><Relationship Id="rId7" Type="http://schemas.openxmlformats.org/officeDocument/2006/relationships/image" Target="../media/image129.png"/><Relationship Id="rId12" Type="http://schemas.openxmlformats.org/officeDocument/2006/relationships/image" Target="../media/image167.png"/><Relationship Id="rId17" Type="http://schemas.openxmlformats.org/officeDocument/2006/relationships/image" Target="../media/image131.png"/><Relationship Id="rId2" Type="http://schemas.openxmlformats.org/officeDocument/2006/relationships/image" Target="../media/image130.png"/><Relationship Id="rId16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166.png"/><Relationship Id="rId5" Type="http://schemas.openxmlformats.org/officeDocument/2006/relationships/image" Target="../media/image63.png"/><Relationship Id="rId15" Type="http://schemas.openxmlformats.org/officeDocument/2006/relationships/image" Target="../media/image170.png"/><Relationship Id="rId10" Type="http://schemas.openxmlformats.org/officeDocument/2006/relationships/image" Target="../media/image165.png"/><Relationship Id="rId4" Type="http://schemas.openxmlformats.org/officeDocument/2006/relationships/image" Target="../media/image62.png"/><Relationship Id="rId9" Type="http://schemas.openxmlformats.org/officeDocument/2006/relationships/image" Target="../media/image164.png"/><Relationship Id="rId14" Type="http://schemas.openxmlformats.org/officeDocument/2006/relationships/image" Target="../media/image16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178.png"/><Relationship Id="rId18" Type="http://schemas.openxmlformats.org/officeDocument/2006/relationships/image" Target="../media/image183.png"/><Relationship Id="rId3" Type="http://schemas.openxmlformats.org/officeDocument/2006/relationships/image" Target="../media/image62.png"/><Relationship Id="rId21" Type="http://schemas.openxmlformats.org/officeDocument/2006/relationships/image" Target="../media/image131.png"/><Relationship Id="rId7" Type="http://schemas.openxmlformats.org/officeDocument/2006/relationships/image" Target="../media/image172.png"/><Relationship Id="rId12" Type="http://schemas.openxmlformats.org/officeDocument/2006/relationships/image" Target="../media/image177.png"/><Relationship Id="rId17" Type="http://schemas.openxmlformats.org/officeDocument/2006/relationships/image" Target="../media/image182.png"/><Relationship Id="rId2" Type="http://schemas.openxmlformats.org/officeDocument/2006/relationships/image" Target="../media/image61.png"/><Relationship Id="rId16" Type="http://schemas.openxmlformats.org/officeDocument/2006/relationships/image" Target="../media/image181.png"/><Relationship Id="rId20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76.png"/><Relationship Id="rId5" Type="http://schemas.openxmlformats.org/officeDocument/2006/relationships/image" Target="../media/image64.png"/><Relationship Id="rId15" Type="http://schemas.openxmlformats.org/officeDocument/2006/relationships/image" Target="../media/image180.png"/><Relationship Id="rId10" Type="http://schemas.openxmlformats.org/officeDocument/2006/relationships/image" Target="../media/image175.png"/><Relationship Id="rId19" Type="http://schemas.openxmlformats.org/officeDocument/2006/relationships/image" Target="../media/image184.png"/><Relationship Id="rId4" Type="http://schemas.openxmlformats.org/officeDocument/2006/relationships/image" Target="../media/image63.png"/><Relationship Id="rId9" Type="http://schemas.openxmlformats.org/officeDocument/2006/relationships/image" Target="../media/image174.png"/><Relationship Id="rId14" Type="http://schemas.openxmlformats.org/officeDocument/2006/relationships/image" Target="../media/image17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frostmaths.com/resource.php?rid=19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4.png"/><Relationship Id="rId7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6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15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4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16.png"/><Relationship Id="rId10" Type="http://schemas.openxmlformats.org/officeDocument/2006/relationships/image" Target="../media/image36.png"/><Relationship Id="rId4" Type="http://schemas.openxmlformats.org/officeDocument/2006/relationships/image" Target="../media/image15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6" Type="http://schemas.openxmlformats.org/officeDocument/2006/relationships/image" Target="../media/image59.png"/><Relationship Id="rId3" Type="http://schemas.openxmlformats.org/officeDocument/2006/relationships/image" Target="../media/image14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2" Type="http://schemas.openxmlformats.org/officeDocument/2006/relationships/image" Target="../media/image13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4.png"/><Relationship Id="rId24" Type="http://schemas.openxmlformats.org/officeDocument/2006/relationships/image" Target="../media/image57.png"/><Relationship Id="rId5" Type="http://schemas.openxmlformats.org/officeDocument/2006/relationships/image" Target="../media/image16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28" Type="http://schemas.openxmlformats.org/officeDocument/2006/relationships/image" Target="../media/image33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15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Relationship Id="rId27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89995" y="2390293"/>
            <a:ext cx="2759410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Series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Verify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And hence find the following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1282" y="4389519"/>
                <a:ext cx="136729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282" y="4389519"/>
                <a:ext cx="136729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200" y="1524000"/>
                <a:ext cx="1051185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524000"/>
                <a:ext cx="1051185" cy="5590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286000"/>
                <a:ext cx="1954446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954446" cy="6050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7600" y="3124200"/>
                <a:ext cx="1942904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24200"/>
                <a:ext cx="1942904" cy="5986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8600" y="3962400"/>
                <a:ext cx="117538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175386" cy="5986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>
            <a:off x="5562600" y="18288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562600" y="26670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5562600" y="35052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867400" y="182880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opposite’s denominator to make them equivalent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19800" y="2819400"/>
            <a:ext cx="281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numerators (you could do this in the first step!)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0" y="3581400"/>
            <a:ext cx="2811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the fractions up and collect like terms where possible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6200" y="22860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886200" y="2590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724400" y="2590800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05400" y="2286000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F13FCFC-916D-4D38-8B97-26B5AF7F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62390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3" grpId="0"/>
      <p:bldP spid="14" grpId="0"/>
      <p:bldP spid="15" grpId="0"/>
      <p:bldP spid="6" grpId="0" animBg="1"/>
      <p:bldP spid="17" grpId="0" animBg="1"/>
      <p:bldP spid="18" grpId="0" animBg="1"/>
      <p:bldP spid="10" grpId="0"/>
      <p:bldP spid="20" grpId="0"/>
      <p:bldP spid="21" grpId="0"/>
      <p:bldP spid="11" grpId="0" animBg="1"/>
      <p:bldP spid="1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Verify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And hence find the following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As before, write out the first few terms and then the last one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Cancel where possible and simplify the answer!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1282" y="4108862"/>
                <a:ext cx="136729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282" y="4108862"/>
                <a:ext cx="136729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1371600"/>
                <a:ext cx="121700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217000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600" y="1371600"/>
                <a:ext cx="155908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371600"/>
                <a:ext cx="1559080" cy="6793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2098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09800"/>
                <a:ext cx="71513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27432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743200"/>
                <a:ext cx="71513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32766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76600"/>
                <a:ext cx="71513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05400" y="37338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733800"/>
                <a:ext cx="385042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1910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71513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05400" y="21336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133600"/>
                <a:ext cx="324128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0" y="21336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133600"/>
                <a:ext cx="568874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105400" y="26670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324128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34000" y="26670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667000"/>
                <a:ext cx="568874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05400" y="32004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324128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34000" y="32004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00400"/>
                <a:ext cx="568874" cy="495649"/>
              </a:xfrm>
              <a:prstGeom prst="rect">
                <a:avLst/>
              </a:prstGeom>
              <a:blipFill>
                <a:blip r:embed="rId2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05400" y="4114800"/>
                <a:ext cx="33041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14800"/>
                <a:ext cx="330411" cy="49705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34000" y="4114800"/>
                <a:ext cx="888961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888961" cy="500650"/>
              </a:xfrm>
              <a:prstGeom prst="rect">
                <a:avLst/>
              </a:prstGeom>
              <a:blipFill>
                <a:blip r:embed="rId2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6200" y="4953000"/>
                <a:ext cx="121700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1217000" cy="67935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953000" y="5029200"/>
                <a:ext cx="1182631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029200"/>
                <a:ext cx="1182631" cy="500650"/>
              </a:xfrm>
              <a:prstGeom prst="rect">
                <a:avLst/>
              </a:prstGeom>
              <a:blipFill>
                <a:blip r:embed="rId2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953000" y="5638800"/>
                <a:ext cx="1502719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638800"/>
                <a:ext cx="1502719" cy="500650"/>
              </a:xfrm>
              <a:prstGeom prst="rect">
                <a:avLst/>
              </a:prstGeom>
              <a:blipFill>
                <a:blip r:embed="rId2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953000" y="6172200"/>
                <a:ext cx="868828" cy="464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868828" cy="46487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Connector 66"/>
          <p:cNvCxnSpPr/>
          <p:nvPr/>
        </p:nvCxnSpPr>
        <p:spPr>
          <a:xfrm flipV="1">
            <a:off x="5638800" y="2209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181600" y="2743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638800" y="2743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181600" y="3276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181600" y="41910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638800" y="3276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553200" y="19812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5867400" y="2514600"/>
            <a:ext cx="762000" cy="85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5486400" y="3581400"/>
            <a:ext cx="1524000" cy="5569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010400" y="32004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8" name="Arc 77"/>
          <p:cNvSpPr/>
          <p:nvPr/>
        </p:nvSpPr>
        <p:spPr>
          <a:xfrm>
            <a:off x="6248400" y="53340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6781800" y="5410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‘1’ with the denominator ‘n + 1’ so it can be grouped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6248400" y="58674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629400" y="5867400"/>
            <a:ext cx="1159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fractions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AE0906BA-C2C9-466C-AF5B-7AE31041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298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1" grpId="0"/>
      <p:bldP spid="34" grpId="0"/>
      <p:bldP spid="39" grpId="0"/>
      <p:bldP spid="40" grpId="0"/>
      <p:bldP spid="16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4" grpId="0"/>
      <p:bldP spid="65" grpId="0"/>
      <p:bldP spid="66" grpId="0"/>
      <p:bldP spid="73" grpId="0"/>
      <p:bldP spid="76" grpId="0"/>
      <p:bldP spid="78" grpId="0" animBg="1"/>
      <p:bldP spid="79" grpId="0"/>
      <p:bldP spid="80" grpId="0" animBg="1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Firstly you will need to express this as two functions, one subtract the other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 You can do this by writing the expression using partial fractions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1447800"/>
                <a:ext cx="81445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47800"/>
                <a:ext cx="814454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1981200"/>
                <a:ext cx="1708481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981200"/>
                <a:ext cx="1708481" cy="535275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33800" y="2590800"/>
                <a:ext cx="1627946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90800"/>
                <a:ext cx="1627946" cy="500650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3800" y="3200400"/>
                <a:ext cx="3222101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00400"/>
                <a:ext cx="3222101" cy="540917"/>
              </a:xfrm>
              <a:prstGeom prst="rect">
                <a:avLst/>
              </a:prstGeom>
              <a:blipFill>
                <a:blip r:embed="rId10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33800" y="3886200"/>
                <a:ext cx="2163413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886200"/>
                <a:ext cx="2163413" cy="548676"/>
              </a:xfrm>
              <a:prstGeom prst="rect">
                <a:avLst/>
              </a:prstGeom>
              <a:blipFill>
                <a:blip r:embed="rId1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76800" y="4953000"/>
                <a:ext cx="23142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953000"/>
                <a:ext cx="231422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5638800"/>
                <a:ext cx="781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638800"/>
                <a:ext cx="78136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8600" y="6019800"/>
                <a:ext cx="762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762000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81800" y="5638800"/>
                <a:ext cx="9081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638800"/>
                <a:ext cx="90813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400" y="6019800"/>
                <a:ext cx="914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6019800"/>
                <a:ext cx="914400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410200" y="17526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791200" y="1828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denominator</a:t>
            </a:r>
          </a:p>
        </p:txBody>
      </p:sp>
      <p:sp>
        <p:nvSpPr>
          <p:cNvPr id="23" name="Arc 22"/>
          <p:cNvSpPr/>
          <p:nvPr/>
        </p:nvSpPr>
        <p:spPr>
          <a:xfrm>
            <a:off x="5410200" y="2362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6781800" y="29718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781800" y="35814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803075" y="2362200"/>
            <a:ext cx="3331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separate fractions added together – we need to find the numerators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75714" y="2895600"/>
            <a:ext cx="2068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each fraction by the opposite’s denominator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3733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572000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of the numerator must be equal to 1, as above…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953000" y="5334000"/>
            <a:ext cx="685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172200" y="5334000"/>
            <a:ext cx="685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>
            <a:off x="7696200" y="5791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4572000" y="5791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4267200" y="5257800"/>
            <a:ext cx="1023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29400" y="5257800"/>
            <a:ext cx="1098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29200" y="5943600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77200" y="5943600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1981200"/>
            <a:ext cx="1447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038600" y="3886200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419601" y="3200400"/>
            <a:ext cx="609600" cy="2315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724400" y="3479470"/>
            <a:ext cx="609600" cy="2454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562600" y="3491344"/>
            <a:ext cx="609600" cy="23354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943600" y="3200400"/>
            <a:ext cx="609600" cy="25531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82886274-5B09-4F65-8653-4A0B41D65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0950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7" grpId="0"/>
      <p:bldP spid="28" grpId="0"/>
      <p:bldP spid="29" grpId="0"/>
      <p:bldP spid="30" grpId="0"/>
      <p:bldP spid="37" grpId="0" animBg="1"/>
      <p:bldP spid="38" grpId="0" animBg="1"/>
      <p:bldP spid="31" grpId="0"/>
      <p:bldP spid="39" grpId="0"/>
      <p:bldP spid="40" grpId="0"/>
      <p:bldP spid="41" grpId="0"/>
      <p:bldP spid="32" grpId="0" animBg="1"/>
      <p:bldP spid="32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Firstly you will need to express this as two functions, one subtract the other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 You can do this by writing the expression using partial fractions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1447800"/>
                <a:ext cx="81445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447800"/>
                <a:ext cx="814454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9600" y="1447800"/>
                <a:ext cx="1708096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447800"/>
                <a:ext cx="1708096" cy="5006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49343" y="1447800"/>
                <a:ext cx="762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343" y="1447800"/>
                <a:ext cx="762000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67600" y="1447800"/>
                <a:ext cx="914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1447800"/>
                <a:ext cx="914400" cy="495649"/>
              </a:xfrm>
              <a:prstGeom prst="rect">
                <a:avLst/>
              </a:prstGeom>
              <a:blipFill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9600" y="2133600"/>
                <a:ext cx="1708095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1708095" cy="6401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19600" y="2971800"/>
                <a:ext cx="1708095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1708095" cy="6401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19600" y="3886200"/>
                <a:ext cx="2003305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86200"/>
                <a:ext cx="2003305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019800" y="17526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324600" y="190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for A and B</a:t>
            </a:r>
          </a:p>
        </p:txBody>
      </p:sp>
      <p:sp>
        <p:nvSpPr>
          <p:cNvPr id="52" name="Arc 51"/>
          <p:cNvSpPr/>
          <p:nvPr/>
        </p:nvSpPr>
        <p:spPr>
          <a:xfrm>
            <a:off x="6019800" y="25908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248400" y="34290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24600" y="2743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Swap the fractions (just to make it look simpler!)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3505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out as a factor (again to make it look simpler!)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5B27498-3F10-4802-8291-DAFDC056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01865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47" grpId="0"/>
      <p:bldP spid="48" grpId="0"/>
      <p:bldP spid="49" grpId="0"/>
      <p:bldP spid="50" grpId="0" animBg="1"/>
      <p:bldP spid="51" grpId="0"/>
      <p:bldP spid="52" grpId="0" animBg="1"/>
      <p:bldP spid="54" grpId="0" animBg="1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As before, write out the first few terms and the last term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ignore the ‘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’ at the start and put it back in at the end…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53000" y="29718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53000" y="35814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6474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53000" y="41910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191000"/>
                <a:ext cx="64748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0" y="4572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72000"/>
                <a:ext cx="35939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5029200"/>
                <a:ext cx="6537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029200"/>
                <a:ext cx="65376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67400" y="28194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19400"/>
                <a:ext cx="324128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8194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819400"/>
                <a:ext cx="568874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67400" y="34290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29000"/>
                <a:ext cx="324128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96000" y="34290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0"/>
                <a:ext cx="568874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67400" y="40386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038600"/>
                <a:ext cx="324128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96000" y="40386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38600"/>
                <a:ext cx="568874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4876800"/>
                <a:ext cx="7436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743600" cy="49705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48400" y="4876800"/>
                <a:ext cx="98834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876800"/>
                <a:ext cx="988347" cy="500650"/>
              </a:xfrm>
              <a:prstGeom prst="rect">
                <a:avLst/>
              </a:prstGeom>
              <a:blipFill>
                <a:blip r:embed="rId2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/>
          <p:cNvCxnSpPr/>
          <p:nvPr/>
        </p:nvCxnSpPr>
        <p:spPr>
          <a:xfrm flipV="1">
            <a:off x="6400800" y="2895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943600" y="3505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400800" y="3505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4114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400800" y="4114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715000" y="4953000"/>
            <a:ext cx="6096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543800" y="32766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629400" y="3657600"/>
            <a:ext cx="990600" cy="477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6553200" y="4572000"/>
            <a:ext cx="1143000" cy="3283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20000" y="41148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00600" y="5486400"/>
                <a:ext cx="1524000" cy="500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1524000" cy="500650"/>
              </a:xfrm>
              <a:prstGeom prst="rect">
                <a:avLst/>
              </a:prstGeom>
              <a:blipFill>
                <a:blip r:embed="rId2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953000" y="6096000"/>
                <a:ext cx="15240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096000"/>
                <a:ext cx="1524000" cy="57637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7010400" y="17526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315200" y="1905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Move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to the start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Arc 76"/>
          <p:cNvSpPr/>
          <p:nvPr/>
        </p:nvSpPr>
        <p:spPr>
          <a:xfrm>
            <a:off x="6324600" y="57912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6629400" y="586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Don’t forget to bring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back!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676C1130-722E-4F29-9C20-3BB2C1F09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3880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61" grpId="0"/>
      <p:bldP spid="68" grpId="0"/>
      <p:bldP spid="71" grpId="0"/>
      <p:bldP spid="73" grpId="0"/>
      <p:bldP spid="74" grpId="0"/>
      <p:bldP spid="75" grpId="0" animBg="1"/>
      <p:bldP spid="76" grpId="0"/>
      <p:bldP spid="77" grpId="0" animBg="1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As before, write out the first few terms and the last term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ignore the ‘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’ at the start and put it back in at the end…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2819400"/>
                <a:ext cx="17526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752600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24400" y="3505200"/>
                <a:ext cx="22098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05200"/>
                <a:ext cx="2209800" cy="5763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76800" y="4267200"/>
                <a:ext cx="11430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267200"/>
                <a:ext cx="1143000" cy="5763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0600" y="5029200"/>
                <a:ext cx="1066800" cy="464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029200"/>
                <a:ext cx="1066800" cy="464871"/>
              </a:xfrm>
              <a:prstGeom prst="rect">
                <a:avLst/>
              </a:prstGeom>
              <a:blipFill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629400" y="31242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934200" y="3200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‘1’ as a fraction with the same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629400" y="3810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943600" y="4572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010400" y="4038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24600" y="4800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0E3F7BE9-362C-4B49-8462-2B266D88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9067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0" grpId="0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8600" y="1447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447800"/>
                <a:ext cx="1325170" cy="535275"/>
              </a:xfrm>
              <a:prstGeom prst="rect">
                <a:avLst/>
              </a:prstGeom>
              <a:blipFill>
                <a:blip r:embed="rId9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133600"/>
                <a:ext cx="1724126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133600"/>
                <a:ext cx="1724126" cy="535275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2819400"/>
                <a:ext cx="1964640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819400"/>
                <a:ext cx="1964640" cy="548676"/>
              </a:xfrm>
              <a:prstGeom prst="rect">
                <a:avLst/>
              </a:prstGeom>
              <a:blipFill>
                <a:blip r:embed="rId1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81600" y="3657600"/>
                <a:ext cx="21154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211545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19600" y="4572000"/>
                <a:ext cx="7734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72000"/>
                <a:ext cx="77348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95800" y="4953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7620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4572000"/>
                <a:ext cx="9160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572000"/>
                <a:ext cx="91602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58000" y="49530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953000"/>
                <a:ext cx="83820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5105400" y="40386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53200" y="40386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5638800" y="17526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943600" y="1828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separate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867400" y="24384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172200" y="2514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opposite denominator and 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4038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34200" y="4038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14800" y="5645727"/>
                <a:ext cx="1724125" cy="55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45727"/>
                <a:ext cx="1724125" cy="553870"/>
              </a:xfrm>
              <a:prstGeom prst="rect">
                <a:avLst/>
              </a:prstGeom>
              <a:blipFill>
                <a:blip r:embed="rId17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267200" y="2819400"/>
            <a:ext cx="1676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572000" y="1447800"/>
            <a:ext cx="304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114800" y="2133600"/>
            <a:ext cx="1600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191000" y="5638800"/>
            <a:ext cx="1600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2EF9657F-B0A9-4EF4-ABC6-00199E47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60147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9" grpId="0" animBg="1"/>
      <p:bldP spid="40" grpId="0"/>
      <p:bldP spid="41" grpId="0" animBg="1"/>
      <p:bldP spid="42" grpId="0"/>
      <p:bldP spid="52" grpId="0"/>
      <p:bldP spid="54" grpId="0"/>
      <p:bldP spid="55" grpId="0"/>
      <p:bldP spid="12" grpId="0" animBg="1"/>
      <p:bldP spid="12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51514" y="1524000"/>
                <a:ext cx="2501069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514" y="1524000"/>
                <a:ext cx="2501069" cy="471989"/>
              </a:xfrm>
              <a:prstGeom prst="rect">
                <a:avLst/>
              </a:prstGeom>
              <a:blipFill>
                <a:blip r:embed="rId7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08081" y="2133600"/>
                <a:ext cx="15879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81" y="2133600"/>
                <a:ext cx="1587934" cy="595484"/>
              </a:xfrm>
              <a:prstGeom prst="rect">
                <a:avLst/>
              </a:prstGeom>
              <a:blipFill>
                <a:blip r:embed="rId8"/>
                <a:stretch>
                  <a:fillRect l="-29502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1514" y="2962438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514" y="2962438"/>
                <a:ext cx="5829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98142" y="2856441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142" y="2856441"/>
                <a:ext cx="304892" cy="438005"/>
              </a:xfrm>
              <a:prstGeom prst="rect">
                <a:avLst/>
              </a:prstGeom>
              <a:blipFill>
                <a:blip r:embed="rId10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76318" y="2846152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318" y="2846152"/>
                <a:ext cx="513281" cy="438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71504" y="3460485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3460485"/>
                <a:ext cx="58298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18132" y="3354488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3354488"/>
                <a:ext cx="30489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96308" y="3344199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8" y="3344199"/>
                <a:ext cx="513281" cy="438005"/>
              </a:xfrm>
              <a:prstGeom prst="rect">
                <a:avLst/>
              </a:prstGeom>
              <a:blipFill>
                <a:blip r:embed="rId14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71504" y="3948972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3948972"/>
                <a:ext cx="58298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018132" y="3842975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3842975"/>
                <a:ext cx="304892" cy="438005"/>
              </a:xfrm>
              <a:prstGeom prst="rect">
                <a:avLst/>
              </a:prstGeom>
              <a:blipFill>
                <a:blip r:embed="rId1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196308" y="3832686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8" y="3832686"/>
                <a:ext cx="513281" cy="4380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81499" y="4469455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99" y="4469455"/>
                <a:ext cx="582980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28127" y="4363458"/>
                <a:ext cx="30489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127" y="4363458"/>
                <a:ext cx="304891" cy="439223"/>
              </a:xfrm>
              <a:prstGeom prst="rect">
                <a:avLst/>
              </a:prstGeom>
              <a:blipFill>
                <a:blip r:embed="rId1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206303" y="4353169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303" y="4353169"/>
                <a:ext cx="513281" cy="438005"/>
              </a:xfrm>
              <a:prstGeom prst="rect">
                <a:avLst/>
              </a:prstGeom>
              <a:blipFill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81499" y="5190595"/>
                <a:ext cx="8575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99" y="5190595"/>
                <a:ext cx="85754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28127" y="5084598"/>
                <a:ext cx="31072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127" y="5084598"/>
                <a:ext cx="310726" cy="43922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206303" y="5074309"/>
                <a:ext cx="78784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303" y="5074309"/>
                <a:ext cx="787844" cy="44230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971504" y="5771464"/>
                <a:ext cx="5888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5771464"/>
                <a:ext cx="588815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18132" y="5665467"/>
                <a:ext cx="57945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5665467"/>
                <a:ext cx="579454" cy="44230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462943" y="5665467"/>
                <a:ext cx="78784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943" y="5665467"/>
                <a:ext cx="787844" cy="44230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018132" y="480268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4802681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609301" y="1626657"/>
            <a:ext cx="23663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slightly different, terms cancel with those 2 positions earlier/later!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(This is why r = n – 1 has been included…)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094378" y="4363458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109606" y="3826114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472895" y="3360961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5462943" y="2839580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5447715" y="4375974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462943" y="3838630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5100993" y="5771464"/>
            <a:ext cx="331965" cy="33630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5116221" y="5098699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917275" y="3456782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terms will cancel with those 2 ahead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79" name="Straight Arrow Connector 78"/>
          <p:cNvCxnSpPr>
            <a:stCxn id="78" idx="1"/>
          </p:cNvCxnSpPr>
          <p:nvPr/>
        </p:nvCxnSpPr>
        <p:spPr>
          <a:xfrm flipH="1">
            <a:off x="5755488" y="3826114"/>
            <a:ext cx="1161787" cy="27026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1" idx="1"/>
          </p:cNvCxnSpPr>
          <p:nvPr/>
        </p:nvCxnSpPr>
        <p:spPr>
          <a:xfrm flipH="1">
            <a:off x="5539145" y="4761769"/>
            <a:ext cx="1341514" cy="100969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880659" y="4392437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terms will cancel with those 2 before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82" name="Straight Arrow Connector 81"/>
          <p:cNvCxnSpPr>
            <a:stCxn id="78" idx="1"/>
          </p:cNvCxnSpPr>
          <p:nvPr/>
        </p:nvCxnSpPr>
        <p:spPr>
          <a:xfrm flipH="1">
            <a:off x="5761149" y="3826114"/>
            <a:ext cx="1156126" cy="76728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1"/>
          </p:cNvCxnSpPr>
          <p:nvPr/>
        </p:nvCxnSpPr>
        <p:spPr>
          <a:xfrm flipH="1">
            <a:off x="5432959" y="4761769"/>
            <a:ext cx="1447700" cy="365787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04820" y="6241147"/>
                <a:ext cx="1852045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820" y="6241147"/>
                <a:ext cx="1852045" cy="442301"/>
              </a:xfrm>
              <a:prstGeom prst="rect">
                <a:avLst/>
              </a:prstGeom>
              <a:blipFill>
                <a:blip r:embed="rId2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6380156" y="5965447"/>
            <a:ext cx="2366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need to group these up by making the denominators equivalent…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D4E9310A-413C-4460-9DFE-0D26A6E8D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3B5AC776-C9AD-4832-BA15-1BDC167CAE1F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3B5AC776-C9AD-4832-BA15-1BDC167CA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4AEE943E-E1E6-49B6-8D36-B30E089F9FA7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4AEE943E-E1E6-49B6-8D36-B30E089F9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98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8" grpId="0"/>
      <p:bldP spid="78" grpId="0"/>
      <p:bldP spid="81" grpId="0"/>
      <p:bldP spid="84" grpId="0"/>
      <p:bldP spid="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">
                <a:extLst>
                  <a:ext uri="{FF2B5EF4-FFF2-40B4-BE49-F238E27FC236}">
                    <a16:creationId xmlns:a16="http://schemas.microsoft.com/office/drawing/2014/main" id="{2CC8E8B1-234B-49EC-B7DB-917C8FD7A19F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5">
                <a:extLst>
                  <a:ext uri="{FF2B5EF4-FFF2-40B4-BE49-F238E27FC236}">
                    <a16:creationId xmlns:a16="http://schemas.microsoft.com/office/drawing/2014/main" id="{2CC8E8B1-234B-49EC-B7DB-917C8FD7A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3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4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5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6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7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657600" y="1524000"/>
                <a:ext cx="1660198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524000"/>
                <a:ext cx="1660198" cy="4423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57599" y="2590800"/>
                <a:ext cx="147226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9" y="2590800"/>
                <a:ext cx="1472263" cy="487954"/>
              </a:xfrm>
              <a:prstGeom prst="rect">
                <a:avLst/>
              </a:prstGeom>
              <a:blipFill>
                <a:blip r:embed="rId9"/>
                <a:stretch>
                  <a:fillRect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994770" y="2601957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770" y="2601957"/>
                <a:ext cx="1455142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24599" y="2597999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599" y="2597999"/>
                <a:ext cx="1455142" cy="476797"/>
              </a:xfrm>
              <a:prstGeom prst="rect">
                <a:avLst/>
              </a:prstGeom>
              <a:blipFill>
                <a:blip r:embed="rId11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80131" y="2590800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131" y="2590800"/>
                <a:ext cx="1455142" cy="476797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65666" y="3507075"/>
                <a:ext cx="422692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−6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666" y="3507075"/>
                <a:ext cx="4226926" cy="483466"/>
              </a:xfrm>
              <a:prstGeom prst="rect">
                <a:avLst/>
              </a:prstGeom>
              <a:blipFill>
                <a:blip r:embed="rId1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74780" y="4300379"/>
                <a:ext cx="411407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+18+2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+12−6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−18−6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780" y="4300379"/>
                <a:ext cx="4114075" cy="495649"/>
              </a:xfrm>
              <a:prstGeom prst="rect">
                <a:avLst/>
              </a:prstGeom>
              <a:blipFill>
                <a:blip r:embed="rId1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682847" y="5098343"/>
                <a:ext cx="1472263" cy="512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7" y="5098343"/>
                <a:ext cx="1472263" cy="512000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701857" y="5893306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57" y="5893306"/>
                <a:ext cx="1472263" cy="476797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11396" y="2067653"/>
            <a:ext cx="52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need to make all the denominators equivalent (into 6(n+2)(n+3) 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Multiply each fraction by all the other denominators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7702092" y="3768675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5815921" y="3131874"/>
            <a:ext cx="1011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Arc 89"/>
          <p:cNvSpPr/>
          <p:nvPr/>
        </p:nvSpPr>
        <p:spPr>
          <a:xfrm>
            <a:off x="7680131" y="4548203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5002452" y="5354343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8009174" y="3916611"/>
            <a:ext cx="11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975498" y="4707133"/>
            <a:ext cx="864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388657" y="5513273"/>
            <a:ext cx="1170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023360" y="1762962"/>
            <a:ext cx="117043" cy="2182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4279430" y="1762962"/>
            <a:ext cx="444970" cy="2150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4811472" y="1770278"/>
            <a:ext cx="444970" cy="2176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3758898" y="1770277"/>
            <a:ext cx="118158" cy="2058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3942594" y="2600696"/>
            <a:ext cx="1080667" cy="2403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5258776" y="2598718"/>
            <a:ext cx="1080667" cy="2403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6788713" y="2620489"/>
            <a:ext cx="692741" cy="241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8140521" y="2606634"/>
            <a:ext cx="692741" cy="241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995042" y="4310733"/>
            <a:ext cx="1341924" cy="540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3940616" y="5917448"/>
            <a:ext cx="1201400" cy="459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928C714C-720E-421D-8C52-697372D3C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5">
                <a:extLst>
                  <a:ext uri="{FF2B5EF4-FFF2-40B4-BE49-F238E27FC236}">
                    <a16:creationId xmlns:a16="http://schemas.microsoft.com/office/drawing/2014/main" id="{63BE9913-3FD0-4501-AD96-46FAC24D85ED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5">
                <a:extLst>
                  <a:ext uri="{FF2B5EF4-FFF2-40B4-BE49-F238E27FC236}">
                    <a16:creationId xmlns:a16="http://schemas.microsoft.com/office/drawing/2014/main" id="{63BE9913-3FD0-4501-AD96-46FAC24D8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3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/>
      <p:bldP spid="57" grpId="0"/>
      <p:bldP spid="58" grpId="0"/>
      <p:bldP spid="86" grpId="0"/>
      <p:bldP spid="87" grpId="0"/>
      <p:bldP spid="10" grpId="0"/>
      <p:bldP spid="88" grpId="0" animBg="1"/>
      <p:bldP spid="89" grpId="0"/>
      <p:bldP spid="90" grpId="0" animBg="1"/>
      <p:bldP spid="91" grpId="0" animBg="1"/>
      <p:bldP spid="92" grpId="0"/>
      <p:bldP spid="93" grpId="0"/>
      <p:bldP spid="94" grpId="0"/>
      <p:bldP spid="97" grpId="0" animBg="1"/>
      <p:bldP spid="97" grpId="1" animBg="1"/>
      <p:bldP spid="97" grpId="2" animBg="1"/>
      <p:bldP spid="97" grpId="3" animBg="1"/>
      <p:bldP spid="97" grpId="4" animBg="1"/>
      <p:bldP spid="97" grpId="5" animBg="1"/>
      <p:bldP spid="99" grpId="0" animBg="1"/>
      <p:bldP spid="99" grpId="1" animBg="1"/>
      <p:bldP spid="99" grpId="2" animBg="1"/>
      <p:bldP spid="99" grpId="3" animBg="1"/>
      <p:bldP spid="99" grpId="4" animBg="1"/>
      <p:bldP spid="99" grpId="5" animBg="1"/>
      <p:bldP spid="100" grpId="0" animBg="1"/>
      <p:bldP spid="100" grpId="1" animBg="1"/>
      <p:bldP spid="100" grpId="2" animBg="1"/>
      <p:bldP spid="100" grpId="3" animBg="1"/>
      <p:bldP spid="100" grpId="4" animBg="1"/>
      <p:bldP spid="100" grpId="5" animBg="1"/>
      <p:bldP spid="101" grpId="0" animBg="1"/>
      <p:bldP spid="101" grpId="1" animBg="1"/>
      <p:bldP spid="101" grpId="2" animBg="1"/>
      <p:bldP spid="101" grpId="3" animBg="1"/>
      <p:bldP spid="101" grpId="4" animBg="1"/>
      <p:bldP spid="101" grpId="5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800600" y="1600200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1472263" cy="476797"/>
              </a:xfrm>
              <a:prstGeom prst="rect">
                <a:avLst/>
              </a:prstGeom>
              <a:blipFill>
                <a:blip r:embed="rId7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05200" y="1524000"/>
                <a:ext cx="14041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524000"/>
                <a:ext cx="1404166" cy="595484"/>
              </a:xfrm>
              <a:prstGeom prst="rect">
                <a:avLst/>
              </a:prstGeom>
              <a:blipFill>
                <a:blip r:embed="rId8"/>
                <a:stretch>
                  <a:fillRect l="-33478" t="-95918" r="-3913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646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626" y="2338449"/>
                <a:ext cx="1546090" cy="610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12426" y="3176649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3176649"/>
                <a:ext cx="1472263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124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2338449"/>
                <a:ext cx="1546090" cy="6105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3602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226" y="2338449"/>
                <a:ext cx="1546090" cy="61055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284026" y="3176649"/>
                <a:ext cx="1522468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026" y="3176649"/>
                <a:ext cx="1522468" cy="476797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12426" y="3862449"/>
                <a:ext cx="1630511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3862449"/>
                <a:ext cx="1630511" cy="476797"/>
              </a:xfrm>
              <a:prstGeom prst="rect">
                <a:avLst/>
              </a:prstGeom>
              <a:blipFill>
                <a:blip r:embed="rId1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436426" y="3862449"/>
                <a:ext cx="1680717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(20)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(20)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426" y="3862449"/>
                <a:ext cx="1680717" cy="476797"/>
              </a:xfrm>
              <a:prstGeom prst="rect">
                <a:avLst/>
              </a:prstGeom>
              <a:blipFill>
                <a:blip r:embed="rId15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876800" y="4495800"/>
                <a:ext cx="8278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815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1056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495800"/>
                <a:ext cx="827816" cy="443006"/>
              </a:xfrm>
              <a:prstGeom prst="rect">
                <a:avLst/>
              </a:prstGeom>
              <a:blipFill>
                <a:blip r:embed="rId1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62600" y="4495800"/>
                <a:ext cx="5992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565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759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495800"/>
                <a:ext cx="599216" cy="443006"/>
              </a:xfrm>
              <a:prstGeom prst="rect">
                <a:avLst/>
              </a:prstGeom>
              <a:blipFill>
                <a:blip r:embed="rId1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76800" y="5105400"/>
                <a:ext cx="9040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665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24288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05400"/>
                <a:ext cx="904016" cy="443006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953000" y="579120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GB" sz="1200" i="1" smtClean="0">
                          <a:latin typeface="Cambria Math"/>
                        </a:rPr>
                        <m:t>0</m:t>
                      </m:r>
                      <m:r>
                        <a:rPr lang="en-GB" sz="1200" b="0" i="1" smtClean="0">
                          <a:latin typeface="Cambria Math"/>
                        </a:rPr>
                        <m:t>.02738 (2</m:t>
                      </m:r>
                      <m:r>
                        <a:rPr lang="en-GB" sz="1200" b="0" i="1" smtClean="0">
                          <a:latin typeface="Cambria Math"/>
                        </a:rPr>
                        <m:t>𝑑𝑝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91200"/>
                <a:ext cx="1295400" cy="276999"/>
              </a:xfrm>
              <a:prstGeom prst="rect">
                <a:avLst/>
              </a:prstGeom>
              <a:blipFill>
                <a:blip r:embed="rId1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553200" y="1524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the sum of terms 21 to 30 (so 1-30 subtract 1-20)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was covered in FP1!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696200" y="2667000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7848600" y="3429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7848600" y="4114799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019800" y="47244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019800" y="53340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7997042" y="2590800"/>
            <a:ext cx="1143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need to use the formula from b) with two inputs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75279" y="3550468"/>
            <a:ext cx="10442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30 and n = 20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53400" y="42672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48400" y="48768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00800" y="541020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Give the answer in the required form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3E80FF51-7B43-4D02-A8B8-819029DA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B174B6C7-0190-4E5C-A26B-2783D1FDC708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B174B6C7-0190-4E5C-A26B-2783D1FDC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25">
                <a:extLst>
                  <a:ext uri="{FF2B5EF4-FFF2-40B4-BE49-F238E27FC236}">
                    <a16:creationId xmlns:a16="http://schemas.microsoft.com/office/drawing/2014/main" id="{3002573D-16D1-4B31-B06E-623EF5BB52B6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25">
                <a:extLst>
                  <a:ext uri="{FF2B5EF4-FFF2-40B4-BE49-F238E27FC236}">
                    <a16:creationId xmlns:a16="http://schemas.microsoft.com/office/drawing/2014/main" id="{3002573D-16D1-4B31-B06E-623EF5BB5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6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9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7243C4-859E-4E46-BADC-F82BC8F0E45F}"/>
              </a:ext>
            </a:extLst>
          </p:cNvPr>
          <p:cNvSpPr txBox="1"/>
          <p:nvPr/>
        </p:nvSpPr>
        <p:spPr>
          <a:xfrm>
            <a:off x="603681" y="1544716"/>
            <a:ext cx="291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Find the sums of the following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C4AC6D7-3AC6-4761-AA63-D74F3C1348B6}"/>
                  </a:ext>
                </a:extLst>
              </p:cNvPr>
              <p:cNvSpPr txBox="1"/>
              <p:nvPr/>
            </p:nvSpPr>
            <p:spPr>
              <a:xfrm>
                <a:off x="1136341" y="2228296"/>
                <a:ext cx="1331650" cy="720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99−4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C4AC6D7-3AC6-4761-AA63-D74F3C134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1" y="2228296"/>
                <a:ext cx="1331650" cy="7209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F134-4CF9-4CEC-9482-98505ABBDF18}"/>
                  </a:ext>
                </a:extLst>
              </p:cNvPr>
              <p:cNvSpPr txBox="1"/>
              <p:nvPr/>
            </p:nvSpPr>
            <p:spPr>
              <a:xfrm>
                <a:off x="1136341" y="3178207"/>
                <a:ext cx="1331650" cy="720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=6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F134-4CF9-4CEC-9482-98505ABBD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1" y="3178207"/>
                <a:ext cx="1331650" cy="7209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67562B-A1E6-4284-BBF7-23D5AD12ED02}"/>
              </a:ext>
            </a:extLst>
          </p:cNvPr>
          <p:cNvSpPr txBox="1"/>
          <p:nvPr/>
        </p:nvSpPr>
        <p:spPr>
          <a:xfrm>
            <a:off x="719091" y="2467994"/>
            <a:ext cx="372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BC4D37-5978-48F5-8EB2-286B6BBD9D3A}"/>
              </a:ext>
            </a:extLst>
          </p:cNvPr>
          <p:cNvSpPr txBox="1"/>
          <p:nvPr/>
        </p:nvSpPr>
        <p:spPr>
          <a:xfrm>
            <a:off x="719091" y="3373516"/>
            <a:ext cx="372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F12436-CF75-4D54-AA97-C34C5D1F0DCD}"/>
              </a:ext>
            </a:extLst>
          </p:cNvPr>
          <p:cNvSpPr txBox="1"/>
          <p:nvPr/>
        </p:nvSpPr>
        <p:spPr>
          <a:xfrm>
            <a:off x="5203794" y="1537318"/>
            <a:ext cx="140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 Show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CC1566D-6684-40C5-AF7A-5D3B3EA871DE}"/>
                  </a:ext>
                </a:extLst>
              </p:cNvPr>
              <p:cNvSpPr txBox="1"/>
              <p:nvPr/>
            </p:nvSpPr>
            <p:spPr>
              <a:xfrm>
                <a:off x="4953739" y="1846557"/>
                <a:ext cx="3675356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+25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CC1566D-6684-40C5-AF7A-5D3B3EA87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739" y="1846557"/>
                <a:ext cx="3675356" cy="6793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9582CA-02D0-4082-BEA1-A444B9F96532}"/>
              </a:ext>
            </a:extLst>
          </p:cNvPr>
          <p:cNvSpPr txBox="1"/>
          <p:nvPr/>
        </p:nvSpPr>
        <p:spPr>
          <a:xfrm>
            <a:off x="5221550" y="2789069"/>
            <a:ext cx="140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Hence, 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CB8934F-E79D-43EC-B55D-67A4E8D3E9D5}"/>
                  </a:ext>
                </a:extLst>
              </p:cNvPr>
              <p:cNvSpPr txBox="1"/>
              <p:nvPr/>
            </p:nvSpPr>
            <p:spPr>
              <a:xfrm>
                <a:off x="6196612" y="2592281"/>
                <a:ext cx="1802167" cy="69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CB8934F-E79D-43EC-B55D-67A4E8D3E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612" y="2592281"/>
                <a:ext cx="1802167" cy="698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B3EA157-A509-4430-B3DE-E1729F6D4876}"/>
                  </a:ext>
                </a:extLst>
              </p:cNvPr>
              <p:cNvSpPr txBox="1"/>
              <p:nvPr/>
            </p:nvSpPr>
            <p:spPr>
              <a:xfrm>
                <a:off x="5257058" y="4298273"/>
                <a:ext cx="27239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3)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find: </a:t>
                </a: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B3EA157-A509-4430-B3DE-E1729F6D4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058" y="4298273"/>
                <a:ext cx="2723967" cy="307777"/>
              </a:xfrm>
              <a:prstGeom prst="rect">
                <a:avLst/>
              </a:prstGeom>
              <a:blipFill>
                <a:blip r:embed="rId6"/>
                <a:stretch>
                  <a:fillRect l="-671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AB477F1-7BC9-4B0F-963A-0A47D7DB6E6C}"/>
                  </a:ext>
                </a:extLst>
              </p:cNvPr>
              <p:cNvSpPr txBox="1"/>
              <p:nvPr/>
            </p:nvSpPr>
            <p:spPr>
              <a:xfrm>
                <a:off x="5292570" y="4724402"/>
                <a:ext cx="1658646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AB477F1-7BC9-4B0F-963A-0A47D7DB6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70" y="4724402"/>
                <a:ext cx="1658646" cy="428322"/>
              </a:xfrm>
              <a:prstGeom prst="rect">
                <a:avLst/>
              </a:prstGeom>
              <a:blipFill>
                <a:blip r:embed="rId7"/>
                <a:stretch>
                  <a:fillRect l="-1103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867EF2-8B03-4044-8CF5-1CF6318D1215}"/>
              </a:ext>
            </a:extLst>
          </p:cNvPr>
          <p:cNvSpPr txBox="1"/>
          <p:nvPr/>
        </p:nvSpPr>
        <p:spPr>
          <a:xfrm>
            <a:off x="2681056" y="243248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1098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BEE4EB-3641-45B4-BE2E-6B6F2A270CDB}"/>
              </a:ext>
            </a:extLst>
          </p:cNvPr>
          <p:cNvSpPr txBox="1"/>
          <p:nvPr/>
        </p:nvSpPr>
        <p:spPr>
          <a:xfrm>
            <a:off x="2574524" y="3355760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10,761,619.5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775A67-EE6B-40E5-9B7F-F6145E9C2F2A}"/>
              </a:ext>
            </a:extLst>
          </p:cNvPr>
          <p:cNvSpPr txBox="1"/>
          <p:nvPr/>
        </p:nvSpPr>
        <p:spPr>
          <a:xfrm>
            <a:off x="7981025" y="2778711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10073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218212E-3792-429D-BEF8-C71A12033521}"/>
                  </a:ext>
                </a:extLst>
              </p:cNvPr>
              <p:cNvSpPr txBox="1"/>
              <p:nvPr/>
            </p:nvSpPr>
            <p:spPr>
              <a:xfrm>
                <a:off x="5237825" y="5255582"/>
                <a:ext cx="800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218212E-3792-429D-BEF8-C71A12033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25" y="5255582"/>
                <a:ext cx="8008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B98937-9A0B-4CEC-9BDA-AF5138DF7263}"/>
                  </a:ext>
                </a:extLst>
              </p:cNvPr>
              <p:cNvSpPr txBox="1"/>
              <p:nvPr/>
            </p:nvSpPr>
            <p:spPr>
              <a:xfrm>
                <a:off x="6347534" y="5264459"/>
                <a:ext cx="914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B98937-9A0B-4CEC-9BDA-AF5138DF7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534" y="5264459"/>
                <a:ext cx="91467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2A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36-37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511832C-941A-4830-8E5D-5DEC962889C9}"/>
              </a:ext>
            </a:extLst>
          </p:cNvPr>
          <p:cNvSpPr txBox="1"/>
          <p:nvPr/>
        </p:nvSpPr>
        <p:spPr>
          <a:xfrm>
            <a:off x="467544" y="2097262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This exercise has few examples of the “differ by 2” type questions that were extremely common in the old FP2 exams.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have a compilation of exam questions on this topic here: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https://www.drfrostmaths.com/resource.php?rid=19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680820-7031-4DF1-BDF7-4137B78C5C59}"/>
              </a:ext>
            </a:extLst>
          </p:cNvPr>
          <p:cNvSpPr txBox="1"/>
          <p:nvPr/>
        </p:nvSpPr>
        <p:spPr>
          <a:xfrm>
            <a:off x="1187624" y="3592600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Q3-4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Q8-13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73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should (hopefully!) remember the following summations from Core Pure 1: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276600"/>
                <a:ext cx="2367058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1=1+1+1…+1=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276600"/>
                <a:ext cx="2367058" cy="679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1447800"/>
                <a:ext cx="297652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=1+2+3…+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47800"/>
                <a:ext cx="2976520" cy="679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33800" y="3200400"/>
                <a:ext cx="3802002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=1+4+9…+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00400"/>
                <a:ext cx="3802002" cy="6793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33800" y="5029200"/>
                <a:ext cx="345190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=1+8+27…+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029200"/>
                <a:ext cx="3451907" cy="6793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3400" y="4572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1’s is given by the number 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838200" y="3810000"/>
            <a:ext cx="3048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133600" y="3810000"/>
            <a:ext cx="3048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438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natural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267200" y="1981200"/>
            <a:ext cx="2286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791200" y="19812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362200" y="3505200"/>
            <a:ext cx="2286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867400" y="1600200"/>
            <a:ext cx="762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019800" y="3352800"/>
            <a:ext cx="13716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096000" y="5105400"/>
            <a:ext cx="990600" cy="457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810000" y="4191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square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4267200" y="37338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67400" y="37338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6019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cube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267200" y="55626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867400" y="55626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>
            <a:extLst>
              <a:ext uri="{FF2B5EF4-FFF2-40B4-BE49-F238E27FC236}">
                <a16:creationId xmlns:a16="http://schemas.microsoft.com/office/drawing/2014/main" id="{75C63C9B-89BF-46B6-9324-62C0C5F99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29887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8" grpId="0"/>
      <p:bldP spid="23" grpId="0" animBg="1"/>
      <p:bldP spid="24" grpId="0" animBg="1"/>
      <p:bldP spid="25" grpId="0" animBg="1"/>
      <p:bldP spid="26" grpId="0" animBg="1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should also (hopefully!) remember this rule: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47800" y="3200400"/>
                <a:ext cx="785536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200400"/>
                <a:ext cx="785536" cy="6793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95400" y="4876800"/>
                <a:ext cx="81548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815480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676400" y="3962400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8800" y="39624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bring the 2 to the front and then use the summation for n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rather than 2n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930E661-86C4-4D80-8897-FFD5C2EB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69679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method of differences is as follows to the right: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formula makes sense because if the top parts are equivalent, then their summations must be equal in value as well!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81600" y="1905000"/>
                <a:ext cx="2093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05000"/>
                <a:ext cx="2093073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29200" y="4114800"/>
                <a:ext cx="746165" cy="768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114800"/>
                <a:ext cx="746165" cy="768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38800" y="4114800"/>
                <a:ext cx="218675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𝑓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14800"/>
                <a:ext cx="2186752" cy="7632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5181600" y="22860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2743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general term of the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74320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function of that term subtract the same function with the next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400800" y="22860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18091" y="1505892"/>
            <a:ext cx="353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If a sequence can be written as: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67400" y="3810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Then: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14800" y="5410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general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105400" y="49530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858000" y="4953000"/>
            <a:ext cx="2286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67400" y="5410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terms written in this alternative way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57800" y="1915886"/>
            <a:ext cx="304800" cy="2939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410200" y="4343400"/>
            <a:ext cx="304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715000" y="1905000"/>
            <a:ext cx="1447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248400" y="4343400"/>
            <a:ext cx="1447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A16E6099-6592-417B-9128-E1AB40C6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60881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1" grpId="0"/>
      <p:bldP spid="20" grpId="0"/>
      <p:bldP spid="25" grpId="0"/>
      <p:bldP spid="26" grpId="0"/>
      <p:bldP spid="27" grpId="0"/>
      <p:bldP spid="32" grpId="0"/>
      <p:bldP spid="23" grpId="0" animBg="1"/>
      <p:bldP spid="34" grpId="0" animBg="1"/>
      <p:bldP spid="37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method of differences is as follows to the right: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To show where this comes from…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we imagine what each term will look like, starting with r = 1…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We now want to add all these terms up!!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You hopefully see that almost all the terms will cancel out and you are left with a simple sum instead!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447800"/>
                <a:ext cx="2093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447800"/>
                <a:ext cx="2093073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10200" y="2057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057400"/>
                <a:ext cx="1755802" cy="338554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10200" y="2438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438400"/>
                <a:ext cx="1755802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2819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19400"/>
                <a:ext cx="1755802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10200" y="3200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00400"/>
                <a:ext cx="1755802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10200" y="4114800"/>
                <a:ext cx="21466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14800"/>
                <a:ext cx="2146678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019800" y="2438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77061" y="4732728"/>
                <a:ext cx="86536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061" y="4732728"/>
                <a:ext cx="865365" cy="6793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6629400" y="2057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19800" y="2819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05600" y="2438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019800" y="3200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705600" y="2819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705600" y="3200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096000" y="41148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13967" y="4927171"/>
                <a:ext cx="14637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967" y="4927171"/>
                <a:ext cx="1463799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683689" y="2538483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f(5) will cancel with the next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3951" y="3127611"/>
            <a:ext cx="14603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f(n) will be cancelled by the previous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60609" y="3057099"/>
            <a:ext cx="545910" cy="19106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72501" y="3739488"/>
            <a:ext cx="791571" cy="4367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964072" y="2088109"/>
            <a:ext cx="477672" cy="3138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55391" y="4107976"/>
            <a:ext cx="1009933" cy="3571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29952" y="3493828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952" y="3493828"/>
                <a:ext cx="410689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32227" y="3769057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227" y="3769057"/>
                <a:ext cx="41068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628102" y="5574892"/>
            <a:ext cx="5375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With these types of questions you should start by writing out f(1), f(2), f(3)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, up to f(n) and then look to see what cancels…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Sometimes terms cancel the other way round!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B7C1902A-BD47-40A3-ABDB-857C19E2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35707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/>
      <p:bldP spid="41" grpId="0"/>
      <p:bldP spid="42" grpId="0"/>
      <p:bldP spid="43" grpId="0"/>
      <p:bldP spid="44" grpId="0"/>
      <p:bldP spid="18" grpId="0"/>
      <p:bldP spid="26" grpId="0"/>
      <p:bldP spid="10" grpId="0"/>
      <p:bldP spid="28" grpId="0"/>
      <p:bldP spid="16" grpId="0" animBg="1"/>
      <p:bldP spid="37" grpId="0" animBg="1"/>
      <p:bldP spid="1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3276600" cy="24159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Hence, prove using the method of differences that: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57600" y="1676400"/>
                <a:ext cx="22431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676400"/>
                <a:ext cx="2243114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2286000"/>
                <a:ext cx="16268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626856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05400" y="2286000"/>
                <a:ext cx="18705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286000"/>
                <a:ext cx="1870512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2895600"/>
                <a:ext cx="15286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895600"/>
                <a:ext cx="1528688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29200" y="2895600"/>
                <a:ext cx="18573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95600"/>
                <a:ext cx="1857303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57600" y="3505200"/>
                <a:ext cx="75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75873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629400" y="18288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629400" y="24384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629400" y="30480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165258" y="1981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the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62800" y="22860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expand the larger bracket. Use brackets again to avoid negative-related mistakes!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62800" y="3048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All the terms will cancel when grouped except for the x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ones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2895600"/>
            <a:ext cx="2209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733800" y="1676400"/>
            <a:ext cx="2209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78A929E0-B309-4B99-9576-A1BA6C58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65656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0" grpId="0"/>
      <p:bldP spid="45" grpId="0"/>
      <p:bldP spid="46" grpId="0"/>
      <p:bldP spid="47" grpId="0"/>
      <p:bldP spid="48" grpId="0"/>
      <p:bldP spid="49" grpId="0"/>
      <p:bldP spid="13" grpId="0" animBg="1"/>
      <p:bldP spid="50" grpId="0" animBg="1"/>
      <p:bldP spid="51" grpId="0" animBg="1"/>
      <p:bldP spid="14" grpId="0"/>
      <p:bldP spid="52" grpId="0"/>
      <p:bldP spid="53" grpId="0"/>
      <p:bldP spid="15" grpId="0" animBg="1"/>
      <p:bldP spid="15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Hence, prove using the method of differences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Write out the first few terms and the last one, and see what cancels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Add what you have left and this is the sum of the series!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05200" y="1447800"/>
                <a:ext cx="86087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447800"/>
                <a:ext cx="86087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2000" y="1447800"/>
                <a:ext cx="2767040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7800"/>
                <a:ext cx="2767040" cy="7632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438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438400"/>
                <a:ext cx="71513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2438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988796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19800" y="2438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(0)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438400"/>
                <a:ext cx="1277337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2819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819400"/>
                <a:ext cx="71513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19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988796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19800" y="2819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19400"/>
                <a:ext cx="1277337" cy="338554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05400" y="3200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(4)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988796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19800" y="3200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200400"/>
                <a:ext cx="1277337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81600" y="35052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05200"/>
                <a:ext cx="385042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38600" y="3913239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13239"/>
                <a:ext cx="715132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5400" y="3913239"/>
                <a:ext cx="1361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13239"/>
                <a:ext cx="1361142" cy="338554"/>
              </a:xfrm>
              <a:prstGeom prst="rect">
                <a:avLst/>
              </a:prstGeom>
              <a:blipFill>
                <a:blip r:embed="rId2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24600" y="3913239"/>
                <a:ext cx="16496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913239"/>
                <a:ext cx="1649682" cy="338554"/>
              </a:xfrm>
              <a:prstGeom prst="rect">
                <a:avLst/>
              </a:prstGeom>
              <a:blipFill>
                <a:blip r:embed="rId2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5181600" y="2438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24600" y="2819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181600" y="2819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24600" y="3200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181600" y="3200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858000" y="3913239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38600" y="4370439"/>
                <a:ext cx="25561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70439"/>
                <a:ext cx="2556148" cy="76322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523703" y="4569542"/>
                <a:ext cx="1446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703" y="4569542"/>
                <a:ext cx="1446998" cy="338554"/>
              </a:xfrm>
              <a:prstGeom prst="rect">
                <a:avLst/>
              </a:prstGeom>
              <a:blipFill>
                <a:blip r:embed="rId2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38600" y="5132439"/>
                <a:ext cx="86087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32439"/>
                <a:ext cx="860877" cy="76322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33003" y="5361244"/>
                <a:ext cx="1446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003" y="5361244"/>
                <a:ext cx="1446998" cy="338554"/>
              </a:xfrm>
              <a:prstGeom prst="rect">
                <a:avLst/>
              </a:prstGeom>
              <a:blipFill>
                <a:blip r:embed="rId2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043517" y="5919021"/>
                <a:ext cx="74706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517" y="5919021"/>
                <a:ext cx="747064" cy="76322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672781" y="6014884"/>
                <a:ext cx="159498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781" y="6014884"/>
                <a:ext cx="1594987" cy="55335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683689" y="2254068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45487" y="2810107"/>
            <a:ext cx="1693820" cy="477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7323799" y="3601844"/>
            <a:ext cx="403996" cy="3283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683689" y="3008634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7577254" y="4809892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26821" y="5824653"/>
            <a:ext cx="1189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5967761" y="5575610"/>
            <a:ext cx="533400" cy="75828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043748" y="4616604"/>
            <a:ext cx="1189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equivalent to the original expression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1015" y="2899317"/>
            <a:ext cx="2653990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434469" y="4601736"/>
            <a:ext cx="2044390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453054" y="5333999"/>
            <a:ext cx="308516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9F80EABE-FF4D-4BD2-875B-9E38B042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10">
                <a:extLst>
                  <a:ext uri="{FF2B5EF4-FFF2-40B4-BE49-F238E27FC236}">
                    <a16:creationId xmlns:a16="http://schemas.microsoft.com/office/drawing/2014/main" id="{9CD9B7ED-214B-4FB9-A425-B3DE52AACF0C}"/>
                  </a:ext>
                </a:extLst>
              </p:cNvPr>
              <p:cNvSpPr txBox="1"/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10">
                <a:extLst>
                  <a:ext uri="{FF2B5EF4-FFF2-40B4-BE49-F238E27FC236}">
                    <a16:creationId xmlns:a16="http://schemas.microsoft.com/office/drawing/2014/main" id="{9CD9B7ED-214B-4FB9-A425-B3DE52AAC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37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2" grpId="0"/>
      <p:bldP spid="43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40" grpId="0"/>
      <p:bldP spid="46" grpId="0"/>
      <p:bldP spid="47" grpId="0" animBg="1"/>
      <p:bldP spid="48" grpId="0"/>
      <p:bldP spid="49" grpId="0" animBg="1"/>
      <p:bldP spid="50" grpId="0"/>
      <p:bldP spid="14" grpId="0" animBg="1"/>
      <p:bldP spid="14" grpId="1" animBg="1"/>
      <p:bldP spid="51" grpId="0" animBg="1"/>
      <p:bldP spid="51" grpId="1" animBg="1"/>
      <p:bldP spid="52" grpId="0" animBg="1"/>
      <p:bldP spid="52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2238</Words>
  <Application>Microsoft Office PowerPoint</Application>
  <PresentationFormat>On-screen Show (4:3)</PresentationFormat>
  <Paragraphs>527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Office Theme</vt:lpstr>
      <vt:lpstr>PowerPoint Presentation</vt:lpstr>
      <vt:lpstr>Prior Knowledge Check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181</cp:revision>
  <dcterms:created xsi:type="dcterms:W3CDTF">2017-08-14T15:35:38Z</dcterms:created>
  <dcterms:modified xsi:type="dcterms:W3CDTF">2021-06-22T03:55:18Z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2021-06-22T03:55:13.2911022Z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72bac239-c64c-44c3-939b-57276a5b6747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