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87" r:id="rId2"/>
    <p:sldId id="585" r:id="rId3"/>
    <p:sldId id="584" r:id="rId4"/>
    <p:sldId id="586" r:id="rId5"/>
    <p:sldId id="568" r:id="rId6"/>
    <p:sldId id="588" r:id="rId7"/>
    <p:sldId id="570" r:id="rId8"/>
    <p:sldId id="571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469" autoAdjust="0"/>
    <p:restoredTop sz="88534" autoAdjust="0"/>
  </p:normalViewPr>
  <p:slideViewPr>
    <p:cSldViewPr>
      <p:cViewPr varScale="1">
        <p:scale>
          <a:sx n="70" d="100"/>
          <a:sy n="70" d="100"/>
        </p:scale>
        <p:origin x="504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354D5C-96E8-4B6D-86D5-96EF6DA9B902}" type="datetimeFigureOut">
              <a:rPr lang="en-GB" smtClean="0"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4ED1E-C02D-4541-94DC-FACA32AD22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240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1035888"/>
            <a:ext cx="914285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Parametric Equations</a:t>
            </a:r>
          </a:p>
          <a:p>
            <a:pPr algn="ctr"/>
            <a:r>
              <a:rPr lang="en-GB" sz="7200" b="1" dirty="0"/>
              <a:t>- </a:t>
            </a:r>
            <a:r>
              <a:rPr lang="en-GB" sz="7200" dirty="0"/>
              <a:t>Trig Identities</a:t>
            </a:r>
          </a:p>
          <a:p>
            <a:pPr algn="ctr"/>
            <a:endParaRPr lang="en-GB" sz="4400" dirty="0"/>
          </a:p>
          <a:p>
            <a:pPr algn="ctr"/>
            <a:r>
              <a:rPr lang="en-GB" sz="7200" dirty="0"/>
              <a:t>Chapter 8</a:t>
            </a:r>
          </a:p>
          <a:p>
            <a:pPr algn="ctr"/>
            <a:r>
              <a:rPr lang="en-GB" sz="7200" dirty="0"/>
              <a:t>(Part 2 of 3)</a:t>
            </a:r>
          </a:p>
        </p:txBody>
      </p:sp>
    </p:spTree>
    <p:extLst>
      <p:ext uri="{BB962C8B-B14F-4D97-AF65-F5344CB8AC3E}">
        <p14:creationId xmlns:p14="http://schemas.microsoft.com/office/powerpoint/2010/main" val="3819779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1AEBE62-792D-4AA2-AA31-DADB2EC5100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284780E-2CE8-4651-9024-8178B7B4680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Parametric Equations - Trig Identities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68BF623-27AB-4DE6-BA00-5599AD52D64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DB17843-3407-4505-9176-5C3B48D750DA}"/>
                  </a:ext>
                </a:extLst>
              </p:cNvPr>
              <p:cNvSpPr txBox="1"/>
              <p:nvPr/>
            </p:nvSpPr>
            <p:spPr>
              <a:xfrm>
                <a:off x="0" y="749232"/>
                <a:ext cx="9142856" cy="59654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It’s often helpful to use:</a:t>
                </a:r>
              </a:p>
              <a:p>
                <a:pPr algn="ctr"/>
                <a:endParaRPr lang="en-GB" sz="2800" dirty="0"/>
              </a:p>
              <a:p>
                <a:pPr algn="ctr"/>
                <a:r>
                  <a:rPr lang="en-GB" sz="540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5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5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5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sz="5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5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GB" sz="5400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sz="5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5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54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sz="5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5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GB" sz="5400" b="0" i="1" smtClean="0">
                        <a:latin typeface="Cambria Math" panose="02040503050406030204" pitchFamily="18" charset="0"/>
                      </a:rPr>
                      <m:t>≡1</m:t>
                    </m:r>
                  </m:oMath>
                </a14:m>
                <a:r>
                  <a:rPr lang="en-GB" sz="5400" dirty="0"/>
                  <a:t> </a:t>
                </a:r>
              </a:p>
              <a:p>
                <a:pPr algn="ctr"/>
                <a:endParaRPr lang="en-GB" sz="1600" dirty="0"/>
              </a:p>
              <a:p>
                <a:pPr algn="ctr"/>
                <a14:m>
                  <m:oMath xmlns:m="http://schemas.openxmlformats.org/officeDocument/2006/math">
                    <m:r>
                      <a:rPr lang="en-GB" sz="5400" b="0" i="1">
                        <a:latin typeface="Cambria Math" panose="02040503050406030204" pitchFamily="18" charset="0"/>
                      </a:rPr>
                      <m:t>1+</m:t>
                    </m:r>
                    <m:func>
                      <m:funcPr>
                        <m:ctrlPr>
                          <a:rPr lang="en-GB" sz="5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5400" b="0" i="1">
                                <a:latin typeface="Cambria Math" panose="02040503050406030204" pitchFamily="18" charset="0"/>
                              </a:rPr>
                              <m:t>cot</m:t>
                            </m:r>
                          </m:e>
                          <m:sup>
                            <m:r>
                              <a:rPr lang="en-GB" sz="5400" b="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5400" b="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GB" sz="5400" b="0" i="1">
                        <a:latin typeface="Cambria Math" panose="02040503050406030204" pitchFamily="18" charset="0"/>
                      </a:rPr>
                      <m:t>≡</m:t>
                    </m:r>
                    <m:r>
                      <a:rPr lang="en-GB" sz="5400" b="0" i="1">
                        <a:latin typeface="Cambria Math" panose="02040503050406030204" pitchFamily="18" charset="0"/>
                      </a:rPr>
                      <m:t>𝑐𝑜𝑠𝑒</m:t>
                    </m:r>
                    <m:sSup>
                      <m:sSupPr>
                        <m:ctrlPr>
                          <a:rPr lang="en-GB" sz="5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5400" b="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GB" sz="5400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5400" b="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5400" b="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5400" dirty="0"/>
                  <a:t> </a:t>
                </a:r>
              </a:p>
              <a:p>
                <a:pPr algn="ctr"/>
                <a:endParaRPr lang="en-GB" sz="2400" dirty="0"/>
              </a:p>
              <a:p>
                <a:pPr algn="ctr"/>
                <a14:m>
                  <m:oMath xmlns:m="http://schemas.openxmlformats.org/officeDocument/2006/math">
                    <m:r>
                      <a:rPr lang="en-GB" sz="5400" b="0" i="1" smtClean="0">
                        <a:latin typeface="Cambria Math" panose="02040503050406030204" pitchFamily="18" charset="0"/>
                      </a:rPr>
                      <m:t>1+</m:t>
                    </m:r>
                    <m:func>
                      <m:funcPr>
                        <m:ctrlPr>
                          <a:rPr lang="en-GB" sz="5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5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5400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e>
                          <m:sup>
                            <m:r>
                              <a:rPr lang="en-GB" sz="5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5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GB" sz="5400" b="0" i="1" smtClean="0">
                        <a:latin typeface="Cambria Math" panose="02040503050406030204" pitchFamily="18" charset="0"/>
                      </a:rPr>
                      <m:t>≡</m:t>
                    </m:r>
                    <m:func>
                      <m:funcPr>
                        <m:ctrlPr>
                          <a:rPr lang="en-GB" sz="5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5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5400" b="0" i="0" smtClean="0">
                                <a:latin typeface="Cambria Math" panose="02040503050406030204" pitchFamily="18" charset="0"/>
                              </a:rPr>
                              <m:t>sec</m:t>
                            </m:r>
                          </m:e>
                          <m:sup>
                            <m:r>
                              <a:rPr lang="en-GB" sz="5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5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</m:oMath>
                </a14:m>
                <a:r>
                  <a:rPr lang="en-GB" sz="2800" dirty="0"/>
                  <a:t> </a:t>
                </a:r>
              </a:p>
              <a:p>
                <a:pPr algn="ctr"/>
                <a:endParaRPr lang="en-GB" sz="2800" dirty="0"/>
              </a:p>
              <a:p>
                <a:pPr algn="ctr"/>
                <a:r>
                  <a:rPr lang="en-GB" sz="4000" dirty="0"/>
                  <a:t>to turn </a:t>
                </a:r>
                <a:r>
                  <a:rPr lang="en-GB" sz="4000" dirty="0">
                    <a:solidFill>
                      <a:srgbClr val="0000FF"/>
                    </a:solidFill>
                  </a:rPr>
                  <a:t>Parametric Equations </a:t>
                </a:r>
              </a:p>
              <a:p>
                <a:pPr algn="ctr"/>
                <a:r>
                  <a:rPr lang="en-GB" sz="4000" dirty="0"/>
                  <a:t>into a </a:t>
                </a:r>
                <a:r>
                  <a:rPr lang="en-GB" sz="4000" dirty="0">
                    <a:solidFill>
                      <a:srgbClr val="FF0000"/>
                    </a:solidFill>
                  </a:rPr>
                  <a:t>Cartesian Equation</a:t>
                </a:r>
                <a:r>
                  <a:rPr lang="en-GB" sz="4000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DB17843-3407-4505-9176-5C3B48D750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49232"/>
                <a:ext cx="9142856" cy="5965479"/>
              </a:xfrm>
              <a:prstGeom prst="rect">
                <a:avLst/>
              </a:prstGeom>
              <a:blipFill>
                <a:blip r:embed="rId2"/>
                <a:stretch>
                  <a:fillRect t="-1840" b="-2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5974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1AEBE62-792D-4AA2-AA31-DADB2EC5100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284780E-2CE8-4651-9024-8178B7B4680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Parametric Equations - Trig Identities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68BF623-27AB-4DE6-BA00-5599AD52D64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17F99F8-68B2-4CA8-A447-B5DB4956F127}"/>
                  </a:ext>
                </a:extLst>
              </p:cNvPr>
              <p:cNvSpPr txBox="1"/>
              <p:nvPr/>
            </p:nvSpPr>
            <p:spPr>
              <a:xfrm>
                <a:off x="361304" y="889582"/>
                <a:ext cx="8420248" cy="101566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A curve has the parametric sequences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2000" dirty="0"/>
                  <a:t>,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sz="2000" dirty="0"/>
                  <a:t>, 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2000" dirty="0"/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2000" dirty="0"/>
                  <a:t>Find a Cartesian equation for the curve.</a:t>
                </a:r>
              </a:p>
              <a:p>
                <a:pPr marL="342900" indent="-342900">
                  <a:buAutoNum type="alphaLcParenR"/>
                </a:pPr>
                <a:r>
                  <a:rPr lang="en-GB" sz="2000" dirty="0"/>
                  <a:t>What shape will the equation produce.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17F99F8-68B2-4CA8-A447-B5DB4956F1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304" y="889582"/>
                <a:ext cx="8420248" cy="1015663"/>
              </a:xfrm>
              <a:prstGeom prst="rect">
                <a:avLst/>
              </a:prstGeom>
              <a:blipFill>
                <a:blip r:embed="rId2"/>
                <a:stretch>
                  <a:fillRect b="-155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44B777F-FA41-4A0E-8FAB-89DD82AF7380}"/>
                  </a:ext>
                </a:extLst>
              </p:cNvPr>
              <p:cNvSpPr txBox="1"/>
              <p:nvPr/>
            </p:nvSpPr>
            <p:spPr>
              <a:xfrm>
                <a:off x="3203848" y="5158933"/>
                <a:ext cx="501909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36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44B777F-FA41-4A0E-8FAB-89DD82AF73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5158933"/>
                <a:ext cx="5019091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275856" y="3101030"/>
                <a:ext cx="2722869" cy="6335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6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sz="32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3101030"/>
                <a:ext cx="2722869" cy="6335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217983" y="4136305"/>
                <a:ext cx="3910301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36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3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36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6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360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3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36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≡1</m:t>
                      </m:r>
                    </m:oMath>
                  </m:oMathPara>
                </a14:m>
                <a:endParaRPr lang="en-GB" sz="36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7983" y="4136305"/>
                <a:ext cx="3910301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285164" y="2213226"/>
            <a:ext cx="2592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Make </a:t>
            </a:r>
            <a:r>
              <a:rPr lang="en-GB" sz="2000" dirty="0">
                <a:solidFill>
                  <a:srgbClr val="FF0000"/>
                </a:solidFill>
              </a:rPr>
              <a:t>sin t </a:t>
            </a:r>
            <a:r>
              <a:rPr lang="en-GB" sz="2000" dirty="0"/>
              <a:t>the </a:t>
            </a:r>
          </a:p>
          <a:p>
            <a:r>
              <a:rPr lang="en-GB" sz="2000" dirty="0"/>
              <a:t>subject of the equation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293084" y="2213226"/>
                <a:ext cx="2917722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3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36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</m:oMath>
                </a14:m>
                <a:r>
                  <a:rPr lang="en-GB" sz="36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3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−2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3084" y="2213226"/>
                <a:ext cx="2917722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251704" y="3063873"/>
            <a:ext cx="2592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Make </a:t>
            </a:r>
            <a:r>
              <a:rPr lang="en-GB" sz="2000" dirty="0">
                <a:solidFill>
                  <a:srgbClr val="0000FF"/>
                </a:solidFill>
              </a:rPr>
              <a:t>cos t </a:t>
            </a:r>
            <a:r>
              <a:rPr lang="en-GB" sz="2000" dirty="0"/>
              <a:t>the </a:t>
            </a:r>
          </a:p>
          <a:p>
            <a:r>
              <a:rPr lang="en-GB" sz="2000" dirty="0"/>
              <a:t>subject of the equation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83903" y="4281429"/>
            <a:ext cx="1975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Use the identity: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03040" y="5282043"/>
            <a:ext cx="1975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Substitution: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923928" y="5965661"/>
            <a:ext cx="28536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A circle!</a:t>
            </a:r>
          </a:p>
        </p:txBody>
      </p:sp>
    </p:spTree>
    <p:extLst>
      <p:ext uri="{BB962C8B-B14F-4D97-AF65-F5344CB8AC3E}">
        <p14:creationId xmlns:p14="http://schemas.microsoft.com/office/powerpoint/2010/main" val="1916089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5" grpId="0"/>
      <p:bldP spid="17" grpId="0"/>
      <p:bldP spid="20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51A4850-2DA8-4B3A-BB56-F3BDBE318D93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15C1580-B103-47C5-BEE3-A1A6B01A3B1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>
                  <a:solidFill>
                    <a:prstClr val="white"/>
                  </a:solidFill>
                </a:rPr>
                <a:t>Parametric Equations - Trig Identities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D22DA91-C78A-42C2-B44E-E0A94E377AD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C6B910C-8BD8-4A96-800B-88D27F7FB7C6}"/>
                  </a:ext>
                </a:extLst>
              </p:cNvPr>
              <p:cNvSpPr txBox="1"/>
              <p:nvPr/>
            </p:nvSpPr>
            <p:spPr>
              <a:xfrm>
                <a:off x="343707" y="759001"/>
                <a:ext cx="8280920" cy="163121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A curve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400" dirty="0"/>
                  <a:t>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+2,   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𝑐𝑜𝑠𝑒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−2,   0&lt;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800" dirty="0"/>
              </a:p>
              <a:p>
                <a:pPr marL="342900" indent="-342900">
                  <a:buAutoNum type="alphaLcParenR"/>
                </a:pPr>
                <a:r>
                  <a:rPr lang="en-GB" sz="2400" dirty="0"/>
                  <a:t>Find the equation of the curve in the form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2400" dirty="0"/>
                  <a:t> </a:t>
                </a:r>
              </a:p>
              <a:p>
                <a:pPr marL="342900" indent="-342900">
                  <a:buAutoNum type="alphaLcParenR"/>
                </a:pPr>
                <a:r>
                  <a:rPr lang="en-GB" sz="2400" dirty="0"/>
                  <a:t>Hence, sketch the curve.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C6B910C-8BD8-4A96-800B-88D27F7FB7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707" y="759001"/>
                <a:ext cx="8280920" cy="1631216"/>
              </a:xfrm>
              <a:prstGeom prst="rect">
                <a:avLst/>
              </a:prstGeom>
              <a:blipFill>
                <a:blip r:embed="rId2"/>
                <a:stretch>
                  <a:fillRect b="-237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BAC4BAC-E370-44E2-87DB-D087D51128F5}"/>
                  </a:ext>
                </a:extLst>
              </p:cNvPr>
              <p:cNvSpPr txBox="1"/>
              <p:nvPr/>
            </p:nvSpPr>
            <p:spPr>
              <a:xfrm>
                <a:off x="573758" y="3717032"/>
                <a:ext cx="4795114" cy="28748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1" i="0" smtClean="0">
                                  <a:latin typeface="Cambria Math" panose="02040503050406030204" pitchFamily="18" charset="0"/>
                                </a:rPr>
                                <m:t>𝐜𝐨𝐭</m:t>
                              </m:r>
                            </m:e>
                            <m:sup>
                              <m:r>
                                <a:rPr lang="en-GB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fName>
                        <m:e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func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≡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𝒄𝒐𝒔𝒆</m:t>
                      </m:r>
                      <m:sSup>
                        <m:sSup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n-GB" sz="3600" b="1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36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1+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36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36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BAC4BAC-E370-44E2-87DB-D087D51128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758" y="3717032"/>
                <a:ext cx="4795114" cy="287489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47413" y="2625837"/>
                <a:ext cx="293022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−2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413" y="2625837"/>
                <a:ext cx="2930226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4211960" y="2582313"/>
                <a:ext cx="3692036" cy="7632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</m:t>
                          </m:r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𝑠𝑒𝑐</m:t>
                          </m:r>
                        </m:fName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582313"/>
                <a:ext cx="3692036" cy="76322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/>
          <a:srcRect l="19587"/>
          <a:stretch/>
        </p:blipFill>
        <p:spPr>
          <a:xfrm>
            <a:off x="5696947" y="3537631"/>
            <a:ext cx="2956127" cy="295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14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1AEBE62-792D-4AA2-AA31-DADB2EC5100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284780E-2CE8-4651-9024-8178B7B4680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Parametric Equations - Trig Identities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68BF623-27AB-4DE6-BA00-5599AD52D64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80B97A6-994B-4E7C-BFCF-CD6F05166241}"/>
                  </a:ext>
                </a:extLst>
              </p:cNvPr>
              <p:cNvSpPr txBox="1"/>
              <p:nvPr/>
            </p:nvSpPr>
            <p:spPr>
              <a:xfrm>
                <a:off x="542904" y="684318"/>
                <a:ext cx="8057047" cy="153862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A curve is defined by the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,   −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  <a:p>
                <a:r>
                  <a:rPr lang="en-GB" sz="2000" dirty="0"/>
                  <a:t>Find a Cartesian equation of the curve in the form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  </m:t>
                    </m:r>
                  </m:oMath>
                </a14:m>
                <a:endParaRPr lang="en-GB" sz="2000" b="0" dirty="0"/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000" dirty="0"/>
                  <a:t>, stating the value of the constant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000" dirty="0"/>
                  <a:t>.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80B97A6-994B-4E7C-BFCF-CD6F051662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904" y="684318"/>
                <a:ext cx="8057047" cy="1538626"/>
              </a:xfrm>
              <a:prstGeom prst="rect">
                <a:avLst/>
              </a:prstGeom>
              <a:blipFill>
                <a:blip r:embed="rId2"/>
                <a:stretch>
                  <a:fillRect b="-71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C086FAA-F1E4-4A9A-9023-A4FD23454FEC}"/>
                  </a:ext>
                </a:extLst>
              </p:cNvPr>
              <p:cNvSpPr txBox="1"/>
              <p:nvPr/>
            </p:nvSpPr>
            <p:spPr>
              <a:xfrm>
                <a:off x="251520" y="2564904"/>
                <a:ext cx="4392488" cy="37891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func>
                        <m:func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32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32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func>
                        </m:e>
                      </m:rad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32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ad>
                        <m:radPr>
                          <m:degHide m:val="on"/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C086FAA-F1E4-4A9A-9023-A4FD23454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564904"/>
                <a:ext cx="4392488" cy="37891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148064" y="2425747"/>
                <a:ext cx="3739919" cy="25280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sz="2800" dirty="0">
                    <a:solidFill>
                      <a:prstClr val="black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endParaRPr lang="en-GB" sz="2800" dirty="0">
                  <a:solidFill>
                    <a:prstClr val="black"/>
                  </a:solidFill>
                </a:endParaRPr>
              </a:p>
              <a:p>
                <a:pPr lvl="0"/>
                <a:endParaRPr lang="en-GB" sz="2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en-GB" sz="2800" dirty="0">
                    <a:solidFill>
                      <a:prstClr val="black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2800" dirty="0">
                  <a:solidFill>
                    <a:prstClr val="black"/>
                  </a:solidFill>
                </a:endParaRPr>
              </a:p>
              <a:p>
                <a:pPr lvl="0"/>
                <a:endParaRPr lang="en-GB" sz="2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en-GB" sz="2800" dirty="0">
                    <a:solidFill>
                      <a:prstClr val="black"/>
                    </a:solidFill>
                  </a:rPr>
                  <a:t>Hence </a:t>
                </a:r>
                <a14:m>
                  <m:oMath xmlns:m="http://schemas.openxmlformats.org/officeDocument/2006/math">
                    <m:r>
                      <a:rPr lang="en-GB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GB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2425747"/>
                <a:ext cx="3739919" cy="2528000"/>
              </a:xfrm>
              <a:prstGeom prst="rect">
                <a:avLst/>
              </a:prstGeom>
              <a:blipFill>
                <a:blip r:embed="rId4"/>
                <a:stretch>
                  <a:fillRect l="-3257" t="-241" b="-57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4788024" y="2407233"/>
            <a:ext cx="0" cy="41044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3986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1AEBE62-792D-4AA2-AA31-DADB2EC5100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284780E-2CE8-4651-9024-8178B7B4680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Parametric Equations - Trig Identities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68BF623-27AB-4DE6-BA00-5599AD52D64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80B97A6-994B-4E7C-BFCF-CD6F05166241}"/>
                  </a:ext>
                </a:extLst>
              </p:cNvPr>
              <p:cNvSpPr txBox="1"/>
              <p:nvPr/>
            </p:nvSpPr>
            <p:spPr>
              <a:xfrm>
                <a:off x="542903" y="764704"/>
                <a:ext cx="8057047" cy="126188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A curve is defined by the parametric equations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800" b="1" i="0" smtClean="0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func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800" b="1" i="0" smtClean="0">
                              <a:latin typeface="Cambria Math" panose="02040503050406030204" pitchFamily="18" charset="0"/>
                            </a:rPr>
                            <m:t>𝐭𝐚𝐧</m:t>
                          </m:r>
                        </m:fName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func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800" b="1" dirty="0"/>
              </a:p>
              <a:p>
                <a:pPr algn="ctr"/>
                <a:r>
                  <a:rPr lang="en-GB" sz="2400" dirty="0"/>
                  <a:t>Find a Cartesian equation of the curve in the form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,   </m:t>
                    </m:r>
                  </m:oMath>
                </a14:m>
                <a:endParaRPr lang="en-GB" sz="2400" b="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80B97A6-994B-4E7C-BFCF-CD6F051662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903" y="764704"/>
                <a:ext cx="8057047" cy="1261884"/>
              </a:xfrm>
              <a:prstGeom prst="rect">
                <a:avLst/>
              </a:prstGeom>
              <a:blipFill>
                <a:blip r:embed="rId2"/>
                <a:stretch>
                  <a:fillRect b="-343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C086FAA-F1E4-4A9A-9023-A4FD23454FEC}"/>
                  </a:ext>
                </a:extLst>
              </p:cNvPr>
              <p:cNvSpPr txBox="1"/>
              <p:nvPr/>
            </p:nvSpPr>
            <p:spPr>
              <a:xfrm>
                <a:off x="392739" y="2321024"/>
                <a:ext cx="5001425" cy="41072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en-GB" sz="3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600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6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3600" b="0" i="0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36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3600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en-GB" sz="3600" b="0" i="1" dirty="0">
                  <a:latin typeface="Cambria Math" panose="02040503050406030204" pitchFamily="18" charset="0"/>
                </a:endParaRPr>
              </a:p>
              <a:p>
                <a:endParaRPr lang="en-GB" sz="3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36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3600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36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i="1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3600" b="0" i="1" dirty="0"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sSup>
                        <m:sSup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36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36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0" i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               </m:t>
                              </m:r>
                              <m:r>
                                <m:rPr>
                                  <m:sty m:val="p"/>
                                </m:rPr>
                                <a:rPr lang="en-GB" sz="36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3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600" b="0" i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               </m:t>
                          </m:r>
                          <m:r>
                            <m:rPr>
                              <m:sty m:val="p"/>
                            </m:rPr>
                            <a:rPr lang="en-GB" sz="3600" b="0" i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3600" b="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br>
                  <a:rPr lang="en-GB" sz="3600" b="0" i="1" dirty="0">
                    <a:latin typeface="Cambria Math" panose="02040503050406030204" pitchFamily="18" charset="0"/>
                  </a:rPr>
                </a:br>
                <a:endParaRPr lang="en-GB" sz="36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C086FAA-F1E4-4A9A-9023-A4FD23454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39" y="2321024"/>
                <a:ext cx="5001425" cy="41072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5580112" y="2348880"/>
            <a:ext cx="0" cy="41044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872151" y="2281599"/>
                <a:ext cx="2066528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2151" y="2281599"/>
                <a:ext cx="2066528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868144" y="3309306"/>
                <a:ext cx="2074542" cy="11256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36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36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36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36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3309306"/>
                <a:ext cx="2074542" cy="11256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801436" y="5013176"/>
                <a:ext cx="2749151" cy="13075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1436" y="5013176"/>
                <a:ext cx="2749151" cy="130753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679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51A4850-2DA8-4B3A-BB56-F3BDBE318D93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15C1580-B103-47C5-BEE3-A1A6B01A3B1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>
                  <a:solidFill>
                    <a:prstClr val="white"/>
                  </a:solidFill>
                </a:rPr>
                <a:t>Parametric Equations - Trig Identities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D22DA91-C78A-42C2-B44E-E0A94E377AD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2">
            <a:extLst>
              <a:ext uri="{FF2B5EF4-FFF2-40B4-BE49-F238E27FC236}">
                <a16:creationId xmlns:a16="http://schemas.microsoft.com/office/drawing/2014/main" id="{DFC00E2E-0066-4282-8C1C-BEDE4B5E58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790293"/>
            <a:ext cx="6860935" cy="2248216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AD8E83F-A3D7-49BD-8E97-B0E9397502C7}"/>
                  </a:ext>
                </a:extLst>
              </p:cNvPr>
              <p:cNvSpPr txBox="1"/>
              <p:nvPr/>
            </p:nvSpPr>
            <p:spPr>
              <a:xfrm>
                <a:off x="611560" y="3229675"/>
                <a:ext cx="4248472" cy="296574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GB" sz="3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func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3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3200" b="0" i="1" dirty="0">
                  <a:solidFill>
                    <a:schemeClr val="tx1"/>
                  </a:solidFill>
                  <a:latin typeface="Cambria Math"/>
                </a:endParaRPr>
              </a:p>
              <a:p>
                <a:endParaRPr lang="en-GB" sz="3200" b="0" i="1" dirty="0">
                  <a:solidFill>
                    <a:schemeClr val="tx1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schemeClr val="tx1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3200" i="1">
                          <a:solidFill>
                            <a:schemeClr val="tx1"/>
                          </a:solidFill>
                          <a:latin typeface="Cambria Math"/>
                        </a:rPr>
                        <m:t>=1−</m:t>
                      </m:r>
                      <m:d>
                        <m:dPr>
                          <m:ctrlPr>
                            <a:rPr lang="en-GB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fName>
                            <m:e>
                              <m:r>
                                <a:rPr lang="en-GB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32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3200" i="1" dirty="0">
                  <a:solidFill>
                    <a:schemeClr val="tx1"/>
                  </a:solidFill>
                  <a:latin typeface="Cambria Math"/>
                </a:endParaRPr>
              </a:p>
              <a:p>
                <a:pPr/>
                <a:br>
                  <a:rPr lang="en-GB" sz="3200" i="1" dirty="0">
                    <a:solidFill>
                      <a:schemeClr val="tx1"/>
                    </a:solidFill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=1−</m:t>
                      </m:r>
                      <m:d>
                        <m:dPr>
                          <m:ctrlPr>
                            <a:rPr lang="en-GB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1−2</m:t>
                          </m:r>
                          <m:func>
                            <m:funcPr>
                              <m:ctrlPr>
                                <a:rPr lang="en-GB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3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3200" b="0" i="0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sz="32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3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32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AD8E83F-A3D7-49BD-8E97-B0E9397502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229675"/>
                <a:ext cx="4248472" cy="29657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CB7BCD15-6308-45AF-BF3B-39A426DC10CD}"/>
              </a:ext>
            </a:extLst>
          </p:cNvPr>
          <p:cNvSpPr txBox="1"/>
          <p:nvPr/>
        </p:nvSpPr>
        <p:spPr>
          <a:xfrm>
            <a:off x="1907704" y="5229200"/>
            <a:ext cx="1760166" cy="3077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Double angle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724128" y="3229675"/>
                <a:ext cx="2862064" cy="34038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/>
                        </a:rPr>
                        <m:t>=2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40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Cambria Math"/>
                </a:endParaRPr>
              </a:p>
              <a:p>
                <a:pPr lvl="0"/>
                <a:br>
                  <a:rPr lang="en-GB" sz="2400" i="1" dirty="0">
                    <a:solidFill>
                      <a:prstClr val="black"/>
                    </a:solidFill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Cambria Math"/>
                </a:endParaRPr>
              </a:p>
              <a:p>
                <a:pPr lvl="0"/>
                <a:br>
                  <a:rPr lang="en-GB" sz="2400" i="1" dirty="0">
                    <a:solidFill>
                      <a:prstClr val="black"/>
                    </a:solidFill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  <a:p>
                <a:pPr lvl="0"/>
                <a:endParaRPr lang="en-GB" sz="2400" dirty="0">
                  <a:solidFill>
                    <a:prstClr val="black"/>
                  </a:solidFill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/>
                        </a:rPr>
                        <m:t>𝑘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3229675"/>
                <a:ext cx="2862064" cy="34038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/>
          <p:nvPr/>
        </p:nvCxnSpPr>
        <p:spPr>
          <a:xfrm>
            <a:off x="5220072" y="3283742"/>
            <a:ext cx="0" cy="3332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2791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8B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204-206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3">
            <a:extLst>
              <a:ext uri="{FF2B5EF4-FFF2-40B4-BE49-F238E27FC236}">
                <a16:creationId xmlns:a16="http://schemas.microsoft.com/office/drawing/2014/main" id="{EAD71213-1457-42BD-93C8-4AECBEF0EB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18" y="5317702"/>
            <a:ext cx="7296150" cy="111442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0748E3C-4262-44D0-8944-6A28113945C6}"/>
              </a:ext>
            </a:extLst>
          </p:cNvPr>
          <p:cNvSpPr txBox="1"/>
          <p:nvPr/>
        </p:nvSpPr>
        <p:spPr>
          <a:xfrm>
            <a:off x="214218" y="4927116"/>
            <a:ext cx="180821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C4 June 2012 Q6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8F5DF58-5E3D-48F6-A00B-EF7B094982D4}"/>
                  </a:ext>
                </a:extLst>
              </p:cNvPr>
              <p:cNvSpPr txBox="1"/>
              <p:nvPr/>
            </p:nvSpPr>
            <p:spPr>
              <a:xfrm>
                <a:off x="6486683" y="4738818"/>
                <a:ext cx="2592288" cy="1131528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</m:func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</m:func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=12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</m:func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latin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</m:func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=12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400" b="0" i="0" smtClean="0">
                                      <a:latin typeface="Cambria Math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</m:func>
                        </m:e>
                      </m:d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latin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</m:func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12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8F5DF58-5E3D-48F6-A00B-EF7B094982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6683" y="4738818"/>
                <a:ext cx="2592288" cy="11315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0F075EC4-AD5D-4574-8C1B-2BA63C100608}"/>
              </a:ext>
            </a:extLst>
          </p:cNvPr>
          <p:cNvSpPr/>
          <p:nvPr/>
        </p:nvSpPr>
        <p:spPr>
          <a:xfrm>
            <a:off x="6477480" y="4738818"/>
            <a:ext cx="2601491" cy="11315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CA06539-4AE1-4806-B5ED-D52EF3EF615A}"/>
              </a:ext>
            </a:extLst>
          </p:cNvPr>
          <p:cNvSpPr txBox="1"/>
          <p:nvPr/>
        </p:nvSpPr>
        <p:spPr>
          <a:xfrm>
            <a:off x="236048" y="4368316"/>
            <a:ext cx="2866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Further Exam Practice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3AB7C91-A43E-404E-9608-14774041799F}"/>
              </a:ext>
            </a:extLst>
          </p:cNvPr>
          <p:cNvSpPr txBox="1"/>
          <p:nvPr/>
        </p:nvSpPr>
        <p:spPr>
          <a:xfrm>
            <a:off x="882217" y="1861856"/>
            <a:ext cx="56079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Green		</a:t>
            </a:r>
            <a:r>
              <a:rPr lang="en-US" sz="2400" dirty="0"/>
              <a:t>Q4-5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Q6-8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Q9-11 &amp; Challenge &amp; Ext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09415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50967</TotalTime>
  <Words>418</Words>
  <Application>Microsoft Macintosh PowerPoint</Application>
  <PresentationFormat>On-screen Show (4:3)</PresentationFormat>
  <Paragraphs>95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1108</cp:revision>
  <cp:lastPrinted>2018-10-30T03:58:57Z</cp:lastPrinted>
  <dcterms:created xsi:type="dcterms:W3CDTF">2013-02-28T07:36:55Z</dcterms:created>
  <dcterms:modified xsi:type="dcterms:W3CDTF">2019-07-06T17:20:23Z</dcterms:modified>
</cp:coreProperties>
</file>