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06" r:id="rId2"/>
    <p:sldId id="697" r:id="rId3"/>
    <p:sldId id="702" r:id="rId4"/>
    <p:sldId id="699" r:id="rId5"/>
    <p:sldId id="708" r:id="rId6"/>
    <p:sldId id="700" r:id="rId7"/>
    <p:sldId id="693" r:id="rId8"/>
    <p:sldId id="701" r:id="rId9"/>
    <p:sldId id="703" r:id="rId10"/>
    <p:sldId id="694" r:id="rId11"/>
    <p:sldId id="704" r:id="rId12"/>
    <p:sldId id="695" r:id="rId13"/>
    <p:sldId id="61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40" autoAdjust="0"/>
    <p:restoredTop sz="88534" autoAdjust="0"/>
  </p:normalViewPr>
  <p:slideViewPr>
    <p:cSldViewPr>
      <p:cViewPr varScale="1">
        <p:scale>
          <a:sx n="81" d="100"/>
          <a:sy n="81" d="100"/>
        </p:scale>
        <p:origin x="872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0BC86-AB49-45D7-9852-B6C272279943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D3F4C-8968-4103-9718-2555E5757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15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20.pn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20.png"/><Relationship Id="rId7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20.png"/><Relationship Id="rId7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3" Type="http://schemas.openxmlformats.org/officeDocument/2006/relationships/image" Target="../media/image120.png"/><Relationship Id="rId7" Type="http://schemas.openxmlformats.org/officeDocument/2006/relationships/image" Target="../media/image2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0.png"/><Relationship Id="rId5" Type="http://schemas.openxmlformats.org/officeDocument/2006/relationships/image" Target="../media/image240.png"/><Relationship Id="rId10" Type="http://schemas.openxmlformats.org/officeDocument/2006/relationships/image" Target="../media/image29.png"/><Relationship Id="rId4" Type="http://schemas.openxmlformats.org/officeDocument/2006/relationships/image" Target="../media/image230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20.png"/><Relationship Id="rId7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29.png"/><Relationship Id="rId5" Type="http://schemas.openxmlformats.org/officeDocument/2006/relationships/image" Target="../media/image30.png"/><Relationship Id="rId10" Type="http://schemas.openxmlformats.org/officeDocument/2006/relationships/image" Target="../media/image28.png"/><Relationship Id="rId4" Type="http://schemas.openxmlformats.org/officeDocument/2006/relationships/image" Target="../media/image230.png"/><Relationship Id="rId9" Type="http://schemas.openxmlformats.org/officeDocument/2006/relationships/image" Target="../media/image2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836712"/>
            <a:ext cx="914285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Probability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9600" dirty="0"/>
              <a:t>Set Notation</a:t>
            </a:r>
          </a:p>
          <a:p>
            <a:pPr algn="ctr"/>
            <a:endParaRPr lang="en-GB" dirty="0"/>
          </a:p>
          <a:p>
            <a:pPr algn="ctr"/>
            <a:r>
              <a:rPr lang="en-GB" sz="8000" dirty="0"/>
              <a:t>Chapter 2 </a:t>
            </a:r>
          </a:p>
          <a:p>
            <a:pPr algn="ctr"/>
            <a:r>
              <a:rPr lang="en-GB" sz="8000" dirty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759452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6656" y="1204313"/>
                <a:ext cx="8749544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Given that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GB" sz="2800" dirty="0"/>
                  <a:t>,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GB" sz="2800" dirty="0"/>
                  <a:t>,</a:t>
                </a:r>
              </a:p>
              <a:p>
                <a:pPr algn="ctr"/>
                <a:r>
                  <a:rPr lang="en-GB" sz="2800" dirty="0"/>
                  <a:t>Explain why events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/>
                  <a:t> are not independent.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56" y="1204313"/>
                <a:ext cx="8749544" cy="954107"/>
              </a:xfrm>
              <a:prstGeom prst="rect">
                <a:avLst/>
              </a:prstGeom>
              <a:blipFill>
                <a:blip r:embed="rId2"/>
                <a:stretch>
                  <a:fillRect b="-88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59632" y="2780928"/>
                <a:ext cx="7128792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=0.3×0.4=0.12</m:t>
                      </m:r>
                    </m:oMath>
                  </m:oMathPara>
                </a14:m>
                <a:endParaRPr lang="en-GB" sz="3600" b="0" dirty="0"/>
              </a:p>
              <a:p>
                <a:endParaRPr lang="en-GB" sz="3600" b="0" dirty="0"/>
              </a:p>
              <a:p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GB" sz="3600" dirty="0"/>
                  <a:t> = 0.25</a:t>
                </a:r>
              </a:p>
              <a:p>
                <a:endParaRPr lang="en-GB" sz="3600" dirty="0"/>
              </a:p>
              <a:p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36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GB" sz="3600" dirty="0"/>
                  <a:t> =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780928"/>
                <a:ext cx="7128792" cy="2862322"/>
              </a:xfrm>
              <a:prstGeom prst="rect">
                <a:avLst/>
              </a:prstGeom>
              <a:blipFill>
                <a:blip r:embed="rId3"/>
                <a:stretch>
                  <a:fillRect b="-70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V="1">
            <a:off x="3995936" y="5157192"/>
            <a:ext cx="144016" cy="2950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12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6952" y="775975"/>
                <a:ext cx="8568952" cy="235583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=0.25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sz="2400" dirty="0"/>
                  <a:t>, </a:t>
                </a:r>
              </a:p>
              <a:p>
                <a:r>
                  <a:rPr lang="en-GB" sz="2400" dirty="0"/>
                  <a:t>The events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are mutually exclusive and that </a:t>
                </a:r>
              </a:p>
              <a:p>
                <a:r>
                  <a:rPr lang="en-GB" sz="2400" dirty="0"/>
                  <a:t>events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are independent,</a:t>
                </a:r>
              </a:p>
              <a:p>
                <a:r>
                  <a:rPr lang="en-GB" sz="2400" dirty="0"/>
                  <a:t>a. Draw a Venn diagram to illustrate the events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, </a:t>
                </a:r>
              </a:p>
              <a:p>
                <a:r>
                  <a:rPr lang="en-GB" sz="2400" dirty="0"/>
                  <a:t>showing the probabilities for each region.</a:t>
                </a:r>
              </a:p>
              <a:p>
                <a:r>
                  <a:rPr lang="en-GB" sz="2400" dirty="0"/>
                  <a:t>b. 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52" y="775975"/>
                <a:ext cx="8568952" cy="2355838"/>
              </a:xfrm>
              <a:prstGeom prst="rect">
                <a:avLst/>
              </a:prstGeom>
              <a:blipFill>
                <a:blip r:embed="rId2"/>
                <a:stretch>
                  <a:fillRect b="-24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73563" y="3464123"/>
                <a:ext cx="3096344" cy="3110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=0.05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∩</m:t>
                              </m:r>
                              <m:sSup>
                                <m:sSup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=0.05+0.2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=0.25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563" y="3464123"/>
                <a:ext cx="3096344" cy="31104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3320043"/>
            <a:ext cx="4849843" cy="339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6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64704"/>
            <a:ext cx="4248472" cy="258330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4426840" y="824575"/>
            <a:ext cx="4572000" cy="24635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Venn diagram in Figure 1 shows three events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the probabilities associated with each region of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 constants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each represent probabilities associated with the three separate regions outside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events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independent.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lphaLcParenBoth"/>
              <a:tabLst>
                <a:tab pos="270510" algn="l"/>
              </a:tabLs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 the value of </a:t>
            </a:r>
            <a:r>
              <a:rPr lang="en-GB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79712" y="3571269"/>
                <a:ext cx="5256584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0.1=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+0.1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×0.4</m:t>
                      </m:r>
                    </m:oMath>
                  </m:oMathPara>
                </a14:m>
                <a:endParaRPr lang="en-GB" sz="4000" b="0" dirty="0"/>
              </a:p>
              <a:p>
                <a:pPr/>
                <a:br>
                  <a:rPr lang="en-GB" sz="40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+0.1=0.25</m:t>
                      </m:r>
                    </m:oMath>
                  </m:oMathPara>
                </a14:m>
                <a:endParaRPr lang="en-GB" sz="4000" b="0" dirty="0"/>
              </a:p>
              <a:p>
                <a:pPr/>
                <a:br>
                  <a:rPr lang="en-GB" sz="40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=0.15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571269"/>
                <a:ext cx="5256584" cy="31700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52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19-21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571334D-C701-8944-AC53-682397DFF424}"/>
              </a:ext>
            </a:extLst>
          </p:cNvPr>
          <p:cNvSpPr txBox="1"/>
          <p:nvPr/>
        </p:nvSpPr>
        <p:spPr>
          <a:xfrm>
            <a:off x="611560" y="2682537"/>
            <a:ext cx="6336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Q7&amp;8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Q9-12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692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28" y="1345202"/>
            <a:ext cx="2990485" cy="1967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2718" y="4161844"/>
            <a:ext cx="3002051" cy="19750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70150" y="2006894"/>
                <a:ext cx="63049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50" y="2006894"/>
                <a:ext cx="630494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34837" y="4793722"/>
                <a:ext cx="65049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37" y="4793722"/>
                <a:ext cx="65049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36096" y="1268760"/>
            <a:ext cx="3082578" cy="19933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677555" y="1911493"/>
                <a:ext cx="75854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latin typeface="Cambria Math"/>
                        </a:rPr>
                        <m:t>𝐴</m:t>
                      </m:r>
                      <m:r>
                        <a:rPr lang="en-GB" sz="4000" i="1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555" y="1911493"/>
                <a:ext cx="758541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64214" y="4146203"/>
            <a:ext cx="3054460" cy="19716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839458" y="4750841"/>
                <a:ext cx="59663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GB" sz="4000" dirty="0"/>
                  <a:t>B</a:t>
                </a:r>
                <a14:m>
                  <m:oMath xmlns:m="http://schemas.openxmlformats.org/officeDocument/2006/math">
                    <m:r>
                      <a:rPr lang="en-GB" sz="4000" i="1">
                        <a:latin typeface="Cambria Math"/>
                      </a:rPr>
                      <m:t>′</m:t>
                    </m:r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458" y="4750841"/>
                <a:ext cx="596638" cy="707886"/>
              </a:xfrm>
              <a:prstGeom prst="rect">
                <a:avLst/>
              </a:prstGeom>
              <a:blipFill>
                <a:blip r:embed="rId9"/>
                <a:stretch>
                  <a:fillRect l="-36735" t="-15517" r="-12245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058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763487"/>
            <a:ext cx="2880320" cy="18162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67335" y="1339119"/>
                <a:ext cx="155837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latin typeface="Cambria Math"/>
                        </a:rPr>
                        <m:t>𝐴</m:t>
                      </m:r>
                      <m:r>
                        <a:rPr lang="en-GB" sz="4000" i="1">
                          <a:latin typeface="Cambria Math"/>
                        </a:rPr>
                        <m:t>∩</m:t>
                      </m:r>
                      <m:r>
                        <a:rPr lang="en-GB" sz="40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335" y="1339119"/>
                <a:ext cx="1558375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2766" y="2810219"/>
            <a:ext cx="2820585" cy="17835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908023" y="3267982"/>
                <a:ext cx="167763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/>
                        </a:rPr>
                        <m:t>𝐴</m:t>
                      </m:r>
                      <m:r>
                        <a:rPr lang="en-GB" sz="4000" i="1" smtClean="0">
                          <a:latin typeface="Cambria Math"/>
                        </a:rPr>
                        <m:t>∩</m:t>
                      </m:r>
                      <m:r>
                        <a:rPr lang="en-GB" sz="4000" i="1" smtClean="0">
                          <a:latin typeface="Cambria Math"/>
                        </a:rPr>
                        <m:t>𝐵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023" y="3267982"/>
                <a:ext cx="1677639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907704" y="5351737"/>
                <a:ext cx="167763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/>
                        </a:rPr>
                        <m:t>𝐴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GB" sz="4000" i="1" smtClean="0">
                          <a:latin typeface="Cambria Math"/>
                        </a:rPr>
                        <m:t>𝐵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351737"/>
                <a:ext cx="1677639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31783" y="4820966"/>
            <a:ext cx="2863523" cy="184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08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919400" y="836712"/>
            <a:ext cx="3585582" cy="2155057"/>
            <a:chOff x="1203437" y="4091930"/>
            <a:chExt cx="2520280" cy="1368152"/>
          </a:xfrm>
        </p:grpSpPr>
        <p:sp>
          <p:nvSpPr>
            <p:cNvPr id="11" name="Rectangle 10"/>
            <p:cNvSpPr/>
            <p:nvPr/>
          </p:nvSpPr>
          <p:spPr>
            <a:xfrm>
              <a:off x="1203437" y="4091930"/>
              <a:ext cx="2520280" cy="13681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2" name="Oval 11"/>
            <p:cNvSpPr/>
            <p:nvPr/>
          </p:nvSpPr>
          <p:spPr>
            <a:xfrm>
              <a:off x="150537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3" name="Oval 12"/>
            <p:cNvSpPr/>
            <p:nvPr/>
          </p:nvSpPr>
          <p:spPr>
            <a:xfrm>
              <a:off x="218832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blipFill>
                  <a:blip r:embed="rId3"/>
                  <a:stretch>
                    <a:fillRect l="-3333" r="-8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305808" y="4198986"/>
                  <a:ext cx="288032" cy="3321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5808" y="4198986"/>
                  <a:ext cx="288032" cy="33217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/>
            <p:cNvSpPr txBox="1"/>
            <p:nvPr/>
          </p:nvSpPr>
          <p:spPr>
            <a:xfrm>
              <a:off x="2347372" y="4583558"/>
              <a:ext cx="360040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79596" y="4637274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12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90215" y="4633261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3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88633" y="5090750"/>
              <a:ext cx="414687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36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01876" y="3651610"/>
                <a:ext cx="2952328" cy="70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br>
                  <a:rPr lang="en-GB" sz="4000" b="0" i="1" dirty="0">
                    <a:latin typeface="Cambria Math" panose="02040503050406030204" pitchFamily="18" charset="0"/>
                  </a:rPr>
                </a:br>
                <a:endParaRPr lang="en-GB" sz="4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876" y="3651610"/>
                <a:ext cx="2952328" cy="7079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754204" y="3356992"/>
                <a:ext cx="935333" cy="1246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204" y="3356992"/>
                <a:ext cx="935333" cy="12464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01876" y="5519438"/>
                <a:ext cx="2952328" cy="70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br>
                  <a:rPr lang="en-GB" sz="4000" b="0" i="1" dirty="0">
                    <a:latin typeface="Cambria Math" panose="02040503050406030204" pitchFamily="18" charset="0"/>
                  </a:rPr>
                </a:br>
                <a:endParaRPr lang="en-GB" sz="4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876" y="5519438"/>
                <a:ext cx="2952328" cy="7079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754204" y="5224820"/>
                <a:ext cx="935333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39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204" y="5224820"/>
                <a:ext cx="935333" cy="12488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508104" y="3686599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12 + 36 = 48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82754" y="5581058"/>
            <a:ext cx="2269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3 + 36 = 39</a:t>
            </a:r>
          </a:p>
        </p:txBody>
      </p:sp>
    </p:spTree>
    <p:extLst>
      <p:ext uri="{BB962C8B-B14F-4D97-AF65-F5344CB8AC3E}">
        <p14:creationId xmlns:p14="http://schemas.microsoft.com/office/powerpoint/2010/main" val="229936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919400" y="836712"/>
            <a:ext cx="3585582" cy="2155057"/>
            <a:chOff x="1203437" y="4091930"/>
            <a:chExt cx="2520280" cy="1368152"/>
          </a:xfrm>
        </p:grpSpPr>
        <p:sp>
          <p:nvSpPr>
            <p:cNvPr id="11" name="Rectangle 10"/>
            <p:cNvSpPr/>
            <p:nvPr/>
          </p:nvSpPr>
          <p:spPr>
            <a:xfrm>
              <a:off x="1203437" y="4091930"/>
              <a:ext cx="2520280" cy="13681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2" name="Oval 11"/>
            <p:cNvSpPr/>
            <p:nvPr/>
          </p:nvSpPr>
          <p:spPr>
            <a:xfrm>
              <a:off x="150537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3" name="Oval 12"/>
            <p:cNvSpPr/>
            <p:nvPr/>
          </p:nvSpPr>
          <p:spPr>
            <a:xfrm>
              <a:off x="218832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blipFill>
                  <a:blip r:embed="rId3"/>
                  <a:stretch>
                    <a:fillRect l="-3333" r="-8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305808" y="4198986"/>
                  <a:ext cx="288032" cy="3321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5808" y="4198986"/>
                  <a:ext cx="288032" cy="33217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/>
            <p:cNvSpPr txBox="1"/>
            <p:nvPr/>
          </p:nvSpPr>
          <p:spPr>
            <a:xfrm>
              <a:off x="2347372" y="4583558"/>
              <a:ext cx="360040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79596" y="4637274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12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90215" y="4633261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3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88633" y="5090750"/>
              <a:ext cx="414687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36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920930" y="3867069"/>
                <a:ext cx="283962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930" y="3867069"/>
                <a:ext cx="283962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242799" y="3543592"/>
                <a:ext cx="867545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799" y="3543592"/>
                <a:ext cx="867545" cy="1248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885992" y="389784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3 + 1 + 12 = 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899592" y="5667695"/>
                <a:ext cx="295888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667695"/>
                <a:ext cx="2958887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221461" y="5344218"/>
                <a:ext cx="867545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461" y="5344218"/>
                <a:ext cx="867545" cy="12464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864654" y="569847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3 + 1 + 36 = 40</a:t>
            </a:r>
          </a:p>
        </p:txBody>
      </p:sp>
    </p:spTree>
    <p:extLst>
      <p:ext uri="{BB962C8B-B14F-4D97-AF65-F5344CB8AC3E}">
        <p14:creationId xmlns:p14="http://schemas.microsoft.com/office/powerpoint/2010/main" val="362338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7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919400" y="836712"/>
            <a:ext cx="3585582" cy="2155057"/>
            <a:chOff x="1203437" y="4091930"/>
            <a:chExt cx="2520280" cy="1368152"/>
          </a:xfrm>
        </p:grpSpPr>
        <p:sp>
          <p:nvSpPr>
            <p:cNvPr id="11" name="Rectangle 10"/>
            <p:cNvSpPr/>
            <p:nvPr/>
          </p:nvSpPr>
          <p:spPr>
            <a:xfrm>
              <a:off x="1203437" y="4091930"/>
              <a:ext cx="2520280" cy="13681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2" name="Oval 11"/>
            <p:cNvSpPr/>
            <p:nvPr/>
          </p:nvSpPr>
          <p:spPr>
            <a:xfrm>
              <a:off x="150537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3" name="Oval 12"/>
            <p:cNvSpPr/>
            <p:nvPr/>
          </p:nvSpPr>
          <p:spPr>
            <a:xfrm>
              <a:off x="218832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blipFill>
                  <a:blip r:embed="rId3"/>
                  <a:stretch>
                    <a:fillRect l="-3333" r="-8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305808" y="4198986"/>
                  <a:ext cx="288032" cy="3347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5808" y="4198986"/>
                  <a:ext cx="288032" cy="334714"/>
                </a:xfrm>
                <a:prstGeom prst="rect">
                  <a:avLst/>
                </a:prstGeom>
                <a:blipFill>
                  <a:blip r:embed="rId4"/>
                  <a:stretch>
                    <a:fillRect l="-3333" r="-1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/>
            <p:cNvSpPr txBox="1"/>
            <p:nvPr/>
          </p:nvSpPr>
          <p:spPr>
            <a:xfrm>
              <a:off x="2347372" y="4583558"/>
              <a:ext cx="360040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79596" y="4637274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12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90215" y="4633261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3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88633" y="5090750"/>
              <a:ext cx="414687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36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39098" y="3651610"/>
                <a:ext cx="2952328" cy="70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br>
                  <a:rPr lang="en-GB" sz="4000" b="0" i="1" dirty="0">
                    <a:latin typeface="Cambria Math" panose="02040503050406030204" pitchFamily="18" charset="0"/>
                  </a:rPr>
                </a:br>
                <a:endParaRPr lang="en-GB" sz="4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098" y="3651610"/>
                <a:ext cx="2952328" cy="7079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550801" y="5530527"/>
                <a:ext cx="300441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801" y="5530527"/>
                <a:ext cx="3004412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591426" y="3356992"/>
                <a:ext cx="935333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26" y="3356992"/>
                <a:ext cx="935333" cy="12488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625319" y="5260068"/>
                <a:ext cx="867545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319" y="5260068"/>
                <a:ext cx="867545" cy="12488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949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4644008" y="836712"/>
            <a:ext cx="3668824" cy="2160239"/>
            <a:chOff x="1203437" y="4091931"/>
            <a:chExt cx="2578790" cy="1371442"/>
          </a:xfrm>
        </p:grpSpPr>
        <p:sp>
          <p:nvSpPr>
            <p:cNvPr id="11" name="Rectangle 10"/>
            <p:cNvSpPr/>
            <p:nvPr/>
          </p:nvSpPr>
          <p:spPr>
            <a:xfrm>
              <a:off x="1203437" y="4091931"/>
              <a:ext cx="2520280" cy="13681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2" name="Oval 11"/>
            <p:cNvSpPr/>
            <p:nvPr/>
          </p:nvSpPr>
          <p:spPr>
            <a:xfrm>
              <a:off x="150537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3" name="Oval 12"/>
            <p:cNvSpPr/>
            <p:nvPr/>
          </p:nvSpPr>
          <p:spPr>
            <a:xfrm>
              <a:off x="218832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blipFill>
                  <a:blip r:embed="rId3"/>
                  <a:stretch>
                    <a:fillRect l="-3333" r="-8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305808" y="4198986"/>
                  <a:ext cx="288032" cy="3321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5808" y="4198986"/>
                  <a:ext cx="288032" cy="33217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/>
            <p:cNvSpPr txBox="1"/>
            <p:nvPr/>
          </p:nvSpPr>
          <p:spPr>
            <a:xfrm>
              <a:off x="2263810" y="4594793"/>
              <a:ext cx="456788" cy="33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0.1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77862" y="4599244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0.1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84638" y="4587264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0.4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53767" y="5131203"/>
              <a:ext cx="528460" cy="33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0.4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24530" y="3668083"/>
                <a:ext cx="2952328" cy="70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br>
                  <a:rPr lang="en-GB" sz="4000" b="0" i="1" dirty="0">
                    <a:latin typeface="Cambria Math" panose="02040503050406030204" pitchFamily="18" charset="0"/>
                  </a:rPr>
                </a:br>
                <a:endParaRPr lang="en-GB" sz="4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530" y="3668083"/>
                <a:ext cx="2952328" cy="7079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736233" y="5547000"/>
                <a:ext cx="208608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33" y="5547000"/>
                <a:ext cx="2086084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3742963" y="3665113"/>
            <a:ext cx="9353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/>
              <a:t>0.4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915816" y="5547000"/>
                <a:ext cx="97334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.8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5547000"/>
                <a:ext cx="973343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5268541" y="3726668"/>
            <a:ext cx="3441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0.4 + 0.1 + 0.1 = 0.6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90287" y="927925"/>
                <a:ext cx="272747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87" y="927925"/>
                <a:ext cx="272747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18228" y="1675391"/>
                <a:ext cx="274748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28" y="1675391"/>
                <a:ext cx="2747483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07656" y="2340025"/>
                <a:ext cx="365536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56" y="2340025"/>
                <a:ext cx="3655360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5248296" y="5608555"/>
            <a:ext cx="3441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0.4 + 0.4 = 0.8</a:t>
            </a:r>
          </a:p>
        </p:txBody>
      </p:sp>
    </p:spTree>
    <p:extLst>
      <p:ext uri="{BB962C8B-B14F-4D97-AF65-F5344CB8AC3E}">
        <p14:creationId xmlns:p14="http://schemas.microsoft.com/office/powerpoint/2010/main" val="1608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28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4644008" y="836712"/>
            <a:ext cx="3668824" cy="2160239"/>
            <a:chOff x="1203437" y="4091931"/>
            <a:chExt cx="2578790" cy="1371442"/>
          </a:xfrm>
        </p:grpSpPr>
        <p:sp>
          <p:nvSpPr>
            <p:cNvPr id="11" name="Rectangle 10"/>
            <p:cNvSpPr/>
            <p:nvPr/>
          </p:nvSpPr>
          <p:spPr>
            <a:xfrm>
              <a:off x="1203437" y="4091931"/>
              <a:ext cx="2520280" cy="13681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2" name="Oval 11"/>
            <p:cNvSpPr/>
            <p:nvPr/>
          </p:nvSpPr>
          <p:spPr>
            <a:xfrm>
              <a:off x="150537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13" name="Oval 12"/>
            <p:cNvSpPr/>
            <p:nvPr/>
          </p:nvSpPr>
          <p:spPr>
            <a:xfrm>
              <a:off x="2188322" y="4256136"/>
              <a:ext cx="1298788" cy="1047383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61356" y="4198986"/>
                  <a:ext cx="288032" cy="334714"/>
                </a:xfrm>
                <a:prstGeom prst="rect">
                  <a:avLst/>
                </a:prstGeom>
                <a:blipFill>
                  <a:blip r:embed="rId3"/>
                  <a:stretch>
                    <a:fillRect l="-3333" r="-8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305808" y="4198986"/>
                  <a:ext cx="288032" cy="3321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5808" y="4198986"/>
                  <a:ext cx="288032" cy="33217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/>
            <p:cNvSpPr txBox="1"/>
            <p:nvPr/>
          </p:nvSpPr>
          <p:spPr>
            <a:xfrm>
              <a:off x="2263810" y="4594793"/>
              <a:ext cx="456788" cy="33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0.1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77862" y="4599244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0.1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84638" y="4587264"/>
              <a:ext cx="503684" cy="334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0.4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53767" y="5131203"/>
              <a:ext cx="528460" cy="33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0.4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24530" y="3668083"/>
                <a:ext cx="2952328" cy="70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br>
                  <a:rPr lang="en-GB" sz="4000" b="0" i="1" dirty="0">
                    <a:latin typeface="Cambria Math" panose="02040503050406030204" pitchFamily="18" charset="0"/>
                  </a:rPr>
                </a:br>
                <a:endParaRPr lang="en-GB" sz="4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530" y="3668083"/>
                <a:ext cx="2952328" cy="7079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736233" y="5547000"/>
                <a:ext cx="295888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33" y="5547000"/>
                <a:ext cx="2958887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742963" y="3665113"/>
                <a:ext cx="93533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963" y="3665113"/>
                <a:ext cx="935333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676344" y="5547000"/>
                <a:ext cx="97334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.9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344" y="5547000"/>
                <a:ext cx="973343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90287" y="927925"/>
                <a:ext cx="272747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87" y="927925"/>
                <a:ext cx="272747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18228" y="1675391"/>
                <a:ext cx="274748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28" y="1675391"/>
                <a:ext cx="2747483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07656" y="2340025"/>
                <a:ext cx="365536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56" y="2340025"/>
                <a:ext cx="3655360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5248296" y="5608555"/>
            <a:ext cx="3441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0.4 + 0.1 + 0.4 = 0.9</a:t>
            </a:r>
          </a:p>
        </p:txBody>
      </p:sp>
    </p:spTree>
    <p:extLst>
      <p:ext uri="{BB962C8B-B14F-4D97-AF65-F5344CB8AC3E}">
        <p14:creationId xmlns:p14="http://schemas.microsoft.com/office/powerpoint/2010/main" val="220460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Set Notion - 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1268760"/>
                <a:ext cx="8227772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If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000" dirty="0"/>
                  <a:t> and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4000" dirty="0"/>
                  <a:t> are </a:t>
                </a:r>
                <a:r>
                  <a:rPr lang="en-GB" sz="4000" b="1" dirty="0"/>
                  <a:t>mutually exclusive </a:t>
                </a:r>
                <a:r>
                  <a:rPr lang="en-GB" sz="4000" dirty="0"/>
                  <a:t>then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268760"/>
                <a:ext cx="8227772" cy="1323439"/>
              </a:xfrm>
              <a:prstGeom prst="rect">
                <a:avLst/>
              </a:prstGeom>
              <a:blipFill>
                <a:blip r:embed="rId2"/>
                <a:stretch>
                  <a:fillRect l="-215" t="-2058" r="-157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9552" y="4077072"/>
                <a:ext cx="8227772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If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000" dirty="0"/>
                  <a:t> and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4000" dirty="0"/>
                  <a:t> are </a:t>
                </a:r>
                <a:r>
                  <a:rPr lang="en-GB" sz="4000" b="1" dirty="0"/>
                  <a:t>independent</a:t>
                </a:r>
                <a:r>
                  <a:rPr lang="en-GB" sz="4000" dirty="0"/>
                  <a:t> then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4000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77072"/>
                <a:ext cx="8227772" cy="1323439"/>
              </a:xfrm>
              <a:prstGeom prst="rect">
                <a:avLst/>
              </a:prstGeom>
              <a:blipFill>
                <a:blip r:embed="rId3"/>
                <a:stretch>
                  <a:fillRect t="-205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1913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33487</TotalTime>
  <Words>432</Words>
  <Application>Microsoft Macintosh PowerPoint</Application>
  <PresentationFormat>On-screen Show (4:3)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1140</cp:revision>
  <dcterms:created xsi:type="dcterms:W3CDTF">2013-02-28T07:36:55Z</dcterms:created>
  <dcterms:modified xsi:type="dcterms:W3CDTF">2019-07-30T16:53:34Z</dcterms:modified>
</cp:coreProperties>
</file>