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712" r:id="rId2"/>
    <p:sldId id="706" r:id="rId3"/>
    <p:sldId id="711" r:id="rId4"/>
    <p:sldId id="705" r:id="rId5"/>
    <p:sldId id="707" r:id="rId6"/>
    <p:sldId id="708" r:id="rId7"/>
    <p:sldId id="713" r:id="rId8"/>
    <p:sldId id="701" r:id="rId9"/>
    <p:sldId id="70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735" autoAdjust="0"/>
    <p:restoredTop sz="88534" autoAdjust="0"/>
  </p:normalViewPr>
  <p:slideViewPr>
    <p:cSldViewPr>
      <p:cViewPr varScale="1">
        <p:scale>
          <a:sx n="81" d="100"/>
          <a:sy n="81" d="100"/>
        </p:scale>
        <p:origin x="808" y="192"/>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E87F4A-DD11-41AF-8B76-F2E5B6202836}" type="datetimeFigureOut">
              <a:rPr lang="en-GB" smtClean="0"/>
              <a:pPr/>
              <a:t>30/07/2019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dirty="0"/>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20C87D-7A27-4875-A1D7-089736022BF0}" type="slidenum">
              <a:rPr lang="en-GB" smtClean="0"/>
              <a:pPr/>
              <a:t>8</a:t>
            </a:fld>
            <a:endParaRPr lang="en-GB"/>
          </a:p>
        </p:txBody>
      </p:sp>
    </p:spTree>
    <p:extLst>
      <p:ext uri="{BB962C8B-B14F-4D97-AF65-F5344CB8AC3E}">
        <p14:creationId xmlns:p14="http://schemas.microsoft.com/office/powerpoint/2010/main" val="1834115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image" Target="../media/image110.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0.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62.png"/><Relationship Id="rId7" Type="http://schemas.openxmlformats.org/officeDocument/2006/relationships/image" Target="../media/image66.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65.png"/><Relationship Id="rId5" Type="http://schemas.openxmlformats.org/officeDocument/2006/relationships/image" Target="../media/image64.png"/><Relationship Id="rId4" Type="http://schemas.openxmlformats.org/officeDocument/2006/relationships/image" Target="../media/image63.png"/></Relationships>
</file>

<file path=ppt/slides/_rels/slide8.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42.png"/><Relationship Id="rId4" Type="http://schemas.openxmlformats.org/officeDocument/2006/relationships/image" Target="../media/image14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DE21266-E977-4E7F-8B7E-66942F8F50B7}"/>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1DCD659B-9B0F-4736-B272-47379BEFFD3A}"/>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Year 2 Applied Mathematics</a:t>
              </a:r>
            </a:p>
          </p:txBody>
        </p:sp>
        <p:cxnSp>
          <p:nvCxnSpPr>
            <p:cNvPr id="4" name="Straight Connector 3">
              <a:extLst>
                <a:ext uri="{FF2B5EF4-FFF2-40B4-BE49-F238E27FC236}">
                  <a16:creationId xmlns:a16="http://schemas.microsoft.com/office/drawing/2014/main" id="{694170A7-F542-433D-AE47-C7A950C348C9}"/>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0" y="995238"/>
            <a:ext cx="9142856" cy="5386090"/>
          </a:xfrm>
          <a:prstGeom prst="rect">
            <a:avLst/>
          </a:prstGeom>
          <a:noFill/>
        </p:spPr>
        <p:txBody>
          <a:bodyPr wrap="square" rtlCol="0">
            <a:spAutoFit/>
          </a:bodyPr>
          <a:lstStyle/>
          <a:p>
            <a:pPr algn="ctr"/>
            <a:r>
              <a:rPr lang="en-GB" sz="8800" b="1" dirty="0"/>
              <a:t>Probability</a:t>
            </a:r>
          </a:p>
          <a:p>
            <a:pPr algn="ctr"/>
            <a:r>
              <a:rPr lang="en-GB" sz="7200" dirty="0"/>
              <a:t>–</a:t>
            </a:r>
            <a:r>
              <a:rPr lang="en-GB" sz="7200" b="1" dirty="0"/>
              <a:t> </a:t>
            </a:r>
            <a:r>
              <a:rPr lang="en-GB" sz="6600" dirty="0"/>
              <a:t>Full Laws of Probability</a:t>
            </a:r>
            <a:endParaRPr lang="en-GB" sz="6000" dirty="0"/>
          </a:p>
          <a:p>
            <a:pPr algn="ctr"/>
            <a:endParaRPr lang="en-GB" sz="4000" dirty="0"/>
          </a:p>
          <a:p>
            <a:pPr algn="ctr"/>
            <a:r>
              <a:rPr lang="en-GB" sz="7200" dirty="0"/>
              <a:t>Chapter 2 </a:t>
            </a:r>
          </a:p>
          <a:p>
            <a:pPr algn="ctr"/>
            <a:r>
              <a:rPr lang="en-GB" sz="7200" dirty="0"/>
              <a:t>(Part 3 of 4)</a:t>
            </a:r>
          </a:p>
        </p:txBody>
      </p:sp>
    </p:spTree>
    <p:extLst>
      <p:ext uri="{BB962C8B-B14F-4D97-AF65-F5344CB8AC3E}">
        <p14:creationId xmlns:p14="http://schemas.microsoft.com/office/powerpoint/2010/main" val="1334924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Full Laws of Probability</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0" y="1038525"/>
                <a:ext cx="9144000" cy="769441"/>
              </a:xfrm>
              <a:prstGeom prst="rect">
                <a:avLst/>
              </a:prstGeom>
              <a:noFill/>
            </p:spPr>
            <p:txBody>
              <a:bodyPr wrap="square" rtlCol="0">
                <a:spAutoFit/>
              </a:bodyPr>
              <a:lstStyle/>
              <a:p>
                <a:pPr algn="ctr"/>
                <a:r>
                  <a:rPr lang="en-GB" sz="4400" dirty="0"/>
                  <a:t>If events </a:t>
                </a:r>
                <a14:m>
                  <m:oMath xmlns:m="http://schemas.openxmlformats.org/officeDocument/2006/math">
                    <m:r>
                      <a:rPr lang="en-GB" sz="4400" b="0" i="1" smtClean="0">
                        <a:latin typeface="Cambria Math"/>
                      </a:rPr>
                      <m:t>𝐴</m:t>
                    </m:r>
                  </m:oMath>
                </a14:m>
                <a:r>
                  <a:rPr lang="en-GB" sz="4400" dirty="0"/>
                  <a:t> and </a:t>
                </a:r>
                <a14:m>
                  <m:oMath xmlns:m="http://schemas.openxmlformats.org/officeDocument/2006/math">
                    <m:r>
                      <a:rPr lang="en-GB" sz="4400" b="0" i="1" smtClean="0">
                        <a:latin typeface="Cambria Math"/>
                      </a:rPr>
                      <m:t>𝐵</m:t>
                    </m:r>
                  </m:oMath>
                </a14:m>
                <a:r>
                  <a:rPr lang="en-GB" sz="4400" dirty="0"/>
                  <a:t> are</a:t>
                </a:r>
                <a:r>
                  <a:rPr lang="en-GB" sz="4400" b="1" dirty="0"/>
                  <a:t> independent</a:t>
                </a:r>
                <a:r>
                  <a:rPr lang="en-GB" sz="4400" dirty="0"/>
                  <a:t>:</a:t>
                </a:r>
              </a:p>
            </p:txBody>
          </p:sp>
        </mc:Choice>
        <mc:Fallback xmlns="">
          <p:sp>
            <p:nvSpPr>
              <p:cNvPr id="5" name="TextBox 4"/>
              <p:cNvSpPr txBox="1">
                <a:spLocks noRot="1" noChangeAspect="1" noMove="1" noResize="1" noEditPoints="1" noAdjustHandles="1" noChangeArrowheads="1" noChangeShapeType="1" noTextEdit="1"/>
              </p:cNvSpPr>
              <p:nvPr/>
            </p:nvSpPr>
            <p:spPr>
              <a:xfrm>
                <a:off x="0" y="1038525"/>
                <a:ext cx="9144000" cy="769441"/>
              </a:xfrm>
              <a:prstGeom prst="rect">
                <a:avLst/>
              </a:prstGeom>
              <a:blipFill>
                <a:blip r:embed="rId2"/>
                <a:stretch>
                  <a:fillRect t="-15748" b="-3622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67544" y="1916832"/>
                <a:ext cx="8064896" cy="923330"/>
              </a:xfrm>
              <a:prstGeom prst="rect">
                <a:avLst/>
              </a:prstGeom>
              <a:noFill/>
            </p:spPr>
            <p:txBody>
              <a:bodyPr wrap="square" rtlCol="0">
                <a:spAutoFit/>
              </a:bodyPr>
              <a:lstStyle/>
              <a:p>
                <a:pPr algn="ctr"/>
                <a14:m>
                  <m:oMath xmlns:m="http://schemas.openxmlformats.org/officeDocument/2006/math">
                    <m:r>
                      <a:rPr lang="en-GB" sz="5400" i="1" dirty="0">
                        <a:latin typeface="Cambria Math" panose="02040503050406030204" pitchFamily="18" charset="0"/>
                      </a:rPr>
                      <m:t>𝑃</m:t>
                    </m:r>
                    <m:d>
                      <m:dPr>
                        <m:ctrlPr>
                          <a:rPr lang="en-GB" sz="5400" b="0" i="1" smtClean="0">
                            <a:latin typeface="Cambria Math" panose="02040503050406030204" pitchFamily="18" charset="0"/>
                          </a:rPr>
                        </m:ctrlPr>
                      </m:dPr>
                      <m:e>
                        <m:r>
                          <a:rPr lang="en-GB" sz="5400" b="0" i="1" smtClean="0">
                            <a:latin typeface="Cambria Math"/>
                          </a:rPr>
                          <m:t>𝐴</m:t>
                        </m:r>
                        <m:r>
                          <a:rPr lang="en-GB" sz="5400" b="0" i="1" smtClean="0">
                            <a:latin typeface="Cambria Math"/>
                          </a:rPr>
                          <m:t>∩</m:t>
                        </m:r>
                        <m:r>
                          <a:rPr lang="en-GB" sz="5400" b="0" i="1" smtClean="0">
                            <a:latin typeface="Cambria Math"/>
                          </a:rPr>
                          <m:t>𝐵</m:t>
                        </m:r>
                      </m:e>
                    </m:d>
                    <m:r>
                      <a:rPr lang="en-GB" sz="5400" b="0" i="1" smtClean="0">
                        <a:latin typeface="Cambria Math"/>
                      </a:rPr>
                      <m:t>=</m:t>
                    </m:r>
                    <m:r>
                      <a:rPr lang="en-GB" sz="5400" b="0" i="1" smtClean="0">
                        <a:latin typeface="Cambria Math"/>
                      </a:rPr>
                      <m:t>𝑃</m:t>
                    </m:r>
                    <m:d>
                      <m:dPr>
                        <m:ctrlPr>
                          <a:rPr lang="en-GB" sz="5400" b="0" i="1" smtClean="0">
                            <a:latin typeface="Cambria Math" panose="02040503050406030204" pitchFamily="18" charset="0"/>
                          </a:rPr>
                        </m:ctrlPr>
                      </m:dPr>
                      <m:e>
                        <m:r>
                          <a:rPr lang="en-GB" sz="5400" b="0" i="1" smtClean="0">
                            <a:latin typeface="Cambria Math"/>
                          </a:rPr>
                          <m:t>𝐴</m:t>
                        </m:r>
                      </m:e>
                    </m:d>
                    <m:r>
                      <a:rPr lang="en-GB" sz="5400" b="0" i="1" smtClean="0">
                        <a:latin typeface="Cambria Math"/>
                      </a:rPr>
                      <m:t>×</m:t>
                    </m:r>
                    <m:r>
                      <a:rPr lang="en-GB" sz="5400" b="0" i="1" smtClean="0">
                        <a:latin typeface="Cambria Math"/>
                      </a:rPr>
                      <m:t>𝑃</m:t>
                    </m:r>
                    <m:d>
                      <m:dPr>
                        <m:ctrlPr>
                          <a:rPr lang="en-GB" sz="5400" b="0" i="1" smtClean="0">
                            <a:latin typeface="Cambria Math" panose="02040503050406030204" pitchFamily="18" charset="0"/>
                          </a:rPr>
                        </m:ctrlPr>
                      </m:dPr>
                      <m:e>
                        <m:r>
                          <a:rPr lang="en-GB" sz="5400" b="0" i="1" smtClean="0">
                            <a:latin typeface="Cambria Math"/>
                          </a:rPr>
                          <m:t>𝐵</m:t>
                        </m:r>
                      </m:e>
                    </m:d>
                  </m:oMath>
                </a14:m>
                <a:r>
                  <a:rPr lang="en-GB" sz="5400" dirty="0"/>
                  <a:t> </a:t>
                </a:r>
              </a:p>
            </p:txBody>
          </p:sp>
        </mc:Choice>
        <mc:Fallback xmlns="">
          <p:sp>
            <p:nvSpPr>
              <p:cNvPr id="6" name="TextBox 5"/>
              <p:cNvSpPr txBox="1">
                <a:spLocks noRot="1" noChangeAspect="1" noMove="1" noResize="1" noEditPoints="1" noAdjustHandles="1" noChangeArrowheads="1" noChangeShapeType="1" noTextEdit="1"/>
              </p:cNvSpPr>
              <p:nvPr/>
            </p:nvSpPr>
            <p:spPr>
              <a:xfrm>
                <a:off x="467544" y="1916832"/>
                <a:ext cx="8064896" cy="92333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15371" y="3861048"/>
                <a:ext cx="9127485" cy="707886"/>
              </a:xfrm>
              <a:prstGeom prst="rect">
                <a:avLst/>
              </a:prstGeom>
              <a:noFill/>
            </p:spPr>
            <p:txBody>
              <a:bodyPr wrap="square" rtlCol="0">
                <a:spAutoFit/>
              </a:bodyPr>
              <a:lstStyle/>
              <a:p>
                <a:pPr algn="ctr"/>
                <a:r>
                  <a:rPr lang="en-GB" sz="4000" dirty="0"/>
                  <a:t>If events </a:t>
                </a:r>
                <a14:m>
                  <m:oMath xmlns:m="http://schemas.openxmlformats.org/officeDocument/2006/math">
                    <m:r>
                      <a:rPr lang="en-GB" sz="4000" b="0" i="1" smtClean="0">
                        <a:latin typeface="Cambria Math"/>
                      </a:rPr>
                      <m:t>𝐴</m:t>
                    </m:r>
                  </m:oMath>
                </a14:m>
                <a:r>
                  <a:rPr lang="en-GB" sz="4000" dirty="0"/>
                  <a:t> and </a:t>
                </a:r>
                <a14:m>
                  <m:oMath xmlns:m="http://schemas.openxmlformats.org/officeDocument/2006/math">
                    <m:r>
                      <a:rPr lang="en-GB" sz="4000" b="0" i="1" smtClean="0">
                        <a:latin typeface="Cambria Math"/>
                      </a:rPr>
                      <m:t>𝐵</m:t>
                    </m:r>
                  </m:oMath>
                </a14:m>
                <a:r>
                  <a:rPr lang="en-GB" sz="4000" dirty="0"/>
                  <a:t> are </a:t>
                </a:r>
                <a:r>
                  <a:rPr lang="en-GB" sz="4000" b="1" dirty="0"/>
                  <a:t>mutually exclusive</a:t>
                </a:r>
                <a:r>
                  <a:rPr lang="en-GB" sz="4000" dirty="0"/>
                  <a:t>:</a:t>
                </a:r>
              </a:p>
            </p:txBody>
          </p:sp>
        </mc:Choice>
        <mc:Fallback xmlns="">
          <p:sp>
            <p:nvSpPr>
              <p:cNvPr id="8" name="TextBox 7"/>
              <p:cNvSpPr txBox="1">
                <a:spLocks noRot="1" noChangeAspect="1" noMove="1" noResize="1" noEditPoints="1" noAdjustHandles="1" noChangeArrowheads="1" noChangeShapeType="1" noTextEdit="1"/>
              </p:cNvSpPr>
              <p:nvPr/>
            </p:nvSpPr>
            <p:spPr>
              <a:xfrm>
                <a:off x="15371" y="3861048"/>
                <a:ext cx="9127485" cy="707886"/>
              </a:xfrm>
              <a:prstGeom prst="rect">
                <a:avLst/>
              </a:prstGeom>
              <a:blipFill>
                <a:blip r:embed="rId4"/>
                <a:stretch>
                  <a:fillRect t="-15517" b="-362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687135" y="4666490"/>
                <a:ext cx="7768586" cy="923330"/>
              </a:xfrm>
              <a:prstGeom prst="rect">
                <a:avLst/>
              </a:prstGeom>
              <a:noFill/>
            </p:spPr>
            <p:txBody>
              <a:bodyPr wrap="square" rtlCol="0">
                <a:spAutoFit/>
              </a:bodyPr>
              <a:lstStyle/>
              <a:p>
                <a:pPr algn="ctr"/>
                <a14:m>
                  <m:oMath xmlns:m="http://schemas.openxmlformats.org/officeDocument/2006/math">
                    <m:r>
                      <a:rPr lang="en-GB" sz="5400" i="1">
                        <a:latin typeface="Cambria Math" panose="02040503050406030204" pitchFamily="18" charset="0"/>
                      </a:rPr>
                      <m:t>𝑃</m:t>
                    </m:r>
                    <m:d>
                      <m:dPr>
                        <m:ctrlPr>
                          <a:rPr lang="en-GB" sz="5400" b="0" i="1" smtClean="0">
                            <a:latin typeface="Cambria Math" panose="02040503050406030204" pitchFamily="18" charset="0"/>
                          </a:rPr>
                        </m:ctrlPr>
                      </m:dPr>
                      <m:e>
                        <m:r>
                          <a:rPr lang="en-GB" sz="5400" b="0" i="1" smtClean="0">
                            <a:latin typeface="Cambria Math"/>
                          </a:rPr>
                          <m:t>𝐴</m:t>
                        </m:r>
                        <m:r>
                          <a:rPr lang="en-GB" sz="5400" b="0" i="1" smtClean="0">
                            <a:latin typeface="Cambria Math"/>
                          </a:rPr>
                          <m:t>∪</m:t>
                        </m:r>
                        <m:r>
                          <a:rPr lang="en-GB" sz="5400" b="0" i="1" smtClean="0">
                            <a:latin typeface="Cambria Math"/>
                          </a:rPr>
                          <m:t>𝐵</m:t>
                        </m:r>
                      </m:e>
                    </m:d>
                    <m:r>
                      <a:rPr lang="en-GB" sz="5400" b="0" i="1" smtClean="0">
                        <a:latin typeface="Cambria Math"/>
                      </a:rPr>
                      <m:t>=</m:t>
                    </m:r>
                    <m:r>
                      <a:rPr lang="en-GB" sz="5400" b="0" i="1" smtClean="0">
                        <a:latin typeface="Cambria Math"/>
                      </a:rPr>
                      <m:t>𝑃</m:t>
                    </m:r>
                    <m:d>
                      <m:dPr>
                        <m:ctrlPr>
                          <a:rPr lang="en-GB" sz="5400" b="0" i="1" smtClean="0">
                            <a:latin typeface="Cambria Math" panose="02040503050406030204" pitchFamily="18" charset="0"/>
                          </a:rPr>
                        </m:ctrlPr>
                      </m:dPr>
                      <m:e>
                        <m:r>
                          <a:rPr lang="en-GB" sz="5400" b="0" i="1" smtClean="0">
                            <a:latin typeface="Cambria Math"/>
                          </a:rPr>
                          <m:t>𝐴</m:t>
                        </m:r>
                      </m:e>
                    </m:d>
                    <m:r>
                      <a:rPr lang="en-GB" sz="5400" b="0" i="1" smtClean="0">
                        <a:latin typeface="Cambria Math"/>
                      </a:rPr>
                      <m:t>+</m:t>
                    </m:r>
                    <m:r>
                      <a:rPr lang="en-GB" sz="5400" b="0" i="1" smtClean="0">
                        <a:latin typeface="Cambria Math"/>
                      </a:rPr>
                      <m:t>𝑃</m:t>
                    </m:r>
                    <m:d>
                      <m:dPr>
                        <m:ctrlPr>
                          <a:rPr lang="en-GB" sz="5400" b="0" i="1" smtClean="0">
                            <a:latin typeface="Cambria Math" panose="02040503050406030204" pitchFamily="18" charset="0"/>
                          </a:rPr>
                        </m:ctrlPr>
                      </m:dPr>
                      <m:e>
                        <m:r>
                          <a:rPr lang="en-GB" sz="5400" b="0" i="1" smtClean="0">
                            <a:latin typeface="Cambria Math"/>
                          </a:rPr>
                          <m:t>𝐵</m:t>
                        </m:r>
                      </m:e>
                    </m:d>
                  </m:oMath>
                </a14:m>
                <a:r>
                  <a:rPr lang="en-GB" sz="5400" dirty="0"/>
                  <a:t> </a:t>
                </a:r>
              </a:p>
            </p:txBody>
          </p:sp>
        </mc:Choice>
        <mc:Fallback xmlns="">
          <p:sp>
            <p:nvSpPr>
              <p:cNvPr id="9" name="TextBox 8"/>
              <p:cNvSpPr txBox="1">
                <a:spLocks noRot="1" noChangeAspect="1" noMove="1" noResize="1" noEditPoints="1" noAdjustHandles="1" noChangeArrowheads="1" noChangeShapeType="1" noTextEdit="1"/>
              </p:cNvSpPr>
              <p:nvPr/>
            </p:nvSpPr>
            <p:spPr>
              <a:xfrm>
                <a:off x="687135" y="4666490"/>
                <a:ext cx="7768586" cy="923330"/>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215264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0" y="4797152"/>
                <a:ext cx="9142856" cy="76944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sz="4400" i="1" smtClean="0">
                          <a:latin typeface="Cambria Math" panose="02040503050406030204" pitchFamily="18" charset="0"/>
                        </a:rPr>
                        <m:t>𝑃</m:t>
                      </m:r>
                      <m:d>
                        <m:dPr>
                          <m:ctrlPr>
                            <a:rPr lang="en-GB" sz="4400" i="1">
                              <a:latin typeface="Cambria Math" panose="02040503050406030204" pitchFamily="18" charset="0"/>
                            </a:rPr>
                          </m:ctrlPr>
                        </m:dPr>
                        <m:e>
                          <m:r>
                            <a:rPr lang="en-GB" sz="4400" b="0" i="1" smtClean="0">
                              <a:latin typeface="Cambria Math" panose="02040503050406030204" pitchFamily="18" charset="0"/>
                            </a:rPr>
                            <m:t>𝐴</m:t>
                          </m:r>
                          <m:r>
                            <a:rPr lang="en-GB" sz="4400" i="1">
                              <a:latin typeface="Cambria Math" panose="02040503050406030204" pitchFamily="18" charset="0"/>
                            </a:rPr>
                            <m:t>∪</m:t>
                          </m:r>
                          <m:r>
                            <a:rPr lang="en-GB" sz="4400" b="0" i="1" smtClean="0">
                              <a:latin typeface="Cambria Math" panose="02040503050406030204" pitchFamily="18" charset="0"/>
                            </a:rPr>
                            <m:t>𝐵</m:t>
                          </m:r>
                        </m:e>
                      </m:d>
                      <m:r>
                        <a:rPr lang="en-GB" sz="4400" i="1">
                          <a:latin typeface="Cambria Math" panose="02040503050406030204" pitchFamily="18" charset="0"/>
                        </a:rPr>
                        <m:t>=</m:t>
                      </m:r>
                      <m:r>
                        <a:rPr lang="en-GB" sz="4400" i="1">
                          <a:latin typeface="Cambria Math" panose="02040503050406030204" pitchFamily="18" charset="0"/>
                        </a:rPr>
                        <m:t>𝑃</m:t>
                      </m:r>
                      <m:d>
                        <m:dPr>
                          <m:ctrlPr>
                            <a:rPr lang="en-GB" sz="4400" i="1">
                              <a:latin typeface="Cambria Math" panose="02040503050406030204" pitchFamily="18" charset="0"/>
                            </a:rPr>
                          </m:ctrlPr>
                        </m:dPr>
                        <m:e>
                          <m:r>
                            <a:rPr lang="en-GB" sz="4400" b="0" i="1" smtClean="0">
                              <a:latin typeface="Cambria Math" panose="02040503050406030204" pitchFamily="18" charset="0"/>
                            </a:rPr>
                            <m:t>𝐴</m:t>
                          </m:r>
                        </m:e>
                      </m:d>
                      <m:r>
                        <a:rPr lang="en-GB" sz="4400" i="1">
                          <a:latin typeface="Cambria Math" panose="02040503050406030204" pitchFamily="18" charset="0"/>
                        </a:rPr>
                        <m:t>+</m:t>
                      </m:r>
                      <m:r>
                        <a:rPr lang="en-GB" sz="4400" i="1">
                          <a:latin typeface="Cambria Math" panose="02040503050406030204" pitchFamily="18" charset="0"/>
                        </a:rPr>
                        <m:t>𝑃</m:t>
                      </m:r>
                      <m:d>
                        <m:dPr>
                          <m:ctrlPr>
                            <a:rPr lang="en-GB" sz="4400" i="1">
                              <a:latin typeface="Cambria Math" panose="02040503050406030204" pitchFamily="18" charset="0"/>
                            </a:rPr>
                          </m:ctrlPr>
                        </m:dPr>
                        <m:e>
                          <m:r>
                            <a:rPr lang="en-GB" sz="4400" b="0" i="1" smtClean="0">
                              <a:latin typeface="Cambria Math" panose="02040503050406030204" pitchFamily="18" charset="0"/>
                            </a:rPr>
                            <m:t>𝐵</m:t>
                          </m:r>
                        </m:e>
                      </m:d>
                      <m:r>
                        <a:rPr lang="en-GB" sz="4400" i="1">
                          <a:latin typeface="Cambria Math" panose="02040503050406030204" pitchFamily="18" charset="0"/>
                        </a:rPr>
                        <m:t>−</m:t>
                      </m:r>
                      <m:r>
                        <a:rPr lang="en-GB" sz="4400" i="1">
                          <a:latin typeface="Cambria Math" panose="02040503050406030204" pitchFamily="18" charset="0"/>
                        </a:rPr>
                        <m:t>𝑃</m:t>
                      </m:r>
                      <m:d>
                        <m:dPr>
                          <m:ctrlPr>
                            <a:rPr lang="en-GB" sz="4400" i="1">
                              <a:latin typeface="Cambria Math" panose="02040503050406030204" pitchFamily="18" charset="0"/>
                            </a:rPr>
                          </m:ctrlPr>
                        </m:dPr>
                        <m:e>
                          <m:r>
                            <a:rPr lang="en-GB" sz="4400" b="0" i="1" smtClean="0">
                              <a:latin typeface="Cambria Math" panose="02040503050406030204" pitchFamily="18" charset="0"/>
                            </a:rPr>
                            <m:t>𝐴</m:t>
                          </m:r>
                          <m:r>
                            <a:rPr lang="en-GB" sz="4400" i="1">
                              <a:latin typeface="Cambria Math" panose="02040503050406030204" pitchFamily="18" charset="0"/>
                            </a:rPr>
                            <m:t>∩</m:t>
                          </m:r>
                          <m:r>
                            <a:rPr lang="en-GB" sz="4400" b="0" i="1" smtClean="0">
                              <a:latin typeface="Cambria Math" panose="02040503050406030204" pitchFamily="18" charset="0"/>
                            </a:rPr>
                            <m:t>𝐵</m:t>
                          </m:r>
                        </m:e>
                      </m:d>
                    </m:oMath>
                  </m:oMathPara>
                </a14:m>
                <a:endParaRPr lang="en-GB" sz="4400" dirty="0"/>
              </a:p>
            </p:txBody>
          </p:sp>
        </mc:Choice>
        <mc:Fallback xmlns="">
          <p:sp>
            <p:nvSpPr>
              <p:cNvPr id="2" name="Rectangle 1"/>
              <p:cNvSpPr>
                <a:spLocks noRot="1" noChangeAspect="1" noMove="1" noResize="1" noEditPoints="1" noAdjustHandles="1" noChangeArrowheads="1" noChangeShapeType="1" noTextEdit="1"/>
              </p:cNvSpPr>
              <p:nvPr/>
            </p:nvSpPr>
            <p:spPr>
              <a:xfrm>
                <a:off x="0" y="4797152"/>
                <a:ext cx="9142856" cy="769441"/>
              </a:xfrm>
              <a:prstGeom prst="rect">
                <a:avLst/>
              </a:prstGeom>
              <a:blipFill>
                <a:blip r:embed="rId2"/>
                <a:stretch>
                  <a:fillRect/>
                </a:stretch>
              </a:blipFill>
            </p:spPr>
            <p:txBody>
              <a:bodyPr/>
              <a:lstStyle/>
              <a:p>
                <a:r>
                  <a:rPr lang="en-GB">
                    <a:noFill/>
                  </a:rPr>
                  <a:t> </a:t>
                </a:r>
              </a:p>
            </p:txBody>
          </p:sp>
        </mc:Fallback>
      </mc:AlternateContent>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Full Laws of Probability</a:t>
              </a:r>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6" name="TextBox 5"/>
              <p:cNvSpPr txBox="1"/>
              <p:nvPr/>
            </p:nvSpPr>
            <p:spPr>
              <a:xfrm>
                <a:off x="1043608" y="2060848"/>
                <a:ext cx="6552728" cy="182261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5400" b="0" i="1" dirty="0" smtClean="0">
                          <a:latin typeface="Cambria Math"/>
                        </a:rPr>
                        <m:t>𝑃</m:t>
                      </m:r>
                      <m:d>
                        <m:dPr>
                          <m:ctrlPr>
                            <a:rPr lang="en-GB" sz="5400" b="0" i="1" dirty="0" smtClean="0">
                              <a:latin typeface="Cambria Math" panose="02040503050406030204" pitchFamily="18" charset="0"/>
                            </a:rPr>
                          </m:ctrlPr>
                        </m:dPr>
                        <m:e>
                          <m:r>
                            <a:rPr lang="en-GB" sz="5400" b="0" i="1" dirty="0" smtClean="0">
                              <a:latin typeface="Cambria Math" panose="02040503050406030204" pitchFamily="18" charset="0"/>
                            </a:rPr>
                            <m:t>𝐴</m:t>
                          </m:r>
                        </m:e>
                        <m:e>
                          <m:r>
                            <a:rPr lang="en-GB" sz="5400" b="0" i="1" dirty="0" smtClean="0">
                              <a:latin typeface="Cambria Math" panose="02040503050406030204" pitchFamily="18" charset="0"/>
                            </a:rPr>
                            <m:t>𝐵</m:t>
                          </m:r>
                        </m:e>
                      </m:d>
                      <m:r>
                        <a:rPr lang="en-GB" sz="5400" b="0" i="1" dirty="0" smtClean="0">
                          <a:latin typeface="Cambria Math"/>
                        </a:rPr>
                        <m:t>=</m:t>
                      </m:r>
                      <m:f>
                        <m:fPr>
                          <m:ctrlPr>
                            <a:rPr lang="en-GB" sz="5400" b="0" i="1" dirty="0" smtClean="0">
                              <a:latin typeface="Cambria Math" panose="02040503050406030204" pitchFamily="18" charset="0"/>
                            </a:rPr>
                          </m:ctrlPr>
                        </m:fPr>
                        <m:num>
                          <m:r>
                            <a:rPr lang="en-GB" sz="5400" b="0" i="1" dirty="0" smtClean="0">
                              <a:latin typeface="Cambria Math"/>
                            </a:rPr>
                            <m:t>𝑃</m:t>
                          </m:r>
                          <m:d>
                            <m:dPr>
                              <m:ctrlPr>
                                <a:rPr lang="en-GB" sz="5400" b="0" i="1" dirty="0" smtClean="0">
                                  <a:latin typeface="Cambria Math" panose="02040503050406030204" pitchFamily="18" charset="0"/>
                                </a:rPr>
                              </m:ctrlPr>
                            </m:dPr>
                            <m:e>
                              <m:r>
                                <a:rPr lang="en-GB" sz="5400" b="0" i="1" dirty="0" smtClean="0">
                                  <a:latin typeface="Cambria Math"/>
                                </a:rPr>
                                <m:t>𝐴</m:t>
                              </m:r>
                              <m:r>
                                <a:rPr lang="en-GB" sz="5400" b="0" i="1" dirty="0" smtClean="0">
                                  <a:latin typeface="Cambria Math"/>
                                </a:rPr>
                                <m:t>∩</m:t>
                              </m:r>
                              <m:r>
                                <a:rPr lang="en-GB" sz="5400" b="0" i="1" dirty="0" smtClean="0">
                                  <a:latin typeface="Cambria Math"/>
                                </a:rPr>
                                <m:t>𝐵</m:t>
                              </m:r>
                            </m:e>
                          </m:d>
                        </m:num>
                        <m:den>
                          <m:r>
                            <a:rPr lang="en-GB" sz="5400" b="0" i="1" dirty="0" smtClean="0">
                              <a:latin typeface="Cambria Math"/>
                            </a:rPr>
                            <m:t>𝑃</m:t>
                          </m:r>
                          <m:d>
                            <m:dPr>
                              <m:ctrlPr>
                                <a:rPr lang="en-GB" sz="5400" b="0" i="1" dirty="0" smtClean="0">
                                  <a:latin typeface="Cambria Math" panose="02040503050406030204" pitchFamily="18" charset="0"/>
                                </a:rPr>
                              </m:ctrlPr>
                            </m:dPr>
                            <m:e>
                              <m:r>
                                <a:rPr lang="en-GB" sz="5400" b="0" i="1" dirty="0" smtClean="0">
                                  <a:latin typeface="Cambria Math" panose="02040503050406030204" pitchFamily="18" charset="0"/>
                                </a:rPr>
                                <m:t>𝐵</m:t>
                              </m:r>
                            </m:e>
                          </m:d>
                        </m:den>
                      </m:f>
                    </m:oMath>
                  </m:oMathPara>
                </a14:m>
                <a:endParaRPr lang="en-GB" sz="4800" dirty="0"/>
              </a:p>
            </p:txBody>
          </p:sp>
        </mc:Choice>
        <mc:Fallback xmlns="">
          <p:sp>
            <p:nvSpPr>
              <p:cNvPr id="6" name="TextBox 5"/>
              <p:cNvSpPr txBox="1">
                <a:spLocks noRot="1" noChangeAspect="1" noMove="1" noResize="1" noEditPoints="1" noAdjustHandles="1" noChangeArrowheads="1" noChangeShapeType="1" noTextEdit="1"/>
              </p:cNvSpPr>
              <p:nvPr/>
            </p:nvSpPr>
            <p:spPr>
              <a:xfrm>
                <a:off x="1043608" y="2060848"/>
                <a:ext cx="6552728" cy="1822615"/>
              </a:xfrm>
              <a:prstGeom prst="rect">
                <a:avLst/>
              </a:prstGeom>
              <a:blipFill>
                <a:blip r:embed="rId3"/>
                <a:stretch>
                  <a:fillRect/>
                </a:stretch>
              </a:blipFill>
            </p:spPr>
            <p:txBody>
              <a:bodyPr/>
              <a:lstStyle/>
              <a:p>
                <a:r>
                  <a:rPr lang="en-GB">
                    <a:noFill/>
                  </a:rPr>
                  <a:t> </a:t>
                </a:r>
              </a:p>
            </p:txBody>
          </p:sp>
        </mc:Fallback>
      </mc:AlternateContent>
      <p:sp>
        <p:nvSpPr>
          <p:cNvPr id="7" name="TextBox 6"/>
          <p:cNvSpPr txBox="1"/>
          <p:nvPr/>
        </p:nvSpPr>
        <p:spPr>
          <a:xfrm>
            <a:off x="0" y="848906"/>
            <a:ext cx="9142856" cy="707886"/>
          </a:xfrm>
          <a:prstGeom prst="rect">
            <a:avLst/>
          </a:prstGeom>
          <a:noFill/>
        </p:spPr>
        <p:txBody>
          <a:bodyPr wrap="square" rtlCol="0">
            <a:spAutoFit/>
          </a:bodyPr>
          <a:lstStyle/>
          <a:p>
            <a:pPr algn="ctr"/>
            <a:r>
              <a:rPr lang="en-GB" sz="4000" dirty="0"/>
              <a:t>In general:</a:t>
            </a:r>
          </a:p>
        </p:txBody>
      </p:sp>
    </p:spTree>
    <p:extLst>
      <p:ext uri="{BB962C8B-B14F-4D97-AF65-F5344CB8AC3E}">
        <p14:creationId xmlns:p14="http://schemas.microsoft.com/office/powerpoint/2010/main" val="3993534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Full Laws of Probability</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rotWithShape="1">
          <a:blip r:embed="rId2"/>
          <a:srcRect l="5882" t="28832"/>
          <a:stretch/>
        </p:blipFill>
        <p:spPr>
          <a:xfrm>
            <a:off x="2123728" y="764704"/>
            <a:ext cx="4608512" cy="2572119"/>
          </a:xfrm>
          <a:prstGeom prst="rect">
            <a:avLst/>
          </a:prstGeom>
          <a:effectLst>
            <a:outerShdw blurRad="63500" sx="102000" sy="102000" algn="ctr" rotWithShape="0">
              <a:prstClr val="black">
                <a:alpha val="40000"/>
              </a:prstClr>
            </a:outerShdw>
          </a:effectLst>
        </p:spPr>
      </p:pic>
      <mc:AlternateContent xmlns:mc="http://schemas.openxmlformats.org/markup-compatibility/2006" xmlns:a14="http://schemas.microsoft.com/office/drawing/2010/main">
        <mc:Choice Requires="a14">
          <p:sp>
            <p:nvSpPr>
              <p:cNvPr id="6" name="TextBox 5"/>
              <p:cNvSpPr txBox="1"/>
              <p:nvPr/>
            </p:nvSpPr>
            <p:spPr>
              <a:xfrm>
                <a:off x="2157826" y="3718244"/>
                <a:ext cx="2598547" cy="584775"/>
              </a:xfrm>
              <a:prstGeom prst="rect">
                <a:avLst/>
              </a:prstGeom>
              <a:noFill/>
            </p:spPr>
            <p:txBody>
              <a:bodyPr wrap="square" rtlCol="0">
                <a:spAutoFit/>
              </a:bodyPr>
              <a:lstStyle/>
              <a:p>
                <a:r>
                  <a:rPr lang="en-GB" sz="3200" dirty="0"/>
                  <a:t>c) </a:t>
                </a:r>
                <a14:m>
                  <m:oMath xmlns:m="http://schemas.openxmlformats.org/officeDocument/2006/math">
                    <m:r>
                      <a:rPr lang="en-GB" sz="3200" b="0" i="1" smtClean="0">
                        <a:latin typeface="Cambria Math" panose="02040503050406030204" pitchFamily="18" charset="0"/>
                      </a:rPr>
                      <m:t>𝑃</m:t>
                    </m:r>
                    <m:d>
                      <m:dPr>
                        <m:ctrlPr>
                          <a:rPr lang="en-GB" sz="3200" b="0" i="1" smtClean="0">
                            <a:latin typeface="Cambria Math" panose="02040503050406030204" pitchFamily="18" charset="0"/>
                          </a:rPr>
                        </m:ctrlPr>
                      </m:dPr>
                      <m:e>
                        <m:r>
                          <a:rPr lang="en-GB" sz="3200" b="0" i="1" smtClean="0">
                            <a:latin typeface="Cambria Math" panose="02040503050406030204" pitchFamily="18" charset="0"/>
                          </a:rPr>
                          <m:t>𝐴</m:t>
                        </m:r>
                        <m:r>
                          <a:rPr lang="en-GB" sz="3200" b="0" i="1" smtClean="0">
                            <a:latin typeface="Cambria Math" panose="02040503050406030204" pitchFamily="18" charset="0"/>
                          </a:rPr>
                          <m:t>∩</m:t>
                        </m:r>
                        <m:r>
                          <a:rPr lang="en-GB" sz="3200" b="0" i="1" smtClean="0">
                            <a:latin typeface="Cambria Math" panose="02040503050406030204" pitchFamily="18" charset="0"/>
                          </a:rPr>
                          <m:t>𝐵</m:t>
                        </m:r>
                      </m:e>
                    </m:d>
                    <m:r>
                      <a:rPr lang="en-GB" sz="3200" b="0" i="1" smtClean="0">
                        <a:latin typeface="Cambria Math" panose="02040503050406030204" pitchFamily="18" charset="0"/>
                      </a:rPr>
                      <m:t>=</m:t>
                    </m:r>
                  </m:oMath>
                </a14:m>
                <a:endParaRPr lang="en-GB" sz="3200" dirty="0"/>
              </a:p>
            </p:txBody>
          </p:sp>
        </mc:Choice>
        <mc:Fallback xmlns="">
          <p:sp>
            <p:nvSpPr>
              <p:cNvPr id="6" name="TextBox 5"/>
              <p:cNvSpPr txBox="1">
                <a:spLocks noRot="1" noChangeAspect="1" noMove="1" noResize="1" noEditPoints="1" noAdjustHandles="1" noChangeArrowheads="1" noChangeShapeType="1" noTextEdit="1"/>
              </p:cNvSpPr>
              <p:nvPr/>
            </p:nvSpPr>
            <p:spPr>
              <a:xfrm>
                <a:off x="2157826" y="3718244"/>
                <a:ext cx="2598547" cy="584775"/>
              </a:xfrm>
              <a:prstGeom prst="rect">
                <a:avLst/>
              </a:prstGeom>
              <a:blipFill>
                <a:blip r:embed="rId3"/>
                <a:stretch>
                  <a:fillRect l="-6103" t="-12500" b="-343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2177402" y="5880346"/>
                <a:ext cx="2742563" cy="584775"/>
              </a:xfrm>
              <a:prstGeom prst="rect">
                <a:avLst/>
              </a:prstGeom>
            </p:spPr>
            <p:txBody>
              <a:bodyPr wrap="square">
                <a:spAutoFit/>
              </a:bodyPr>
              <a:lstStyle/>
              <a:p>
                <a:r>
                  <a:rPr lang="en-GB" sz="3200" dirty="0"/>
                  <a:t>e) </a:t>
                </a:r>
                <a14:m>
                  <m:oMath xmlns:m="http://schemas.openxmlformats.org/officeDocument/2006/math">
                    <m:r>
                      <a:rPr lang="en-GB" sz="3200" i="1">
                        <a:latin typeface="Cambria Math" panose="02040503050406030204" pitchFamily="18" charset="0"/>
                      </a:rPr>
                      <m:t>𝑃</m:t>
                    </m:r>
                    <m:d>
                      <m:dPr>
                        <m:ctrlPr>
                          <a:rPr lang="en-GB" sz="3200" i="1">
                            <a:latin typeface="Cambria Math" panose="02040503050406030204" pitchFamily="18" charset="0"/>
                          </a:rPr>
                        </m:ctrlPr>
                      </m:dPr>
                      <m:e>
                        <m:r>
                          <a:rPr lang="en-GB" sz="3200" i="1">
                            <a:latin typeface="Cambria Math" panose="02040503050406030204" pitchFamily="18" charset="0"/>
                          </a:rPr>
                          <m:t>𝐴</m:t>
                        </m:r>
                        <m:r>
                          <a:rPr lang="en-GB" sz="3200" i="1">
                            <a:latin typeface="Cambria Math" panose="02040503050406030204" pitchFamily="18" charset="0"/>
                          </a:rPr>
                          <m:t>∪</m:t>
                        </m:r>
                        <m:r>
                          <a:rPr lang="en-GB" sz="3200" i="1">
                            <a:latin typeface="Cambria Math" panose="02040503050406030204" pitchFamily="18" charset="0"/>
                          </a:rPr>
                          <m:t>𝐵</m:t>
                        </m:r>
                      </m:e>
                    </m:d>
                    <m:r>
                      <a:rPr lang="en-GB" sz="3200" i="1">
                        <a:latin typeface="Cambria Math" panose="02040503050406030204" pitchFamily="18" charset="0"/>
                      </a:rPr>
                      <m:t>=</m:t>
                    </m:r>
                  </m:oMath>
                </a14:m>
                <a:endParaRPr lang="en-GB" sz="3200" dirty="0"/>
              </a:p>
            </p:txBody>
          </p:sp>
        </mc:Choice>
        <mc:Fallback xmlns="">
          <p:sp>
            <p:nvSpPr>
              <p:cNvPr id="14" name="Rectangle 13"/>
              <p:cNvSpPr>
                <a:spLocks noRot="1" noChangeAspect="1" noMove="1" noResize="1" noEditPoints="1" noAdjustHandles="1" noChangeArrowheads="1" noChangeShapeType="1" noTextEdit="1"/>
              </p:cNvSpPr>
              <p:nvPr/>
            </p:nvSpPr>
            <p:spPr>
              <a:xfrm>
                <a:off x="2177402" y="5880346"/>
                <a:ext cx="2742563" cy="584775"/>
              </a:xfrm>
              <a:prstGeom prst="rect">
                <a:avLst/>
              </a:prstGeom>
              <a:blipFill>
                <a:blip r:embed="rId4"/>
                <a:stretch>
                  <a:fillRect l="-5556" t="-12500" b="-343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2140937" y="4833018"/>
                <a:ext cx="2448273" cy="584775"/>
              </a:xfrm>
              <a:prstGeom prst="rect">
                <a:avLst/>
              </a:prstGeom>
            </p:spPr>
            <p:txBody>
              <a:bodyPr wrap="square">
                <a:spAutoFit/>
              </a:bodyPr>
              <a:lstStyle/>
              <a:p>
                <a:pPr lvl="0"/>
                <a:r>
                  <a:rPr lang="en-GB" sz="3200" dirty="0">
                    <a:solidFill>
                      <a:prstClr val="black"/>
                    </a:solidFill>
                  </a:rPr>
                  <a:t>d) </a:t>
                </a:r>
                <a14:m>
                  <m:oMath xmlns:m="http://schemas.openxmlformats.org/officeDocument/2006/math">
                    <m:r>
                      <a:rPr lang="en-GB" sz="3200" i="1">
                        <a:solidFill>
                          <a:prstClr val="black"/>
                        </a:solidFill>
                        <a:latin typeface="Cambria Math" panose="02040503050406030204" pitchFamily="18" charset="0"/>
                      </a:rPr>
                      <m:t>𝑃</m:t>
                    </m:r>
                    <m:d>
                      <m:dPr>
                        <m:ctrlPr>
                          <a:rPr lang="en-GB" sz="3200" i="1">
                            <a:solidFill>
                              <a:prstClr val="black"/>
                            </a:solidFill>
                            <a:latin typeface="Cambria Math" panose="02040503050406030204" pitchFamily="18" charset="0"/>
                          </a:rPr>
                        </m:ctrlPr>
                      </m:dPr>
                      <m:e>
                        <m:r>
                          <a:rPr lang="en-GB" sz="3200" i="1">
                            <a:solidFill>
                              <a:prstClr val="black"/>
                            </a:solidFill>
                            <a:latin typeface="Cambria Math" panose="02040503050406030204" pitchFamily="18" charset="0"/>
                          </a:rPr>
                          <m:t>𝐴</m:t>
                        </m:r>
                      </m:e>
                      <m:e>
                        <m:r>
                          <a:rPr lang="en-GB" sz="3200" i="1">
                            <a:solidFill>
                              <a:prstClr val="black"/>
                            </a:solidFill>
                            <a:latin typeface="Cambria Math" panose="02040503050406030204" pitchFamily="18" charset="0"/>
                          </a:rPr>
                          <m:t>𝐵</m:t>
                        </m:r>
                      </m:e>
                    </m:d>
                    <m:r>
                      <a:rPr lang="en-GB" sz="3200" i="1">
                        <a:solidFill>
                          <a:prstClr val="black"/>
                        </a:solidFill>
                        <a:latin typeface="Cambria Math" panose="02040503050406030204" pitchFamily="18" charset="0"/>
                      </a:rPr>
                      <m:t>=</m:t>
                    </m:r>
                  </m:oMath>
                </a14:m>
                <a:endParaRPr lang="en-GB" sz="3200" dirty="0">
                  <a:solidFill>
                    <a:prstClr val="black"/>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2140937" y="4833018"/>
                <a:ext cx="2448273" cy="584775"/>
              </a:xfrm>
              <a:prstGeom prst="rect">
                <a:avLst/>
              </a:prstGeom>
              <a:blipFill>
                <a:blip r:embed="rId5"/>
                <a:stretch>
                  <a:fillRect l="-6219" t="-12500" b="-343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4764436" y="3446486"/>
                <a:ext cx="2198038" cy="1017523"/>
              </a:xfrm>
              <a:prstGeom prst="rect">
                <a:avLst/>
              </a:prstGeom>
            </p:spPr>
            <p:txBody>
              <a:bodyPr wrap="none">
                <a:spAutoFit/>
              </a:bodyPr>
              <a:lstStyle/>
              <a:p>
                <a:pPr lvl="0"/>
                <a14:m>
                  <m:oMathPara xmlns:m="http://schemas.openxmlformats.org/officeDocument/2006/math">
                    <m:oMathParaPr>
                      <m:jc m:val="centerGroup"/>
                    </m:oMathParaPr>
                    <m:oMath xmlns:m="http://schemas.openxmlformats.org/officeDocument/2006/math">
                      <m:f>
                        <m:fPr>
                          <m:ctrlPr>
                            <a:rPr lang="en-GB" sz="3200" i="1">
                              <a:solidFill>
                                <a:prstClr val="black"/>
                              </a:solidFill>
                              <a:latin typeface="Cambria Math" panose="02040503050406030204" pitchFamily="18" charset="0"/>
                            </a:rPr>
                          </m:ctrlPr>
                        </m:fPr>
                        <m:num>
                          <m:r>
                            <a:rPr lang="en-GB" sz="3200" i="1">
                              <a:solidFill>
                                <a:prstClr val="black"/>
                              </a:solidFill>
                              <a:latin typeface="Cambria Math" panose="02040503050406030204" pitchFamily="18" charset="0"/>
                            </a:rPr>
                            <m:t>1</m:t>
                          </m:r>
                        </m:num>
                        <m:den>
                          <m:r>
                            <a:rPr lang="en-GB" sz="3200" i="1">
                              <a:solidFill>
                                <a:prstClr val="black"/>
                              </a:solidFill>
                              <a:latin typeface="Cambria Math" panose="02040503050406030204" pitchFamily="18" charset="0"/>
                            </a:rPr>
                            <m:t>3</m:t>
                          </m:r>
                        </m:den>
                      </m:f>
                      <m:r>
                        <a:rPr lang="en-GB" sz="3200" i="1">
                          <a:solidFill>
                            <a:prstClr val="black"/>
                          </a:solidFill>
                          <a:latin typeface="Cambria Math" panose="02040503050406030204" pitchFamily="18" charset="0"/>
                        </a:rPr>
                        <m:t>×</m:t>
                      </m:r>
                      <m:f>
                        <m:fPr>
                          <m:ctrlPr>
                            <a:rPr lang="en-GB" sz="3200" i="1">
                              <a:solidFill>
                                <a:prstClr val="black"/>
                              </a:solidFill>
                              <a:latin typeface="Cambria Math" panose="02040503050406030204" pitchFamily="18" charset="0"/>
                            </a:rPr>
                          </m:ctrlPr>
                        </m:fPr>
                        <m:num>
                          <m:r>
                            <a:rPr lang="en-GB" sz="3200" i="1">
                              <a:solidFill>
                                <a:prstClr val="black"/>
                              </a:solidFill>
                              <a:latin typeface="Cambria Math" panose="02040503050406030204" pitchFamily="18" charset="0"/>
                            </a:rPr>
                            <m:t>1</m:t>
                          </m:r>
                        </m:num>
                        <m:den>
                          <m:r>
                            <a:rPr lang="en-GB" sz="3200" i="1">
                              <a:solidFill>
                                <a:prstClr val="black"/>
                              </a:solidFill>
                              <a:latin typeface="Cambria Math" panose="02040503050406030204" pitchFamily="18" charset="0"/>
                            </a:rPr>
                            <m:t>4</m:t>
                          </m:r>
                        </m:den>
                      </m:f>
                      <m:r>
                        <a:rPr lang="en-GB" sz="3200" i="1">
                          <a:solidFill>
                            <a:prstClr val="black"/>
                          </a:solidFill>
                          <a:latin typeface="Cambria Math" panose="02040503050406030204" pitchFamily="18" charset="0"/>
                        </a:rPr>
                        <m:t>=</m:t>
                      </m:r>
                      <m:f>
                        <m:fPr>
                          <m:ctrlPr>
                            <a:rPr lang="en-GB" sz="3200" i="1">
                              <a:solidFill>
                                <a:prstClr val="black"/>
                              </a:solidFill>
                              <a:latin typeface="Cambria Math" panose="02040503050406030204" pitchFamily="18" charset="0"/>
                            </a:rPr>
                          </m:ctrlPr>
                        </m:fPr>
                        <m:num>
                          <m:r>
                            <a:rPr lang="en-GB" sz="3200" i="1">
                              <a:solidFill>
                                <a:prstClr val="black"/>
                              </a:solidFill>
                              <a:latin typeface="Cambria Math" panose="02040503050406030204" pitchFamily="18" charset="0"/>
                            </a:rPr>
                            <m:t>1</m:t>
                          </m:r>
                        </m:num>
                        <m:den>
                          <m:r>
                            <a:rPr lang="en-GB" sz="3200" i="1">
                              <a:solidFill>
                                <a:prstClr val="black"/>
                              </a:solidFill>
                              <a:latin typeface="Cambria Math" panose="02040503050406030204" pitchFamily="18" charset="0"/>
                            </a:rPr>
                            <m:t>12</m:t>
                          </m:r>
                        </m:den>
                      </m:f>
                    </m:oMath>
                  </m:oMathPara>
                </a14:m>
                <a:endParaRPr lang="en-GB" sz="3200" dirty="0">
                  <a:solidFill>
                    <a:prstClr val="black"/>
                  </a:solidFill>
                </a:endParaRPr>
              </a:p>
            </p:txBody>
          </p:sp>
        </mc:Choice>
        <mc:Fallback xmlns="">
          <p:sp>
            <p:nvSpPr>
              <p:cNvPr id="8" name="Rectangle 7"/>
              <p:cNvSpPr>
                <a:spLocks noRot="1" noChangeAspect="1" noMove="1" noResize="1" noEditPoints="1" noAdjustHandles="1" noChangeArrowheads="1" noChangeShapeType="1" noTextEdit="1"/>
              </p:cNvSpPr>
              <p:nvPr/>
            </p:nvSpPr>
            <p:spPr>
              <a:xfrm>
                <a:off x="4764436" y="3446486"/>
                <a:ext cx="2198038" cy="1017523"/>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16630" y="4582921"/>
                <a:ext cx="1908663" cy="101752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3200" i="1">
                          <a:solidFill>
                            <a:prstClr val="black"/>
                          </a:solidFill>
                          <a:latin typeface="Cambria Math" panose="02040503050406030204" pitchFamily="18" charset="0"/>
                        </a:rPr>
                        <m:t>𝑃</m:t>
                      </m:r>
                      <m:d>
                        <m:dPr>
                          <m:ctrlPr>
                            <a:rPr lang="en-GB" sz="3200" i="1">
                              <a:solidFill>
                                <a:prstClr val="black"/>
                              </a:solidFill>
                              <a:latin typeface="Cambria Math" panose="02040503050406030204" pitchFamily="18" charset="0"/>
                            </a:rPr>
                          </m:ctrlPr>
                        </m:dPr>
                        <m:e>
                          <m:r>
                            <a:rPr lang="en-GB" sz="3200" i="1">
                              <a:solidFill>
                                <a:prstClr val="black"/>
                              </a:solidFill>
                              <a:latin typeface="Cambria Math" panose="02040503050406030204" pitchFamily="18" charset="0"/>
                            </a:rPr>
                            <m:t>𝐴</m:t>
                          </m:r>
                        </m:e>
                      </m:d>
                      <m:r>
                        <a:rPr lang="en-GB" sz="3200" i="1">
                          <a:solidFill>
                            <a:prstClr val="black"/>
                          </a:solidFill>
                          <a:latin typeface="Cambria Math" panose="02040503050406030204" pitchFamily="18" charset="0"/>
                        </a:rPr>
                        <m:t>=</m:t>
                      </m:r>
                      <m:f>
                        <m:fPr>
                          <m:ctrlPr>
                            <a:rPr lang="en-GB" sz="3200" i="1">
                              <a:solidFill>
                                <a:prstClr val="black"/>
                              </a:solidFill>
                              <a:latin typeface="Cambria Math" panose="02040503050406030204" pitchFamily="18" charset="0"/>
                            </a:rPr>
                          </m:ctrlPr>
                        </m:fPr>
                        <m:num>
                          <m:r>
                            <a:rPr lang="en-GB" sz="3200" i="1">
                              <a:solidFill>
                                <a:prstClr val="black"/>
                              </a:solidFill>
                              <a:latin typeface="Cambria Math" panose="02040503050406030204" pitchFamily="18" charset="0"/>
                            </a:rPr>
                            <m:t>1</m:t>
                          </m:r>
                        </m:num>
                        <m:den>
                          <m:r>
                            <a:rPr lang="en-GB" sz="3200" i="1">
                              <a:solidFill>
                                <a:prstClr val="black"/>
                              </a:solidFill>
                              <a:latin typeface="Cambria Math" panose="02040503050406030204" pitchFamily="18" charset="0"/>
                            </a:rPr>
                            <m:t>3</m:t>
                          </m:r>
                        </m:den>
                      </m:f>
                    </m:oMath>
                  </m:oMathPara>
                </a14:m>
                <a:endParaRPr lang="en-GB" dirty="0"/>
              </a:p>
            </p:txBody>
          </p:sp>
        </mc:Choice>
        <mc:Fallback xmlns="">
          <p:sp>
            <p:nvSpPr>
              <p:cNvPr id="9" name="Rectangle 8"/>
              <p:cNvSpPr>
                <a:spLocks noRot="1" noChangeAspect="1" noMove="1" noResize="1" noEditPoints="1" noAdjustHandles="1" noChangeArrowheads="1" noChangeShapeType="1" noTextEdit="1"/>
              </p:cNvSpPr>
              <p:nvPr/>
            </p:nvSpPr>
            <p:spPr>
              <a:xfrm>
                <a:off x="4516630" y="4582921"/>
                <a:ext cx="1908663" cy="1017523"/>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916836" y="5693141"/>
                <a:ext cx="2839239" cy="877484"/>
              </a:xfrm>
              <a:prstGeom prst="rect">
                <a:avLst/>
              </a:prstGeom>
            </p:spPr>
            <p:txBody>
              <a:bodyPr wrap="none">
                <a:spAutoFit/>
              </a:bodyPr>
              <a:lstStyle/>
              <a:p>
                <a:pPr lvl="0"/>
                <a14:m>
                  <m:oMath xmlns:m="http://schemas.openxmlformats.org/officeDocument/2006/math">
                    <m:f>
                      <m:fPr>
                        <m:ctrlPr>
                          <a:rPr lang="en-GB" sz="3600" i="1">
                            <a:solidFill>
                              <a:prstClr val="black"/>
                            </a:solidFill>
                            <a:latin typeface="Cambria Math" panose="02040503050406030204" pitchFamily="18" charset="0"/>
                          </a:rPr>
                        </m:ctrlPr>
                      </m:fPr>
                      <m:num>
                        <m:r>
                          <a:rPr lang="en-GB" sz="3600" i="1">
                            <a:solidFill>
                              <a:prstClr val="black"/>
                            </a:solidFill>
                            <a:latin typeface="Cambria Math" panose="02040503050406030204" pitchFamily="18" charset="0"/>
                          </a:rPr>
                          <m:t>1</m:t>
                        </m:r>
                      </m:num>
                      <m:den>
                        <m:r>
                          <a:rPr lang="en-GB" sz="3600" i="1">
                            <a:solidFill>
                              <a:prstClr val="black"/>
                            </a:solidFill>
                            <a:latin typeface="Cambria Math" panose="02040503050406030204" pitchFamily="18" charset="0"/>
                          </a:rPr>
                          <m:t>3</m:t>
                        </m:r>
                      </m:den>
                    </m:f>
                    <m:r>
                      <a:rPr lang="en-GB" sz="3600" i="1">
                        <a:solidFill>
                          <a:prstClr val="black"/>
                        </a:solidFill>
                        <a:latin typeface="Cambria Math" panose="02040503050406030204" pitchFamily="18" charset="0"/>
                      </a:rPr>
                      <m:t>+</m:t>
                    </m:r>
                    <m:f>
                      <m:fPr>
                        <m:ctrlPr>
                          <a:rPr lang="en-GB" sz="3600" i="1">
                            <a:solidFill>
                              <a:prstClr val="black"/>
                            </a:solidFill>
                            <a:latin typeface="Cambria Math" panose="02040503050406030204" pitchFamily="18" charset="0"/>
                          </a:rPr>
                        </m:ctrlPr>
                      </m:fPr>
                      <m:num>
                        <m:r>
                          <a:rPr lang="en-GB" sz="3600" i="1">
                            <a:solidFill>
                              <a:prstClr val="black"/>
                            </a:solidFill>
                            <a:latin typeface="Cambria Math" panose="02040503050406030204" pitchFamily="18" charset="0"/>
                          </a:rPr>
                          <m:t>1</m:t>
                        </m:r>
                      </m:num>
                      <m:den>
                        <m:r>
                          <a:rPr lang="en-GB" sz="3600" i="1">
                            <a:solidFill>
                              <a:prstClr val="black"/>
                            </a:solidFill>
                            <a:latin typeface="Cambria Math" panose="02040503050406030204" pitchFamily="18" charset="0"/>
                          </a:rPr>
                          <m:t>4</m:t>
                        </m:r>
                      </m:den>
                    </m:f>
                    <m:r>
                      <a:rPr lang="en-GB" sz="3600" i="1">
                        <a:solidFill>
                          <a:prstClr val="black"/>
                        </a:solidFill>
                        <a:latin typeface="Cambria Math" panose="02040503050406030204" pitchFamily="18" charset="0"/>
                      </a:rPr>
                      <m:t>−</m:t>
                    </m:r>
                    <m:f>
                      <m:fPr>
                        <m:ctrlPr>
                          <a:rPr lang="en-GB" sz="3600" i="1">
                            <a:solidFill>
                              <a:prstClr val="black"/>
                            </a:solidFill>
                            <a:latin typeface="Cambria Math" panose="02040503050406030204" pitchFamily="18" charset="0"/>
                          </a:rPr>
                        </m:ctrlPr>
                      </m:fPr>
                      <m:num>
                        <m:r>
                          <a:rPr lang="en-GB" sz="3600" i="1">
                            <a:solidFill>
                              <a:prstClr val="black"/>
                            </a:solidFill>
                            <a:latin typeface="Cambria Math" panose="02040503050406030204" pitchFamily="18" charset="0"/>
                          </a:rPr>
                          <m:t>1</m:t>
                        </m:r>
                      </m:num>
                      <m:den>
                        <m:r>
                          <a:rPr lang="en-GB" sz="3600" i="1">
                            <a:solidFill>
                              <a:prstClr val="black"/>
                            </a:solidFill>
                            <a:latin typeface="Cambria Math" panose="02040503050406030204" pitchFamily="18" charset="0"/>
                          </a:rPr>
                          <m:t>12</m:t>
                        </m:r>
                      </m:den>
                    </m:f>
                  </m:oMath>
                </a14:m>
                <a:r>
                  <a:rPr lang="en-GB" sz="3600" dirty="0">
                    <a:solidFill>
                      <a:prstClr val="black"/>
                    </a:solidFill>
                  </a:rPr>
                  <a:t> </a:t>
                </a:r>
                <a14:m>
                  <m:oMath xmlns:m="http://schemas.openxmlformats.org/officeDocument/2006/math">
                    <m:r>
                      <a:rPr lang="en-GB" sz="3600" i="1">
                        <a:solidFill>
                          <a:prstClr val="black"/>
                        </a:solidFill>
                        <a:latin typeface="Cambria Math" panose="02040503050406030204" pitchFamily="18" charset="0"/>
                      </a:rPr>
                      <m:t>=</m:t>
                    </m:r>
                    <m:f>
                      <m:fPr>
                        <m:ctrlPr>
                          <a:rPr lang="en-GB" sz="3600" i="1">
                            <a:solidFill>
                              <a:prstClr val="black"/>
                            </a:solidFill>
                            <a:latin typeface="Cambria Math" panose="02040503050406030204" pitchFamily="18" charset="0"/>
                          </a:rPr>
                        </m:ctrlPr>
                      </m:fPr>
                      <m:num>
                        <m:r>
                          <a:rPr lang="en-GB" sz="3600" i="1">
                            <a:solidFill>
                              <a:prstClr val="black"/>
                            </a:solidFill>
                            <a:latin typeface="Cambria Math" panose="02040503050406030204" pitchFamily="18" charset="0"/>
                          </a:rPr>
                          <m:t>1</m:t>
                        </m:r>
                      </m:num>
                      <m:den>
                        <m:r>
                          <a:rPr lang="en-GB" sz="3600" i="1">
                            <a:solidFill>
                              <a:prstClr val="black"/>
                            </a:solidFill>
                            <a:latin typeface="Cambria Math" panose="02040503050406030204" pitchFamily="18" charset="0"/>
                          </a:rPr>
                          <m:t>2</m:t>
                        </m:r>
                      </m:den>
                    </m:f>
                  </m:oMath>
                </a14:m>
                <a:endParaRPr lang="en-GB" sz="3600" dirty="0">
                  <a:solidFill>
                    <a:prstClr val="black"/>
                  </a:solidFill>
                </a:endParaRPr>
              </a:p>
            </p:txBody>
          </p:sp>
        </mc:Choice>
        <mc:Fallback xmlns="">
          <p:sp>
            <p:nvSpPr>
              <p:cNvPr id="10" name="Rectangle 9"/>
              <p:cNvSpPr>
                <a:spLocks noRot="1" noChangeAspect="1" noMove="1" noResize="1" noEditPoints="1" noAdjustHandles="1" noChangeArrowheads="1" noChangeShapeType="1" noTextEdit="1"/>
              </p:cNvSpPr>
              <p:nvPr/>
            </p:nvSpPr>
            <p:spPr>
              <a:xfrm>
                <a:off x="4916836" y="5693141"/>
                <a:ext cx="2839239" cy="877484"/>
              </a:xfrm>
              <a:prstGeom prst="rect">
                <a:avLst/>
              </a:prstGeom>
              <a:blipFill>
                <a:blip r:embed="rId8"/>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21623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Full Laws of Probability</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1259632" y="764704"/>
                <a:ext cx="6915819" cy="181588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14:m>
                  <m:oMath xmlns:m="http://schemas.openxmlformats.org/officeDocument/2006/math">
                    <m:r>
                      <a:rPr lang="en-GB" sz="2800" b="0" i="1" smtClean="0">
                        <a:latin typeface="Cambria Math" panose="02040503050406030204" pitchFamily="18" charset="0"/>
                      </a:rPr>
                      <m:t>𝐶</m:t>
                    </m:r>
                  </m:oMath>
                </a14:m>
                <a:r>
                  <a:rPr lang="en-GB" sz="2800" dirty="0"/>
                  <a:t> and </a:t>
                </a:r>
                <a14:m>
                  <m:oMath xmlns:m="http://schemas.openxmlformats.org/officeDocument/2006/math">
                    <m:r>
                      <a:rPr lang="en-GB" sz="2800" b="0" i="1" smtClean="0">
                        <a:latin typeface="Cambria Math" panose="02040503050406030204" pitchFamily="18" charset="0"/>
                      </a:rPr>
                      <m:t>𝐷</m:t>
                    </m:r>
                  </m:oMath>
                </a14:m>
                <a:r>
                  <a:rPr lang="en-GB" sz="2800" dirty="0"/>
                  <a:t> are two events such that </a:t>
                </a:r>
                <a:endParaRPr lang="en-GB" sz="2800" b="0" i="1" dirty="0">
                  <a:latin typeface="Cambria Math" panose="02040503050406030204" pitchFamily="18" charset="0"/>
                </a:endParaRPr>
              </a:p>
              <a:p>
                <a14:m>
                  <m:oMath xmlns:m="http://schemas.openxmlformats.org/officeDocument/2006/math">
                    <m:r>
                      <a:rPr lang="en-GB" sz="2800" b="0" i="1" smtClean="0">
                        <a:latin typeface="Cambria Math" panose="02040503050406030204" pitchFamily="18" charset="0"/>
                      </a:rPr>
                      <m:t>𝑃</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𝐶</m:t>
                        </m:r>
                      </m:e>
                    </m:d>
                    <m:r>
                      <a:rPr lang="en-GB" sz="2800" b="0" i="1" smtClean="0">
                        <a:latin typeface="Cambria Math" panose="02040503050406030204" pitchFamily="18" charset="0"/>
                      </a:rPr>
                      <m:t>=0.2</m:t>
                    </m:r>
                  </m:oMath>
                </a14:m>
                <a:r>
                  <a:rPr lang="en-GB" sz="2800" dirty="0"/>
                  <a:t>, </a:t>
                </a:r>
                <a14:m>
                  <m:oMath xmlns:m="http://schemas.openxmlformats.org/officeDocument/2006/math">
                    <m:r>
                      <a:rPr lang="en-GB" sz="2800" b="0" i="1" smtClean="0">
                        <a:latin typeface="Cambria Math" panose="02040503050406030204" pitchFamily="18" charset="0"/>
                      </a:rPr>
                      <m:t>𝑃</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𝐷</m:t>
                        </m:r>
                      </m:e>
                    </m:d>
                    <m:r>
                      <a:rPr lang="en-GB" sz="2800" b="0" i="1" smtClean="0">
                        <a:latin typeface="Cambria Math" panose="02040503050406030204" pitchFamily="18" charset="0"/>
                      </a:rPr>
                      <m:t>=0.6</m:t>
                    </m:r>
                  </m:oMath>
                </a14:m>
                <a:r>
                  <a:rPr lang="en-GB" sz="2800" dirty="0"/>
                  <a:t> and </a:t>
                </a:r>
                <a14:m>
                  <m:oMath xmlns:m="http://schemas.openxmlformats.org/officeDocument/2006/math">
                    <m:r>
                      <a:rPr lang="en-GB" sz="2800" b="0" i="1" smtClean="0">
                        <a:latin typeface="Cambria Math" panose="02040503050406030204" pitchFamily="18" charset="0"/>
                      </a:rPr>
                      <m:t>𝑃</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𝐶</m:t>
                        </m:r>
                      </m:e>
                      <m:e>
                        <m:r>
                          <a:rPr lang="en-GB" sz="2800" b="0" i="1" smtClean="0">
                            <a:latin typeface="Cambria Math" panose="02040503050406030204" pitchFamily="18" charset="0"/>
                          </a:rPr>
                          <m:t>𝐷</m:t>
                        </m:r>
                      </m:e>
                    </m:d>
                    <m:r>
                      <a:rPr lang="en-GB" sz="2800" b="0" i="1" smtClean="0">
                        <a:latin typeface="Cambria Math" panose="02040503050406030204" pitchFamily="18" charset="0"/>
                      </a:rPr>
                      <m:t>=0.3</m:t>
                    </m:r>
                  </m:oMath>
                </a14:m>
                <a:r>
                  <a:rPr lang="en-GB" sz="2800" dirty="0"/>
                  <a:t>. </a:t>
                </a:r>
              </a:p>
              <a:p>
                <a:r>
                  <a:rPr lang="en-GB" sz="2800" dirty="0"/>
                  <a:t>Find:</a:t>
                </a:r>
              </a:p>
              <a:p>
                <a:r>
                  <a:rPr lang="en-GB" sz="2800" dirty="0"/>
                  <a:t>a. </a:t>
                </a:r>
                <a14:m>
                  <m:oMath xmlns:m="http://schemas.openxmlformats.org/officeDocument/2006/math">
                    <m:r>
                      <a:rPr lang="en-GB" sz="2800" b="0" i="1" smtClean="0">
                        <a:latin typeface="Cambria Math" panose="02040503050406030204" pitchFamily="18" charset="0"/>
                      </a:rPr>
                      <m:t>𝑃</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𝐶</m:t>
                        </m:r>
                        <m:r>
                          <a:rPr lang="en-GB" sz="2800" b="0" i="1" smtClean="0">
                            <a:latin typeface="Cambria Math" panose="02040503050406030204" pitchFamily="18" charset="0"/>
                          </a:rPr>
                          <m:t>∩</m:t>
                        </m:r>
                        <m:r>
                          <a:rPr lang="en-GB" sz="2800" b="0" i="1" smtClean="0">
                            <a:latin typeface="Cambria Math" panose="02040503050406030204" pitchFamily="18" charset="0"/>
                          </a:rPr>
                          <m:t>𝐷</m:t>
                        </m:r>
                      </m:e>
                    </m:d>
                  </m:oMath>
                </a14:m>
                <a:r>
                  <a:rPr lang="en-GB" sz="2800" dirty="0"/>
                  <a:t>           b. </a:t>
                </a:r>
                <a14:m>
                  <m:oMath xmlns:m="http://schemas.openxmlformats.org/officeDocument/2006/math">
                    <m:r>
                      <a:rPr lang="en-GB" sz="2800" b="0" i="1" smtClean="0">
                        <a:latin typeface="Cambria Math" panose="02040503050406030204" pitchFamily="18" charset="0"/>
                      </a:rPr>
                      <m:t>𝑃</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𝐷</m:t>
                        </m:r>
                      </m:e>
                      <m:e>
                        <m:r>
                          <a:rPr lang="en-GB" sz="2800" b="0" i="1" smtClean="0">
                            <a:latin typeface="Cambria Math" panose="02040503050406030204" pitchFamily="18" charset="0"/>
                          </a:rPr>
                          <m:t>𝐶</m:t>
                        </m:r>
                      </m:e>
                    </m:d>
                  </m:oMath>
                </a14:m>
                <a:r>
                  <a:rPr lang="en-GB" sz="2800" dirty="0"/>
                  <a:t>        c.  </a:t>
                </a:r>
                <a14:m>
                  <m:oMath xmlns:m="http://schemas.openxmlformats.org/officeDocument/2006/math">
                    <m:r>
                      <a:rPr lang="en-GB" sz="2800" b="0" i="1" smtClean="0">
                        <a:latin typeface="Cambria Math" panose="02040503050406030204" pitchFamily="18" charset="0"/>
                      </a:rPr>
                      <m:t>𝑃</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𝐶</m:t>
                        </m:r>
                        <m:r>
                          <a:rPr lang="en-GB" sz="2800" b="0" i="1" smtClean="0">
                            <a:latin typeface="Cambria Math" panose="02040503050406030204" pitchFamily="18" charset="0"/>
                          </a:rPr>
                          <m:t>∪</m:t>
                        </m:r>
                        <m:r>
                          <a:rPr lang="en-GB" sz="2800" b="0" i="1" smtClean="0">
                            <a:latin typeface="Cambria Math" panose="02040503050406030204" pitchFamily="18" charset="0"/>
                          </a:rPr>
                          <m:t>𝐷</m:t>
                        </m:r>
                      </m:e>
                    </m:d>
                  </m:oMath>
                </a14:m>
                <a:endParaRPr lang="en-GB" sz="2800" dirty="0"/>
              </a:p>
            </p:txBody>
          </p:sp>
        </mc:Choice>
        <mc:Fallback xmlns="">
          <p:sp>
            <p:nvSpPr>
              <p:cNvPr id="5" name="TextBox 4"/>
              <p:cNvSpPr txBox="1">
                <a:spLocks noRot="1" noChangeAspect="1" noMove="1" noResize="1" noEditPoints="1" noAdjustHandles="1" noChangeArrowheads="1" noChangeShapeType="1" noTextEdit="1"/>
              </p:cNvSpPr>
              <p:nvPr/>
            </p:nvSpPr>
            <p:spPr>
              <a:xfrm>
                <a:off x="1259632" y="764704"/>
                <a:ext cx="6915819" cy="1815882"/>
              </a:xfrm>
              <a:prstGeom prst="rect">
                <a:avLst/>
              </a:prstGeom>
              <a:blipFill>
                <a:blip r:embed="rId2"/>
                <a:stretch>
                  <a:fillRect b="-3681"/>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67544" y="2924944"/>
                <a:ext cx="2952328" cy="268605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e>
                        <m:e>
                          <m:r>
                            <a:rPr lang="en-GB" sz="2400" b="0" i="1" smtClean="0">
                              <a:latin typeface="Cambria Math" panose="02040503050406030204" pitchFamily="18" charset="0"/>
                            </a:rPr>
                            <m:t>𝐷</m:t>
                          </m:r>
                        </m:e>
                      </m:d>
                      <m:r>
                        <a:rPr lang="en-GB" sz="2400" b="0" i="1" smtClean="0">
                          <a:latin typeface="Cambria Math" panose="02040503050406030204" pitchFamily="18" charset="0"/>
                        </a:rPr>
                        <m:t>=</m:t>
                      </m:r>
                      <m:f>
                        <m:fPr>
                          <m:ctrlPr>
                            <a:rPr lang="en-GB" sz="2400" b="0" i="1" smtClean="0">
                              <a:latin typeface="Cambria Math" panose="02040503050406030204" pitchFamily="18" charset="0"/>
                            </a:rPr>
                          </m:ctrlPr>
                        </m:fPr>
                        <m:num>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r>
                                <a:rPr lang="en-GB" sz="2400" b="0" i="1" smtClean="0">
                                  <a:latin typeface="Cambria Math" panose="02040503050406030204" pitchFamily="18" charset="0"/>
                                </a:rPr>
                                <m:t>∩</m:t>
                              </m:r>
                              <m:r>
                                <a:rPr lang="en-GB" sz="2400" b="0" i="1" smtClean="0">
                                  <a:latin typeface="Cambria Math" panose="02040503050406030204" pitchFamily="18" charset="0"/>
                                </a:rPr>
                                <m:t>𝐷</m:t>
                              </m:r>
                            </m:e>
                          </m:d>
                        </m:num>
                        <m:den>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𝐷</m:t>
                              </m:r>
                            </m:e>
                          </m:d>
                        </m:den>
                      </m:f>
                      <m:r>
                        <a:rPr lang="en-GB" sz="2400" b="0" i="1" smtClean="0">
                          <a:latin typeface="Cambria Math" panose="02040503050406030204" pitchFamily="18" charset="0"/>
                        </a:rPr>
                        <m:t> </m:t>
                      </m:r>
                    </m:oMath>
                  </m:oMathPara>
                </a14:m>
                <a:endParaRPr lang="en-GB" sz="2400" b="0" i="1" dirty="0">
                  <a:latin typeface="Cambria Math" panose="02040503050406030204" pitchFamily="18" charset="0"/>
                </a:endParaRPr>
              </a:p>
              <a:p>
                <a:endParaRPr lang="en-GB" sz="2400"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sz="2400" b="0" i="1" smtClean="0">
                          <a:latin typeface="Cambria Math" panose="02040503050406030204" pitchFamily="18" charset="0"/>
                        </a:rPr>
                        <m:t>0.3=</m:t>
                      </m:r>
                      <m:f>
                        <m:fPr>
                          <m:ctrlPr>
                            <a:rPr lang="en-GB" sz="2400" b="0" i="1" smtClean="0">
                              <a:latin typeface="Cambria Math" panose="02040503050406030204" pitchFamily="18" charset="0"/>
                            </a:rPr>
                          </m:ctrlPr>
                        </m:fPr>
                        <m:num>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r>
                                <a:rPr lang="en-GB" sz="2400" b="0" i="1" smtClean="0">
                                  <a:latin typeface="Cambria Math" panose="02040503050406030204" pitchFamily="18" charset="0"/>
                                </a:rPr>
                                <m:t>∩</m:t>
                              </m:r>
                              <m:r>
                                <a:rPr lang="en-GB" sz="2400" b="0" i="1" smtClean="0">
                                  <a:latin typeface="Cambria Math" panose="02040503050406030204" pitchFamily="18" charset="0"/>
                                </a:rPr>
                                <m:t>𝐷</m:t>
                              </m:r>
                            </m:e>
                          </m:d>
                        </m:num>
                        <m:den>
                          <m:r>
                            <a:rPr lang="en-GB" sz="2400" b="0" i="1" smtClean="0">
                              <a:latin typeface="Cambria Math" panose="02040503050406030204" pitchFamily="18" charset="0"/>
                            </a:rPr>
                            <m:t>0.6</m:t>
                          </m:r>
                        </m:den>
                      </m:f>
                    </m:oMath>
                  </m:oMathPara>
                </a14:m>
                <a:br>
                  <a:rPr lang="en-GB" sz="2400" b="0" i="1" dirty="0">
                    <a:latin typeface="Cambria Math" panose="02040503050406030204" pitchFamily="18" charset="0"/>
                  </a:rPr>
                </a:br>
                <a:endParaRPr lang="en-GB" sz="2400" b="0" i="1" dirty="0">
                  <a:latin typeface="Cambria Math" panose="02040503050406030204" pitchFamily="18" charset="0"/>
                </a:endParaRPr>
              </a:p>
              <a:p>
                <a:endParaRPr lang="en-GB" sz="2400"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r>
                            <a:rPr lang="en-GB" sz="2400" b="0" i="1" smtClean="0">
                              <a:latin typeface="Cambria Math" panose="02040503050406030204" pitchFamily="18" charset="0"/>
                            </a:rPr>
                            <m:t>∩</m:t>
                          </m:r>
                          <m:r>
                            <a:rPr lang="en-GB" sz="2400" b="0" i="1" smtClean="0">
                              <a:latin typeface="Cambria Math" panose="02040503050406030204" pitchFamily="18" charset="0"/>
                            </a:rPr>
                            <m:t>𝐷</m:t>
                          </m:r>
                        </m:e>
                      </m:d>
                      <m:r>
                        <a:rPr lang="en-GB" sz="2400" b="0" i="1" smtClean="0">
                          <a:latin typeface="Cambria Math" panose="02040503050406030204" pitchFamily="18" charset="0"/>
                        </a:rPr>
                        <m:t>=0.18</m:t>
                      </m:r>
                    </m:oMath>
                  </m:oMathPara>
                </a14:m>
                <a:endParaRPr lang="en-GB" sz="2400" dirty="0"/>
              </a:p>
            </p:txBody>
          </p:sp>
        </mc:Choice>
        <mc:Fallback xmlns="">
          <p:sp>
            <p:nvSpPr>
              <p:cNvPr id="6" name="TextBox 5"/>
              <p:cNvSpPr txBox="1">
                <a:spLocks noRot="1" noChangeAspect="1" noMove="1" noResize="1" noEditPoints="1" noAdjustHandles="1" noChangeArrowheads="1" noChangeShapeType="1" noTextEdit="1"/>
              </p:cNvSpPr>
              <p:nvPr/>
            </p:nvSpPr>
            <p:spPr>
              <a:xfrm>
                <a:off x="467544" y="2924944"/>
                <a:ext cx="2952328" cy="2686056"/>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3994437" y="5541039"/>
                <a:ext cx="5042059" cy="120032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GB" sz="2400" i="1" smtClean="0">
                          <a:latin typeface="Cambria Math" panose="02040503050406030204" pitchFamily="18" charset="0"/>
                        </a:rPr>
                        <m:t>𝑃</m:t>
                      </m:r>
                      <m:d>
                        <m:dPr>
                          <m:ctrlPr>
                            <a:rPr lang="en-GB" sz="2400" i="1">
                              <a:latin typeface="Cambria Math" panose="02040503050406030204" pitchFamily="18" charset="0"/>
                            </a:rPr>
                          </m:ctrlPr>
                        </m:dPr>
                        <m:e>
                          <m:r>
                            <a:rPr lang="en-GB" sz="2400" i="1">
                              <a:latin typeface="Cambria Math" panose="02040503050406030204" pitchFamily="18" charset="0"/>
                            </a:rPr>
                            <m:t>𝐶</m:t>
                          </m:r>
                          <m:r>
                            <a:rPr lang="en-GB" sz="2400" i="1">
                              <a:latin typeface="Cambria Math" panose="02040503050406030204" pitchFamily="18" charset="0"/>
                            </a:rPr>
                            <m:t>∪</m:t>
                          </m:r>
                          <m:r>
                            <a:rPr lang="en-GB" sz="2400" i="1">
                              <a:latin typeface="Cambria Math" panose="02040503050406030204" pitchFamily="18" charset="0"/>
                            </a:rPr>
                            <m:t>𝐷</m:t>
                          </m:r>
                        </m:e>
                      </m:d>
                      <m:r>
                        <a:rPr lang="en-GB" sz="2400" i="1">
                          <a:latin typeface="Cambria Math" panose="02040503050406030204" pitchFamily="18" charset="0"/>
                        </a:rPr>
                        <m:t>=</m:t>
                      </m:r>
                      <m:r>
                        <a:rPr lang="en-GB" sz="2400" i="1">
                          <a:latin typeface="Cambria Math" panose="02040503050406030204" pitchFamily="18" charset="0"/>
                        </a:rPr>
                        <m:t>𝑃</m:t>
                      </m:r>
                      <m:d>
                        <m:dPr>
                          <m:ctrlPr>
                            <a:rPr lang="en-GB" sz="2400" i="1">
                              <a:latin typeface="Cambria Math" panose="02040503050406030204" pitchFamily="18" charset="0"/>
                            </a:rPr>
                          </m:ctrlPr>
                        </m:dPr>
                        <m:e>
                          <m:r>
                            <a:rPr lang="en-GB" sz="2400" i="1">
                              <a:latin typeface="Cambria Math" panose="02040503050406030204" pitchFamily="18" charset="0"/>
                            </a:rPr>
                            <m:t>𝐶</m:t>
                          </m:r>
                        </m:e>
                      </m:d>
                      <m:r>
                        <a:rPr lang="en-GB" sz="2400" i="1">
                          <a:latin typeface="Cambria Math" panose="02040503050406030204" pitchFamily="18" charset="0"/>
                        </a:rPr>
                        <m:t>+</m:t>
                      </m:r>
                      <m:r>
                        <a:rPr lang="en-GB" sz="2400" i="1">
                          <a:latin typeface="Cambria Math" panose="02040503050406030204" pitchFamily="18" charset="0"/>
                        </a:rPr>
                        <m:t>𝑃</m:t>
                      </m:r>
                      <m:d>
                        <m:dPr>
                          <m:ctrlPr>
                            <a:rPr lang="en-GB" sz="2400" i="1">
                              <a:latin typeface="Cambria Math" panose="02040503050406030204" pitchFamily="18" charset="0"/>
                            </a:rPr>
                          </m:ctrlPr>
                        </m:dPr>
                        <m:e>
                          <m:r>
                            <a:rPr lang="en-GB" sz="2400" i="1">
                              <a:latin typeface="Cambria Math" panose="02040503050406030204" pitchFamily="18" charset="0"/>
                            </a:rPr>
                            <m:t>𝐷</m:t>
                          </m:r>
                        </m:e>
                      </m:d>
                      <m:r>
                        <a:rPr lang="en-GB" sz="2400" i="1">
                          <a:latin typeface="Cambria Math" panose="02040503050406030204" pitchFamily="18" charset="0"/>
                        </a:rPr>
                        <m:t>−</m:t>
                      </m:r>
                      <m:r>
                        <a:rPr lang="en-GB" sz="2400" i="1">
                          <a:latin typeface="Cambria Math" panose="02040503050406030204" pitchFamily="18" charset="0"/>
                        </a:rPr>
                        <m:t>𝑃</m:t>
                      </m:r>
                      <m:d>
                        <m:dPr>
                          <m:ctrlPr>
                            <a:rPr lang="en-GB" sz="2400" i="1">
                              <a:latin typeface="Cambria Math" panose="02040503050406030204" pitchFamily="18" charset="0"/>
                            </a:rPr>
                          </m:ctrlPr>
                        </m:dPr>
                        <m:e>
                          <m:r>
                            <a:rPr lang="en-GB" sz="2400" i="1">
                              <a:latin typeface="Cambria Math" panose="02040503050406030204" pitchFamily="18" charset="0"/>
                            </a:rPr>
                            <m:t>𝐶</m:t>
                          </m:r>
                          <m:r>
                            <a:rPr lang="en-GB" sz="2400" i="1">
                              <a:latin typeface="Cambria Math" panose="02040503050406030204" pitchFamily="18" charset="0"/>
                            </a:rPr>
                            <m:t>∩</m:t>
                          </m:r>
                          <m:r>
                            <a:rPr lang="en-GB" sz="2400" i="1">
                              <a:latin typeface="Cambria Math" panose="02040503050406030204" pitchFamily="18" charset="0"/>
                            </a:rPr>
                            <m:t>𝐷</m:t>
                          </m:r>
                        </m:e>
                      </m:d>
                      <m:r>
                        <a:rPr lang="en-GB" sz="2400" i="1">
                          <a:latin typeface="Cambria Math" panose="02040503050406030204" pitchFamily="18" charset="0"/>
                        </a:rPr>
                        <m:t>=0.2+0.6−0.18</m:t>
                      </m:r>
                    </m:oMath>
                  </m:oMathPara>
                </a14:m>
                <a:endParaRPr lang="en-GB" sz="2400"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GB" sz="2400" i="1">
                          <a:latin typeface="Cambria Math" panose="02040503050406030204" pitchFamily="18" charset="0"/>
                        </a:rPr>
                        <m:t>=0.62</m:t>
                      </m:r>
                    </m:oMath>
                  </m:oMathPara>
                </a14:m>
                <a:endParaRPr lang="en-GB" sz="2400" dirty="0"/>
              </a:p>
            </p:txBody>
          </p:sp>
        </mc:Choice>
        <mc:Fallback xmlns="">
          <p:sp>
            <p:nvSpPr>
              <p:cNvPr id="13" name="Rectangle 12"/>
              <p:cNvSpPr>
                <a:spLocks noRot="1" noChangeAspect="1" noMove="1" noResize="1" noEditPoints="1" noAdjustHandles="1" noChangeArrowheads="1" noChangeShapeType="1" noTextEdit="1"/>
              </p:cNvSpPr>
              <p:nvPr/>
            </p:nvSpPr>
            <p:spPr>
              <a:xfrm>
                <a:off x="3994437" y="5541039"/>
                <a:ext cx="5042059" cy="1200329"/>
              </a:xfrm>
              <a:prstGeom prst="rect">
                <a:avLst/>
              </a:prstGeom>
              <a:blipFill>
                <a:blip r:embed="rId4"/>
                <a:stretch>
                  <a:fillRect l="-24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3994437" y="2924944"/>
                <a:ext cx="2999796" cy="192450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2400" i="1" smtClean="0">
                          <a:latin typeface="Cambria Math" panose="02040503050406030204" pitchFamily="18" charset="0"/>
                        </a:rPr>
                        <m:t>𝑃</m:t>
                      </m:r>
                      <m:d>
                        <m:dPr>
                          <m:ctrlPr>
                            <a:rPr lang="en-GB" sz="2400" i="1">
                              <a:latin typeface="Cambria Math" panose="02040503050406030204" pitchFamily="18" charset="0"/>
                            </a:rPr>
                          </m:ctrlPr>
                        </m:dPr>
                        <m:e>
                          <m:r>
                            <a:rPr lang="en-GB" sz="2400" i="1">
                              <a:latin typeface="Cambria Math" panose="02040503050406030204" pitchFamily="18" charset="0"/>
                            </a:rPr>
                            <m:t>𝐷</m:t>
                          </m:r>
                        </m:e>
                        <m:e>
                          <m:r>
                            <a:rPr lang="en-GB" sz="2400" i="1">
                              <a:latin typeface="Cambria Math" panose="02040503050406030204" pitchFamily="18" charset="0"/>
                            </a:rPr>
                            <m:t>𝐶</m:t>
                          </m:r>
                        </m:e>
                      </m:d>
                      <m:r>
                        <a:rPr lang="en-GB" sz="2400" i="1">
                          <a:latin typeface="Cambria Math" panose="02040503050406030204" pitchFamily="18" charset="0"/>
                        </a:rPr>
                        <m:t>=</m:t>
                      </m:r>
                      <m:f>
                        <m:fPr>
                          <m:ctrlPr>
                            <a:rPr lang="en-GB" sz="2400" i="1">
                              <a:latin typeface="Cambria Math" panose="02040503050406030204" pitchFamily="18" charset="0"/>
                            </a:rPr>
                          </m:ctrlPr>
                        </m:fPr>
                        <m:num>
                          <m:r>
                            <a:rPr lang="en-GB" sz="2400" i="1">
                              <a:latin typeface="Cambria Math" panose="02040503050406030204" pitchFamily="18" charset="0"/>
                            </a:rPr>
                            <m:t>𝑃</m:t>
                          </m:r>
                          <m:d>
                            <m:dPr>
                              <m:ctrlPr>
                                <a:rPr lang="en-GB" sz="2400" i="1">
                                  <a:latin typeface="Cambria Math" panose="02040503050406030204" pitchFamily="18" charset="0"/>
                                </a:rPr>
                              </m:ctrlPr>
                            </m:dPr>
                            <m:e>
                              <m:r>
                                <a:rPr lang="en-GB" sz="2400" i="1">
                                  <a:latin typeface="Cambria Math" panose="02040503050406030204" pitchFamily="18" charset="0"/>
                                </a:rPr>
                                <m:t>𝐶</m:t>
                              </m:r>
                              <m:r>
                                <a:rPr lang="en-GB" sz="2400" i="1">
                                  <a:latin typeface="Cambria Math" panose="02040503050406030204" pitchFamily="18" charset="0"/>
                                </a:rPr>
                                <m:t>∩</m:t>
                              </m:r>
                              <m:r>
                                <a:rPr lang="en-GB" sz="2400" i="1">
                                  <a:latin typeface="Cambria Math" panose="02040503050406030204" pitchFamily="18" charset="0"/>
                                </a:rPr>
                                <m:t>𝐷</m:t>
                              </m:r>
                            </m:e>
                          </m:d>
                        </m:num>
                        <m:den>
                          <m:r>
                            <a:rPr lang="en-GB" sz="2400" i="1">
                              <a:latin typeface="Cambria Math" panose="02040503050406030204" pitchFamily="18" charset="0"/>
                            </a:rPr>
                            <m:t>𝑃</m:t>
                          </m:r>
                          <m:d>
                            <m:dPr>
                              <m:ctrlPr>
                                <a:rPr lang="en-GB" sz="2400" i="1">
                                  <a:latin typeface="Cambria Math" panose="02040503050406030204" pitchFamily="18" charset="0"/>
                                </a:rPr>
                              </m:ctrlPr>
                            </m:dPr>
                            <m:e>
                              <m:r>
                                <a:rPr lang="en-GB" sz="2400" i="1">
                                  <a:latin typeface="Cambria Math" panose="02040503050406030204" pitchFamily="18" charset="0"/>
                                </a:rPr>
                                <m:t>𝐶</m:t>
                              </m:r>
                            </m:e>
                          </m:d>
                        </m:den>
                      </m:f>
                    </m:oMath>
                  </m:oMathPara>
                </a14:m>
                <a:endParaRPr lang="en-GB" sz="2400" i="1" dirty="0">
                  <a:latin typeface="Cambria Math" panose="02040503050406030204" pitchFamily="18" charset="0"/>
                </a:endParaRPr>
              </a:p>
              <a:p>
                <a:endParaRPr lang="en-GB" sz="24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sz="2400" i="1">
                          <a:latin typeface="Cambria Math" panose="02040503050406030204" pitchFamily="18" charset="0"/>
                        </a:rPr>
                        <m:t>𝑃</m:t>
                      </m:r>
                      <m:d>
                        <m:dPr>
                          <m:ctrlPr>
                            <a:rPr lang="en-GB" sz="2400" i="1">
                              <a:latin typeface="Cambria Math" panose="02040503050406030204" pitchFamily="18" charset="0"/>
                            </a:rPr>
                          </m:ctrlPr>
                        </m:dPr>
                        <m:e>
                          <m:r>
                            <a:rPr lang="en-GB" sz="2400" i="1">
                              <a:latin typeface="Cambria Math" panose="02040503050406030204" pitchFamily="18" charset="0"/>
                            </a:rPr>
                            <m:t>𝐷</m:t>
                          </m:r>
                        </m:e>
                        <m:e>
                          <m:r>
                            <a:rPr lang="en-GB" sz="2400" i="1">
                              <a:latin typeface="Cambria Math" panose="02040503050406030204" pitchFamily="18" charset="0"/>
                            </a:rPr>
                            <m:t>𝐶</m:t>
                          </m:r>
                        </m:e>
                      </m:d>
                      <m:r>
                        <a:rPr lang="en-GB" sz="2400" i="1">
                          <a:latin typeface="Cambria Math" panose="02040503050406030204" pitchFamily="18" charset="0"/>
                        </a:rPr>
                        <m:t>=</m:t>
                      </m:r>
                      <m:f>
                        <m:fPr>
                          <m:ctrlPr>
                            <a:rPr lang="en-GB" sz="2400" i="1">
                              <a:latin typeface="Cambria Math" panose="02040503050406030204" pitchFamily="18" charset="0"/>
                            </a:rPr>
                          </m:ctrlPr>
                        </m:fPr>
                        <m:num>
                          <m:r>
                            <a:rPr lang="en-GB" sz="2400" i="1">
                              <a:latin typeface="Cambria Math" panose="02040503050406030204" pitchFamily="18" charset="0"/>
                            </a:rPr>
                            <m:t>0.18</m:t>
                          </m:r>
                        </m:num>
                        <m:den>
                          <m:r>
                            <a:rPr lang="en-GB" sz="2400" i="1">
                              <a:latin typeface="Cambria Math" panose="02040503050406030204" pitchFamily="18" charset="0"/>
                            </a:rPr>
                            <m:t>0.2</m:t>
                          </m:r>
                        </m:den>
                      </m:f>
                      <m:r>
                        <a:rPr lang="en-GB" sz="2400" i="1">
                          <a:latin typeface="Cambria Math" panose="02040503050406030204" pitchFamily="18" charset="0"/>
                        </a:rPr>
                        <m:t>=0.9</m:t>
                      </m:r>
                    </m:oMath>
                  </m:oMathPara>
                </a14:m>
                <a:endParaRPr lang="en-GB" sz="2400" dirty="0"/>
              </a:p>
            </p:txBody>
          </p:sp>
        </mc:Choice>
        <mc:Fallback xmlns="">
          <p:sp>
            <p:nvSpPr>
              <p:cNvPr id="16" name="Rectangle 15"/>
              <p:cNvSpPr>
                <a:spLocks noRot="1" noChangeAspect="1" noMove="1" noResize="1" noEditPoints="1" noAdjustHandles="1" noChangeArrowheads="1" noChangeShapeType="1" noTextEdit="1"/>
              </p:cNvSpPr>
              <p:nvPr/>
            </p:nvSpPr>
            <p:spPr>
              <a:xfrm>
                <a:off x="3994437" y="2924944"/>
                <a:ext cx="2999796" cy="1924501"/>
              </a:xfrm>
              <a:prstGeom prst="rect">
                <a:avLst/>
              </a:prstGeom>
              <a:blipFill>
                <a:blip r:embed="rId5"/>
                <a:stretch>
                  <a:fillRect/>
                </a:stretch>
              </a:blipFill>
            </p:spPr>
            <p:txBody>
              <a:bodyPr/>
              <a:lstStyle/>
              <a:p>
                <a:r>
                  <a:rPr lang="en-GB">
                    <a:noFill/>
                  </a:rPr>
                  <a:t> </a:t>
                </a:r>
              </a:p>
            </p:txBody>
          </p:sp>
        </mc:Fallback>
      </mc:AlternateContent>
      <p:sp>
        <p:nvSpPr>
          <p:cNvPr id="17" name="TextBox 16"/>
          <p:cNvSpPr txBox="1"/>
          <p:nvPr/>
        </p:nvSpPr>
        <p:spPr>
          <a:xfrm>
            <a:off x="107504" y="3068960"/>
            <a:ext cx="432048" cy="461665"/>
          </a:xfrm>
          <a:prstGeom prst="rect">
            <a:avLst/>
          </a:prstGeom>
          <a:noFill/>
        </p:spPr>
        <p:txBody>
          <a:bodyPr wrap="square" rtlCol="0">
            <a:spAutoFit/>
          </a:bodyPr>
          <a:lstStyle/>
          <a:p>
            <a:r>
              <a:rPr lang="en-GB" sz="2400" b="1" dirty="0"/>
              <a:t>a)</a:t>
            </a:r>
          </a:p>
        </p:txBody>
      </p:sp>
      <p:sp>
        <p:nvSpPr>
          <p:cNvPr id="25" name="TextBox 24"/>
          <p:cNvSpPr txBox="1"/>
          <p:nvPr/>
        </p:nvSpPr>
        <p:spPr>
          <a:xfrm>
            <a:off x="3553942" y="3051262"/>
            <a:ext cx="447124" cy="461665"/>
          </a:xfrm>
          <a:prstGeom prst="rect">
            <a:avLst/>
          </a:prstGeom>
          <a:noFill/>
        </p:spPr>
        <p:txBody>
          <a:bodyPr wrap="square" rtlCol="0">
            <a:spAutoFit/>
          </a:bodyPr>
          <a:lstStyle/>
          <a:p>
            <a:r>
              <a:rPr lang="en-GB" sz="2400" b="1" dirty="0"/>
              <a:t>b)</a:t>
            </a:r>
          </a:p>
        </p:txBody>
      </p:sp>
      <p:sp>
        <p:nvSpPr>
          <p:cNvPr id="27" name="TextBox 26"/>
          <p:cNvSpPr txBox="1"/>
          <p:nvPr/>
        </p:nvSpPr>
        <p:spPr>
          <a:xfrm>
            <a:off x="3564728" y="5488226"/>
            <a:ext cx="432048" cy="461665"/>
          </a:xfrm>
          <a:prstGeom prst="rect">
            <a:avLst/>
          </a:prstGeom>
          <a:noFill/>
        </p:spPr>
        <p:txBody>
          <a:bodyPr wrap="square" rtlCol="0">
            <a:spAutoFit/>
          </a:bodyPr>
          <a:lstStyle/>
          <a:p>
            <a:r>
              <a:rPr lang="en-GB" sz="2400" b="1" dirty="0"/>
              <a:t>c)</a:t>
            </a:r>
          </a:p>
        </p:txBody>
      </p:sp>
    </p:spTree>
    <p:extLst>
      <p:ext uri="{BB962C8B-B14F-4D97-AF65-F5344CB8AC3E}">
        <p14:creationId xmlns:p14="http://schemas.microsoft.com/office/powerpoint/2010/main" val="5641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Full Laws of Probability</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152297" y="743077"/>
            <a:ext cx="3566110" cy="3744416"/>
          </a:xfrm>
          <a:prstGeom prst="rect">
            <a:avLst/>
          </a:prstGeom>
          <a:effectLst>
            <a:outerShdw blurRad="63500" sx="102000" sy="102000" algn="ctr" rotWithShape="0">
              <a:prstClr val="black">
                <a:alpha val="40000"/>
              </a:prstClr>
            </a:outerShdw>
          </a:effectLst>
        </p:spPr>
      </p:pic>
      <p:sp>
        <p:nvSpPr>
          <p:cNvPr id="6" name="TextBox 5"/>
          <p:cNvSpPr txBox="1"/>
          <p:nvPr/>
        </p:nvSpPr>
        <p:spPr>
          <a:xfrm>
            <a:off x="3905792" y="743077"/>
            <a:ext cx="3816424" cy="461665"/>
          </a:xfrm>
          <a:prstGeom prst="rect">
            <a:avLst/>
          </a:prstGeom>
          <a:noFill/>
        </p:spPr>
        <p:txBody>
          <a:bodyPr wrap="square" rtlCol="0">
            <a:spAutoFit/>
          </a:bodyPr>
          <a:lstStyle/>
          <a:p>
            <a:r>
              <a:rPr lang="en-GB" sz="2400" dirty="0"/>
              <a:t>a) </a:t>
            </a:r>
          </a:p>
        </p:txBody>
      </p:sp>
      <p:sp>
        <p:nvSpPr>
          <p:cNvPr id="7" name="Rectangle 6"/>
          <p:cNvSpPr/>
          <p:nvPr/>
        </p:nvSpPr>
        <p:spPr>
          <a:xfrm>
            <a:off x="4427984" y="944724"/>
            <a:ext cx="4392488" cy="20522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Oval 7"/>
          <p:cNvSpPr/>
          <p:nvPr/>
        </p:nvSpPr>
        <p:spPr>
          <a:xfrm>
            <a:off x="4540744" y="1182814"/>
            <a:ext cx="1718260" cy="158417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Oval 8"/>
          <p:cNvSpPr/>
          <p:nvPr/>
        </p:nvSpPr>
        <p:spPr>
          <a:xfrm>
            <a:off x="5671078" y="1178750"/>
            <a:ext cx="1424237" cy="158417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0" name="TextBox 9"/>
              <p:cNvSpPr txBox="1"/>
              <p:nvPr/>
            </p:nvSpPr>
            <p:spPr>
              <a:xfrm>
                <a:off x="4540744" y="1126795"/>
                <a:ext cx="39277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𝐴</m:t>
                      </m:r>
                    </m:oMath>
                  </m:oMathPara>
                </a14:m>
                <a:endParaRPr lang="en-GB" dirty="0"/>
              </a:p>
            </p:txBody>
          </p:sp>
        </mc:Choice>
        <mc:Fallback xmlns="">
          <p:sp>
            <p:nvSpPr>
              <p:cNvPr id="10" name="TextBox 9"/>
              <p:cNvSpPr txBox="1">
                <a:spLocks noRot="1" noChangeAspect="1" noMove="1" noResize="1" noEditPoints="1" noAdjustHandles="1" noChangeArrowheads="1" noChangeShapeType="1" noTextEdit="1"/>
              </p:cNvSpPr>
              <p:nvPr/>
            </p:nvSpPr>
            <p:spPr>
              <a:xfrm>
                <a:off x="4540744" y="1126795"/>
                <a:ext cx="392778"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8054073" y="1064343"/>
                <a:ext cx="39277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𝐵</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8054073" y="1064343"/>
                <a:ext cx="392778"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367400" y="899709"/>
                <a:ext cx="39277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𝜉</m:t>
                      </m:r>
                    </m:oMath>
                  </m:oMathPara>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4367400" y="899709"/>
                <a:ext cx="392778" cy="369332"/>
              </a:xfrm>
              <a:prstGeom prst="rect">
                <a:avLst/>
              </a:prstGeom>
              <a:blipFill>
                <a:blip r:embed="rId5"/>
                <a:stretch>
                  <a:fillRect b="-13333"/>
                </a:stretch>
              </a:blipFill>
            </p:spPr>
            <p:txBody>
              <a:bodyPr/>
              <a:lstStyle/>
              <a:p>
                <a:r>
                  <a:rPr lang="en-GB">
                    <a:noFill/>
                  </a:rPr>
                  <a:t> </a:t>
                </a:r>
              </a:p>
            </p:txBody>
          </p:sp>
        </mc:Fallback>
      </mc:AlternateContent>
      <p:sp>
        <p:nvSpPr>
          <p:cNvPr id="13" name="Oval 12"/>
          <p:cNvSpPr/>
          <p:nvPr/>
        </p:nvSpPr>
        <p:spPr>
          <a:xfrm>
            <a:off x="6653860" y="1178750"/>
            <a:ext cx="1736784" cy="158417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4" name="TextBox 13"/>
              <p:cNvSpPr txBox="1"/>
              <p:nvPr/>
            </p:nvSpPr>
            <p:spPr>
              <a:xfrm>
                <a:off x="6624228" y="1002240"/>
                <a:ext cx="39277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𝐶</m:t>
                      </m:r>
                    </m:oMath>
                  </m:oMathPara>
                </a14:m>
                <a:endParaRPr lang="en-GB" dirty="0"/>
              </a:p>
            </p:txBody>
          </p:sp>
        </mc:Choice>
        <mc:Fallback xmlns="">
          <p:sp>
            <p:nvSpPr>
              <p:cNvPr id="14" name="TextBox 13"/>
              <p:cNvSpPr txBox="1">
                <a:spLocks noRot="1" noChangeAspect="1" noMove="1" noResize="1" noEditPoints="1" noAdjustHandles="1" noChangeArrowheads="1" noChangeShapeType="1" noTextEdit="1"/>
              </p:cNvSpPr>
              <p:nvPr/>
            </p:nvSpPr>
            <p:spPr>
              <a:xfrm>
                <a:off x="6624228" y="1002240"/>
                <a:ext cx="392778" cy="369332"/>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3851921" y="3264377"/>
                <a:ext cx="5290936" cy="3207738"/>
              </a:xfrm>
              <a:prstGeom prst="rect">
                <a:avLst/>
              </a:prstGeom>
              <a:noFill/>
            </p:spPr>
            <p:txBody>
              <a:bodyPr wrap="square" rtlCol="0">
                <a:spAutoFit/>
              </a:bodyPr>
              <a:lstStyle/>
              <a:p>
                <a:r>
                  <a:rPr lang="en-GB" sz="2400" dirty="0"/>
                  <a:t>b) </a:t>
                </a:r>
                <a14:m>
                  <m:oMath xmlns:m="http://schemas.openxmlformats.org/officeDocument/2006/math">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𝐴</m:t>
                        </m:r>
                      </m:e>
                      <m:e>
                        <m:r>
                          <a:rPr lang="en-GB" sz="2400" b="0" i="1" smtClean="0">
                            <a:latin typeface="Cambria Math" panose="02040503050406030204" pitchFamily="18" charset="0"/>
                          </a:rPr>
                          <m:t>𝐶</m:t>
                        </m:r>
                      </m:e>
                    </m:d>
                    <m:r>
                      <a:rPr lang="en-GB" sz="2400" b="0" i="1" smtClean="0">
                        <a:latin typeface="Cambria Math" panose="02040503050406030204" pitchFamily="18" charset="0"/>
                      </a:rPr>
                      <m:t>=</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𝐴</m:t>
                        </m:r>
                      </m:e>
                    </m:d>
                    <m:r>
                      <a:rPr lang="en-GB" sz="2400" b="0" i="1" smtClean="0">
                        <a:latin typeface="Cambria Math" panose="02040503050406030204" pitchFamily="18" charset="0"/>
                      </a:rPr>
                      <m:t>=0.2</m:t>
                    </m:r>
                  </m:oMath>
                </a14:m>
                <a:endParaRPr lang="en-GB" sz="2400" dirty="0"/>
              </a:p>
              <a:p>
                <a:endParaRPr lang="en-GB" sz="2400" dirty="0"/>
              </a:p>
              <a:p>
                <a:r>
                  <a:rPr lang="en-GB" sz="2400" dirty="0"/>
                  <a:t>c) </a:t>
                </a:r>
                <a14:m>
                  <m:oMath xmlns:m="http://schemas.openxmlformats.org/officeDocument/2006/math">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𝐴</m:t>
                        </m:r>
                        <m:r>
                          <a:rPr lang="en-GB" sz="2400" b="0" i="1" smtClean="0">
                            <a:latin typeface="Cambria Math" panose="02040503050406030204" pitchFamily="18" charset="0"/>
                          </a:rPr>
                          <m:t>∪</m:t>
                        </m:r>
                        <m:r>
                          <a:rPr lang="en-GB" sz="2400" b="0" i="1" smtClean="0">
                            <a:latin typeface="Cambria Math" panose="02040503050406030204" pitchFamily="18" charset="0"/>
                          </a:rPr>
                          <m:t>𝐵</m:t>
                        </m:r>
                      </m:e>
                    </m:d>
                    <m:r>
                      <a:rPr lang="en-GB" sz="2400" b="0" i="1" smtClean="0">
                        <a:latin typeface="Cambria Math" panose="02040503050406030204" pitchFamily="18" charset="0"/>
                      </a:rPr>
                      <m:t>=</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𝐴</m:t>
                        </m:r>
                      </m:e>
                    </m:d>
                    <m:r>
                      <a:rPr lang="en-GB" sz="2400" b="0" i="1" smtClean="0">
                        <a:latin typeface="Cambria Math" panose="02040503050406030204" pitchFamily="18" charset="0"/>
                      </a:rPr>
                      <m:t>+</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𝐵</m:t>
                        </m:r>
                      </m:e>
                    </m:d>
                    <m:r>
                      <a:rPr lang="en-GB" sz="2400" b="0" i="1" smtClean="0">
                        <a:latin typeface="Cambria Math" panose="02040503050406030204" pitchFamily="18" charset="0"/>
                      </a:rPr>
                      <m:t>=0.6</m:t>
                    </m:r>
                  </m:oMath>
                </a14:m>
                <a:endParaRPr lang="en-GB" sz="2400" dirty="0"/>
              </a:p>
              <a:p>
                <a:endParaRPr lang="en-GB" sz="2400" dirty="0"/>
              </a:p>
              <a:p>
                <a:r>
                  <a:rPr lang="en-GB" sz="2400" dirty="0"/>
                  <a:t>d) </a:t>
                </a:r>
                <a14:m>
                  <m:oMath xmlns:m="http://schemas.openxmlformats.org/officeDocument/2006/math">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𝐴</m:t>
                        </m:r>
                        <m:r>
                          <a:rPr lang="en-GB" sz="2400" b="0" i="1" smtClean="0">
                            <a:latin typeface="Cambria Math" panose="02040503050406030204" pitchFamily="18" charset="0"/>
                          </a:rPr>
                          <m:t>∪</m:t>
                        </m:r>
                        <m:r>
                          <a:rPr lang="en-GB" sz="2400" b="0" i="1" smtClean="0">
                            <a:latin typeface="Cambria Math" panose="02040503050406030204" pitchFamily="18" charset="0"/>
                          </a:rPr>
                          <m:t>𝐶</m:t>
                        </m:r>
                      </m:e>
                    </m:d>
                    <m:r>
                      <a:rPr lang="en-GB" sz="2400" b="0" i="1" smtClean="0">
                        <a:latin typeface="Cambria Math" panose="02040503050406030204" pitchFamily="18" charset="0"/>
                      </a:rPr>
                      <m:t>=</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𝐴</m:t>
                        </m:r>
                      </m:e>
                    </m:d>
                    <m:r>
                      <a:rPr lang="en-GB" sz="2400" b="0" i="1" smtClean="0">
                        <a:latin typeface="Cambria Math" panose="02040503050406030204" pitchFamily="18" charset="0"/>
                      </a:rPr>
                      <m:t>+</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e>
                    </m:d>
                    <m:r>
                      <a:rPr lang="en-GB" sz="2400" b="0" i="1" smtClean="0">
                        <a:latin typeface="Cambria Math" panose="02040503050406030204" pitchFamily="18" charset="0"/>
                      </a:rPr>
                      <m:t>−</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𝐴</m:t>
                        </m:r>
                        <m:r>
                          <a:rPr lang="en-GB" sz="2400" b="0" i="1" smtClean="0">
                            <a:latin typeface="Cambria Math" panose="02040503050406030204" pitchFamily="18" charset="0"/>
                          </a:rPr>
                          <m:t>∩</m:t>
                        </m:r>
                        <m:r>
                          <a:rPr lang="en-GB" sz="2400" b="0" i="1" smtClean="0">
                            <a:latin typeface="Cambria Math" panose="02040503050406030204" pitchFamily="18" charset="0"/>
                          </a:rPr>
                          <m:t>𝐶</m:t>
                        </m:r>
                      </m:e>
                    </m:d>
                  </m:oMath>
                </a14:m>
                <a:br>
                  <a:rPr lang="en-GB" sz="2400" b="0" dirty="0"/>
                </a:br>
                <a:r>
                  <a:rPr lang="en-GB" sz="2400" b="0" dirty="0"/>
                  <a:t>	   </a:t>
                </a:r>
                <a14:m>
                  <m:oMath xmlns:m="http://schemas.openxmlformats.org/officeDocument/2006/math">
                    <m:r>
                      <a:rPr lang="en-GB" sz="2400" b="0" i="0" smtClean="0">
                        <a:latin typeface="Cambria Math" panose="02040503050406030204" pitchFamily="18" charset="0"/>
                      </a:rPr>
                      <m:t>0.7</m:t>
                    </m:r>
                    <m:r>
                      <a:rPr lang="en-GB" sz="2400" b="0" i="1" smtClean="0">
                        <a:latin typeface="Cambria Math" panose="02040503050406030204" pitchFamily="18" charset="0"/>
                      </a:rPr>
                      <m:t>=0.2+</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e>
                    </m:d>
                    <m:r>
                      <a:rPr lang="en-GB" sz="2400" b="0" i="1" smtClean="0">
                        <a:latin typeface="Cambria Math" panose="02040503050406030204" pitchFamily="18" charset="0"/>
                      </a:rPr>
                      <m:t>−0.2</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e>
                    </m:d>
                  </m:oMath>
                </a14:m>
                <a:br>
                  <a:rPr lang="en-GB" sz="2400" b="0" i="1" dirty="0">
                    <a:latin typeface="Cambria Math" panose="02040503050406030204" pitchFamily="18" charset="0"/>
                  </a:rPr>
                </a:br>
                <a:r>
                  <a:rPr lang="en-GB" sz="2400" b="0" i="1" dirty="0">
                    <a:latin typeface="Cambria Math" panose="02040503050406030204" pitchFamily="18" charset="0"/>
                  </a:rPr>
                  <a:t>	   </a:t>
                </a:r>
                <a14:m>
                  <m:oMath xmlns:m="http://schemas.openxmlformats.org/officeDocument/2006/math">
                    <m:r>
                      <a:rPr lang="en-GB" sz="2400" b="0" i="1" smtClean="0">
                        <a:latin typeface="Cambria Math" panose="02040503050406030204" pitchFamily="18" charset="0"/>
                      </a:rPr>
                      <m:t>0.5=0.8</m:t>
                    </m:r>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e>
                    </m:d>
                  </m:oMath>
                </a14:m>
                <a:br>
                  <a:rPr lang="en-GB" sz="2400" b="0" i="1" dirty="0">
                    <a:latin typeface="Cambria Math" panose="02040503050406030204" pitchFamily="18" charset="0"/>
                  </a:rPr>
                </a:br>
                <a:r>
                  <a:rPr lang="en-GB" sz="2400" i="1" dirty="0">
                    <a:latin typeface="Cambria Math" panose="02040503050406030204" pitchFamily="18" charset="0"/>
                  </a:rPr>
                  <a:t>	</a:t>
                </a:r>
                <a14:m>
                  <m:oMath xmlns:m="http://schemas.openxmlformats.org/officeDocument/2006/math">
                    <m:r>
                      <a:rPr lang="en-GB" sz="2400" b="0" i="1" smtClean="0">
                        <a:latin typeface="Cambria Math" panose="02040503050406030204" pitchFamily="18" charset="0"/>
                      </a:rPr>
                      <m:t>𝑃</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𝐶</m:t>
                        </m:r>
                      </m:e>
                    </m:d>
                    <m:r>
                      <a:rPr lang="en-GB" sz="2400" b="0" i="1" smtClean="0">
                        <a:latin typeface="Cambria Math" panose="02040503050406030204" pitchFamily="18" charset="0"/>
                      </a:rPr>
                      <m:t>=</m:t>
                    </m:r>
                    <m:f>
                      <m:fPr>
                        <m:ctrlPr>
                          <a:rPr lang="en-GB" sz="2400" b="0" i="1" smtClean="0">
                            <a:latin typeface="Cambria Math" panose="02040503050406030204" pitchFamily="18" charset="0"/>
                          </a:rPr>
                        </m:ctrlPr>
                      </m:fPr>
                      <m:num>
                        <m:r>
                          <a:rPr lang="en-GB" sz="2400" b="0" i="1" smtClean="0">
                            <a:latin typeface="Cambria Math" panose="02040503050406030204" pitchFamily="18" charset="0"/>
                          </a:rPr>
                          <m:t>5</m:t>
                        </m:r>
                      </m:num>
                      <m:den>
                        <m:r>
                          <a:rPr lang="en-GB" sz="2400" b="0" i="1" smtClean="0">
                            <a:latin typeface="Cambria Math" panose="02040503050406030204" pitchFamily="18" charset="0"/>
                          </a:rPr>
                          <m:t>8</m:t>
                        </m:r>
                      </m:den>
                    </m:f>
                  </m:oMath>
                </a14:m>
                <a:endParaRPr lang="en-GB" sz="2400" dirty="0"/>
              </a:p>
            </p:txBody>
          </p:sp>
        </mc:Choice>
        <mc:Fallback xmlns="">
          <p:sp>
            <p:nvSpPr>
              <p:cNvPr id="15" name="TextBox 14"/>
              <p:cNvSpPr txBox="1">
                <a:spLocks noRot="1" noChangeAspect="1" noMove="1" noResize="1" noEditPoints="1" noAdjustHandles="1" noChangeArrowheads="1" noChangeShapeType="1" noTextEdit="1"/>
              </p:cNvSpPr>
              <p:nvPr/>
            </p:nvSpPr>
            <p:spPr>
              <a:xfrm>
                <a:off x="3851921" y="3264377"/>
                <a:ext cx="5290936" cy="3207738"/>
              </a:xfrm>
              <a:prstGeom prst="rect">
                <a:avLst/>
              </a:prstGeom>
              <a:blipFill>
                <a:blip r:embed="rId7"/>
                <a:stretch>
                  <a:fillRect l="-1843" t="-1518"/>
                </a:stretch>
              </a:blipFill>
            </p:spPr>
            <p:txBody>
              <a:bodyPr/>
              <a:lstStyle/>
              <a:p>
                <a:r>
                  <a:rPr lang="en-GB">
                    <a:noFill/>
                  </a:rPr>
                  <a:t> </a:t>
                </a:r>
              </a:p>
            </p:txBody>
          </p:sp>
        </mc:Fallback>
      </mc:AlternateContent>
    </p:spTree>
    <p:extLst>
      <p:ext uri="{BB962C8B-B14F-4D97-AF65-F5344CB8AC3E}">
        <p14:creationId xmlns:p14="http://schemas.microsoft.com/office/powerpoint/2010/main" val="197870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10" grpId="0"/>
      <p:bldP spid="11" grpId="0"/>
      <p:bldP spid="12" grpId="0"/>
      <p:bldP spid="13"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Test Your Understanding</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244687" y="1222680"/>
            <a:ext cx="3566110" cy="3744416"/>
          </a:xfrm>
          <a:prstGeom prst="rect">
            <a:avLst/>
          </a:prstGeom>
          <a:effectLst>
            <a:outerShdw blurRad="63500" sx="102000" sy="102000" algn="ctr" rotWithShape="0">
              <a:prstClr val="black">
                <a:alpha val="40000"/>
              </a:prstClr>
            </a:outerShdw>
          </a:effectLst>
        </p:spPr>
      </p:pic>
      <p:sp>
        <p:nvSpPr>
          <p:cNvPr id="6" name="TextBox 5"/>
          <p:cNvSpPr txBox="1"/>
          <p:nvPr/>
        </p:nvSpPr>
        <p:spPr>
          <a:xfrm>
            <a:off x="4119596" y="1048308"/>
            <a:ext cx="3816424" cy="369332"/>
          </a:xfrm>
          <a:prstGeom prst="rect">
            <a:avLst/>
          </a:prstGeom>
          <a:noFill/>
        </p:spPr>
        <p:txBody>
          <a:bodyPr wrap="square" rtlCol="0">
            <a:spAutoFit/>
          </a:bodyPr>
          <a:lstStyle/>
          <a:p>
            <a:r>
              <a:rPr lang="en-GB" dirty="0"/>
              <a:t>a) </a:t>
            </a:r>
          </a:p>
        </p:txBody>
      </p:sp>
      <p:sp>
        <p:nvSpPr>
          <p:cNvPr id="7" name="Rectangle 6"/>
          <p:cNvSpPr/>
          <p:nvPr/>
        </p:nvSpPr>
        <p:spPr>
          <a:xfrm>
            <a:off x="4569780" y="1480720"/>
            <a:ext cx="4392488" cy="20522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Oval 7"/>
          <p:cNvSpPr/>
          <p:nvPr/>
        </p:nvSpPr>
        <p:spPr>
          <a:xfrm>
            <a:off x="4682540" y="1718810"/>
            <a:ext cx="1718260" cy="158417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Oval 8"/>
          <p:cNvSpPr/>
          <p:nvPr/>
        </p:nvSpPr>
        <p:spPr>
          <a:xfrm>
            <a:off x="5812874" y="1714746"/>
            <a:ext cx="1424237" cy="158417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0" name="TextBox 9"/>
              <p:cNvSpPr txBox="1"/>
              <p:nvPr/>
            </p:nvSpPr>
            <p:spPr>
              <a:xfrm>
                <a:off x="4682540" y="1662791"/>
                <a:ext cx="39277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𝐴</m:t>
                      </m:r>
                    </m:oMath>
                  </m:oMathPara>
                </a14:m>
                <a:endParaRPr lang="en-GB" dirty="0"/>
              </a:p>
            </p:txBody>
          </p:sp>
        </mc:Choice>
        <mc:Fallback xmlns="">
          <p:sp>
            <p:nvSpPr>
              <p:cNvPr id="10" name="TextBox 9"/>
              <p:cNvSpPr txBox="1">
                <a:spLocks noRot="1" noChangeAspect="1" noMove="1" noResize="1" noEditPoints="1" noAdjustHandles="1" noChangeArrowheads="1" noChangeShapeType="1" noTextEdit="1"/>
              </p:cNvSpPr>
              <p:nvPr/>
            </p:nvSpPr>
            <p:spPr>
              <a:xfrm>
                <a:off x="4682540" y="1662791"/>
                <a:ext cx="392778"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8195869" y="1600339"/>
                <a:ext cx="39277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𝐵</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8195869" y="1600339"/>
                <a:ext cx="392778"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509196" y="1435705"/>
                <a:ext cx="39277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𝜉</m:t>
                      </m:r>
                    </m:oMath>
                  </m:oMathPara>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4509196" y="1435705"/>
                <a:ext cx="392778" cy="369332"/>
              </a:xfrm>
              <a:prstGeom prst="rect">
                <a:avLst/>
              </a:prstGeom>
              <a:blipFill>
                <a:blip r:embed="rId5"/>
                <a:stretch>
                  <a:fillRect b="-13333"/>
                </a:stretch>
              </a:blipFill>
            </p:spPr>
            <p:txBody>
              <a:bodyPr/>
              <a:lstStyle/>
              <a:p>
                <a:r>
                  <a:rPr lang="en-GB">
                    <a:noFill/>
                  </a:rPr>
                  <a:t> </a:t>
                </a:r>
              </a:p>
            </p:txBody>
          </p:sp>
        </mc:Fallback>
      </mc:AlternateContent>
      <p:sp>
        <p:nvSpPr>
          <p:cNvPr id="13" name="Oval 12"/>
          <p:cNvSpPr/>
          <p:nvPr/>
        </p:nvSpPr>
        <p:spPr>
          <a:xfrm>
            <a:off x="6795656" y="1714746"/>
            <a:ext cx="1736784" cy="158417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4" name="TextBox 13"/>
              <p:cNvSpPr txBox="1"/>
              <p:nvPr/>
            </p:nvSpPr>
            <p:spPr>
              <a:xfrm>
                <a:off x="6766024" y="1538236"/>
                <a:ext cx="39277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𝐶</m:t>
                      </m:r>
                    </m:oMath>
                  </m:oMathPara>
                </a14:m>
                <a:endParaRPr lang="en-GB" dirty="0"/>
              </a:p>
            </p:txBody>
          </p:sp>
        </mc:Choice>
        <mc:Fallback xmlns="">
          <p:sp>
            <p:nvSpPr>
              <p:cNvPr id="14" name="TextBox 13"/>
              <p:cNvSpPr txBox="1">
                <a:spLocks noRot="1" noChangeAspect="1" noMove="1" noResize="1" noEditPoints="1" noAdjustHandles="1" noChangeArrowheads="1" noChangeShapeType="1" noTextEdit="1"/>
              </p:cNvSpPr>
              <p:nvPr/>
            </p:nvSpPr>
            <p:spPr>
              <a:xfrm>
                <a:off x="6766024" y="1538236"/>
                <a:ext cx="392778" cy="369332"/>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4211960" y="3727559"/>
                <a:ext cx="4320480" cy="2280304"/>
              </a:xfrm>
              <a:prstGeom prst="rect">
                <a:avLst/>
              </a:prstGeom>
              <a:noFill/>
            </p:spPr>
            <p:txBody>
              <a:bodyPr wrap="square" rtlCol="0">
                <a:spAutoFit/>
              </a:bodyPr>
              <a:lstStyle/>
              <a:p>
                <a:endParaRPr lang="en-GB" dirty="0"/>
              </a:p>
              <a:p>
                <a:r>
                  <a:rPr lang="en-GB" dirty="0"/>
                  <a:t>b) </a:t>
                </a:r>
                <a14:m>
                  <m:oMath xmlns:m="http://schemas.openxmlformats.org/officeDocument/2006/math">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e>
                      <m:e>
                        <m:r>
                          <a:rPr lang="en-GB" b="0" i="1" smtClean="0">
                            <a:latin typeface="Cambria Math" panose="02040503050406030204" pitchFamily="18" charset="0"/>
                          </a:rPr>
                          <m:t>𝐶</m:t>
                        </m:r>
                      </m:e>
                    </m:d>
                    <m:r>
                      <a:rPr lang="en-GB" b="0" i="1" smtClean="0">
                        <a:latin typeface="Cambria Math" panose="02040503050406030204" pitchFamily="18" charset="0"/>
                      </a:rPr>
                      <m:t>=</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e>
                    </m:d>
                    <m:r>
                      <a:rPr lang="en-GB" b="0" i="1" smtClean="0">
                        <a:latin typeface="Cambria Math" panose="02040503050406030204" pitchFamily="18" charset="0"/>
                      </a:rPr>
                      <m:t>=0.2</m:t>
                    </m:r>
                  </m:oMath>
                </a14:m>
                <a:endParaRPr lang="en-GB" dirty="0"/>
              </a:p>
              <a:p>
                <a:r>
                  <a:rPr lang="en-GB" dirty="0"/>
                  <a:t>c) </a:t>
                </a:r>
                <a14:m>
                  <m:oMath xmlns:m="http://schemas.openxmlformats.org/officeDocument/2006/math">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r>
                          <a:rPr lang="en-GB" b="0" i="1" smtClean="0">
                            <a:latin typeface="Cambria Math" panose="02040503050406030204" pitchFamily="18" charset="0"/>
                          </a:rPr>
                          <m:t>∪</m:t>
                        </m:r>
                        <m:r>
                          <a:rPr lang="en-GB" b="0" i="1" smtClean="0">
                            <a:latin typeface="Cambria Math" panose="02040503050406030204" pitchFamily="18" charset="0"/>
                          </a:rPr>
                          <m:t>𝐵</m:t>
                        </m:r>
                      </m:e>
                    </m:d>
                    <m:r>
                      <a:rPr lang="en-GB" b="0" i="1" smtClean="0">
                        <a:latin typeface="Cambria Math" panose="02040503050406030204" pitchFamily="18" charset="0"/>
                      </a:rPr>
                      <m:t>=</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e>
                    </m:d>
                    <m:r>
                      <a:rPr lang="en-GB" b="0" i="1" smtClean="0">
                        <a:latin typeface="Cambria Math" panose="02040503050406030204" pitchFamily="18" charset="0"/>
                      </a:rPr>
                      <m:t>+</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𝐵</m:t>
                        </m:r>
                      </m:e>
                    </m:d>
                    <m:r>
                      <a:rPr lang="en-GB" b="0" i="1" smtClean="0">
                        <a:latin typeface="Cambria Math" panose="02040503050406030204" pitchFamily="18" charset="0"/>
                      </a:rPr>
                      <m:t>=0.6</m:t>
                    </m:r>
                  </m:oMath>
                </a14:m>
                <a:endParaRPr lang="en-GB" dirty="0"/>
              </a:p>
              <a:p>
                <a:pPr/>
                <a:r>
                  <a:rPr lang="en-GB" dirty="0"/>
                  <a:t>d) </a:t>
                </a:r>
                <a14:m>
                  <m:oMath xmlns:m="http://schemas.openxmlformats.org/officeDocument/2006/math">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r>
                          <a:rPr lang="en-GB" b="0" i="1" smtClean="0">
                            <a:latin typeface="Cambria Math" panose="02040503050406030204" pitchFamily="18" charset="0"/>
                          </a:rPr>
                          <m:t>∪</m:t>
                        </m:r>
                        <m:r>
                          <a:rPr lang="en-GB" b="0" i="1" smtClean="0">
                            <a:latin typeface="Cambria Math" panose="02040503050406030204" pitchFamily="18" charset="0"/>
                          </a:rPr>
                          <m:t>𝐶</m:t>
                        </m:r>
                      </m:e>
                    </m:d>
                    <m:r>
                      <a:rPr lang="en-GB" b="0" i="1" smtClean="0">
                        <a:latin typeface="Cambria Math" panose="02040503050406030204" pitchFamily="18" charset="0"/>
                      </a:rPr>
                      <m:t>=</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e>
                    </m:d>
                    <m:r>
                      <a:rPr lang="en-GB" b="0" i="1" smtClean="0">
                        <a:latin typeface="Cambria Math" panose="02040503050406030204" pitchFamily="18" charset="0"/>
                      </a:rPr>
                      <m:t>+</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𝐶</m:t>
                        </m:r>
                      </m:e>
                    </m:d>
                    <m:r>
                      <a:rPr lang="en-GB" b="0" i="1" smtClean="0">
                        <a:latin typeface="Cambria Math" panose="02040503050406030204" pitchFamily="18" charset="0"/>
                      </a:rPr>
                      <m:t>−</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r>
                          <a:rPr lang="en-GB" b="0" i="1" smtClean="0">
                            <a:latin typeface="Cambria Math" panose="02040503050406030204" pitchFamily="18" charset="0"/>
                          </a:rPr>
                          <m:t>∩</m:t>
                        </m:r>
                        <m:r>
                          <a:rPr lang="en-GB" b="0" i="1" smtClean="0">
                            <a:latin typeface="Cambria Math" panose="02040503050406030204" pitchFamily="18" charset="0"/>
                          </a:rPr>
                          <m:t>𝐶</m:t>
                        </m:r>
                      </m:e>
                    </m:d>
                  </m:oMath>
                </a14:m>
                <a:br>
                  <a:rPr lang="en-GB" b="0" dirty="0"/>
                </a:br>
                <a14:m>
                  <m:oMathPara xmlns:m="http://schemas.openxmlformats.org/officeDocument/2006/math">
                    <m:oMathParaPr>
                      <m:jc m:val="centerGroup"/>
                    </m:oMathParaPr>
                    <m:oMath xmlns:m="http://schemas.openxmlformats.org/officeDocument/2006/math">
                      <m:r>
                        <a:rPr lang="en-GB" b="0" i="0" smtClean="0">
                          <a:latin typeface="Cambria Math" panose="02040503050406030204" pitchFamily="18" charset="0"/>
                        </a:rPr>
                        <m:t>0.7</m:t>
                      </m:r>
                      <m:r>
                        <a:rPr lang="en-GB" b="0" i="1" smtClean="0">
                          <a:latin typeface="Cambria Math" panose="02040503050406030204" pitchFamily="18" charset="0"/>
                        </a:rPr>
                        <m:t>=0.2+</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𝐶</m:t>
                          </m:r>
                        </m:e>
                      </m:d>
                      <m:r>
                        <a:rPr lang="en-GB" b="0" i="1" smtClean="0">
                          <a:latin typeface="Cambria Math" panose="02040503050406030204" pitchFamily="18" charset="0"/>
                        </a:rPr>
                        <m:t>−0.2</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𝐶</m:t>
                          </m:r>
                        </m:e>
                      </m:d>
                    </m:oMath>
                    <m:oMath xmlns:m="http://schemas.openxmlformats.org/officeDocument/2006/math">
                      <m:r>
                        <a:rPr lang="en-GB" b="0" i="1" smtClean="0">
                          <a:latin typeface="Cambria Math" panose="02040503050406030204" pitchFamily="18" charset="0"/>
                        </a:rPr>
                        <m:t>0.5=0.8</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𝐶</m:t>
                          </m:r>
                        </m:e>
                      </m:d>
                    </m:oMath>
                    <m:oMath xmlns:m="http://schemas.openxmlformats.org/officeDocument/2006/math">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𝐶</m:t>
                          </m:r>
                        </m:e>
                      </m:d>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5</m:t>
                          </m:r>
                        </m:num>
                        <m:den>
                          <m:r>
                            <a:rPr lang="en-GB" b="0" i="1" smtClean="0">
                              <a:latin typeface="Cambria Math" panose="02040503050406030204" pitchFamily="18" charset="0"/>
                            </a:rPr>
                            <m:t>8</m:t>
                          </m:r>
                        </m:den>
                      </m:f>
                    </m:oMath>
                  </m:oMathPara>
                </a14:m>
                <a:endParaRPr lang="en-GB" dirty="0"/>
              </a:p>
            </p:txBody>
          </p:sp>
        </mc:Choice>
        <mc:Fallback xmlns="">
          <p:sp>
            <p:nvSpPr>
              <p:cNvPr id="15" name="TextBox 14"/>
              <p:cNvSpPr txBox="1">
                <a:spLocks noRot="1" noChangeAspect="1" noMove="1" noResize="1" noEditPoints="1" noAdjustHandles="1" noChangeArrowheads="1" noChangeShapeType="1" noTextEdit="1"/>
              </p:cNvSpPr>
              <p:nvPr/>
            </p:nvSpPr>
            <p:spPr>
              <a:xfrm>
                <a:off x="4211960" y="3727559"/>
                <a:ext cx="4320480" cy="2280304"/>
              </a:xfrm>
              <a:prstGeom prst="rect">
                <a:avLst/>
              </a:prstGeom>
              <a:blipFill>
                <a:blip r:embed="rId7"/>
                <a:stretch>
                  <a:fillRect l="-1269"/>
                </a:stretch>
              </a:blipFill>
            </p:spPr>
            <p:txBody>
              <a:bodyPr/>
              <a:lstStyle/>
              <a:p>
                <a:r>
                  <a:rPr lang="en-GB">
                    <a:noFill/>
                  </a:rPr>
                  <a:t> </a:t>
                </a:r>
              </a:p>
            </p:txBody>
          </p:sp>
        </mc:Fallback>
      </mc:AlternateContent>
      <p:sp>
        <p:nvSpPr>
          <p:cNvPr id="16" name="Rectangle 15"/>
          <p:cNvSpPr/>
          <p:nvPr/>
        </p:nvSpPr>
        <p:spPr>
          <a:xfrm>
            <a:off x="4513117" y="1384015"/>
            <a:ext cx="4547756" cy="226319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4528246" y="3962894"/>
            <a:ext cx="4458159" cy="3753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4528246" y="4338206"/>
            <a:ext cx="4458159" cy="3013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4528246" y="4639783"/>
            <a:ext cx="4458159" cy="14077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0" name="TextBox 19"/>
          <p:cNvSpPr txBox="1"/>
          <p:nvPr/>
        </p:nvSpPr>
        <p:spPr>
          <a:xfrm>
            <a:off x="251520" y="836712"/>
            <a:ext cx="144016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dirty="0"/>
              <a:t>Edexcel S1</a:t>
            </a:r>
          </a:p>
        </p:txBody>
      </p:sp>
    </p:spTree>
    <p:extLst>
      <p:ext uri="{BB962C8B-B14F-4D97-AF65-F5344CB8AC3E}">
        <p14:creationId xmlns:p14="http://schemas.microsoft.com/office/powerpoint/2010/main" val="229817172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0" restart="whenNotActive" fill="hold" evtFilter="cancelBubble" nodeType="interactiveSeq">
                <p:stCondLst>
                  <p:cond evt="onClick" delay="0">
                    <p:tgtEl>
                      <p:spTgt spid="19"/>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9"/>
                                        </p:tgtEl>
                                      </p:cBhvr>
                                    </p:animEffect>
                                    <p:set>
                                      <p:cBhvr>
                                        <p:cTn id="25"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16" grpId="0" animBg="1"/>
      <p:bldP spid="17" grpId="0" animBg="1"/>
      <p:bldP spid="18"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SUPER IMPORTANT TIPS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97727" y="804217"/>
            <a:ext cx="6984776" cy="646331"/>
          </a:xfrm>
          <a:prstGeom prst="rect">
            <a:avLst/>
          </a:prstGeom>
          <a:noFill/>
        </p:spPr>
        <p:txBody>
          <a:bodyPr wrap="square" rtlCol="0">
            <a:spAutoFit/>
          </a:bodyPr>
          <a:lstStyle/>
          <a:p>
            <a:r>
              <a:rPr lang="en-GB" dirty="0"/>
              <a:t>If I were to identify two tips that will possible help you the most in probability questions:</a:t>
            </a:r>
          </a:p>
        </p:txBody>
      </p:sp>
      <p:sp>
        <p:nvSpPr>
          <p:cNvPr id="6" name="TextBox 5"/>
          <p:cNvSpPr txBox="1"/>
          <p:nvPr/>
        </p:nvSpPr>
        <p:spPr>
          <a:xfrm>
            <a:off x="264405" y="1930745"/>
            <a:ext cx="870599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If you see the words ‘</a:t>
            </a:r>
            <a:r>
              <a:rPr lang="en-GB" b="1" dirty="0"/>
              <a:t>given that</a:t>
            </a:r>
            <a:r>
              <a:rPr lang="en-GB" dirty="0"/>
              <a:t>’, </a:t>
            </a:r>
            <a:r>
              <a:rPr lang="en-GB" u="sng" dirty="0"/>
              <a:t>Immediately</a:t>
            </a:r>
            <a:r>
              <a:rPr lang="en-GB" dirty="0"/>
              <a:t> write out the law for conditional probability.</a:t>
            </a:r>
          </a:p>
        </p:txBody>
      </p:sp>
      <p:sp>
        <p:nvSpPr>
          <p:cNvPr id="7" name="TextBox 6"/>
          <p:cNvSpPr txBox="1"/>
          <p:nvPr/>
        </p:nvSpPr>
        <p:spPr>
          <a:xfrm>
            <a:off x="467544" y="2420888"/>
            <a:ext cx="7776864" cy="36933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Example: “Given Bob walks to school, find the probability that he’s not late…”</a:t>
            </a:r>
          </a:p>
        </p:txBody>
      </p:sp>
      <mc:AlternateContent xmlns:mc="http://schemas.openxmlformats.org/markup-compatibility/2006" xmlns:a14="http://schemas.microsoft.com/office/drawing/2010/main">
        <mc:Choice Requires="a14">
          <p:sp>
            <p:nvSpPr>
              <p:cNvPr id="8" name="TextBox 7"/>
              <p:cNvSpPr txBox="1"/>
              <p:nvPr/>
            </p:nvSpPr>
            <p:spPr>
              <a:xfrm>
                <a:off x="539552" y="2996952"/>
                <a:ext cx="6768752" cy="564322"/>
              </a:xfrm>
              <a:prstGeom prst="rect">
                <a:avLst/>
              </a:prstGeom>
              <a:noFill/>
            </p:spPr>
            <p:txBody>
              <a:bodyPr wrap="square" rtlCol="0">
                <a:spAutoFit/>
              </a:bodyPr>
              <a:lstStyle/>
              <a:p>
                <a:r>
                  <a:rPr lang="en-GB" dirty="0"/>
                  <a:t>First thing you should write:         </a:t>
                </a:r>
                <a14:m>
                  <m:oMath xmlns:m="http://schemas.openxmlformats.org/officeDocument/2006/math">
                    <m:r>
                      <a:rPr lang="en-GB" b="0" i="1" smtClean="0">
                        <a:latin typeface="Cambria Math" panose="02040503050406030204" pitchFamily="18" charset="0"/>
                      </a:rPr>
                      <m:t>𝑃</m:t>
                    </m:r>
                    <m:d>
                      <m:dPr>
                        <m:ctrlPr>
                          <a:rPr lang="en-GB" b="0" i="1" smtClean="0">
                            <a:latin typeface="Cambria Math" panose="02040503050406030204" pitchFamily="18" charset="0"/>
                          </a:rPr>
                        </m:ctrlPr>
                      </m:dPr>
                      <m:e>
                        <m:sSup>
                          <m:sSupPr>
                            <m:ctrlPr>
                              <a:rPr lang="en-GB" b="0" i="1" smtClean="0">
                                <a:latin typeface="Cambria Math" panose="02040503050406030204" pitchFamily="18" charset="0"/>
                              </a:rPr>
                            </m:ctrlPr>
                          </m:sSupPr>
                          <m:e>
                            <m:r>
                              <a:rPr lang="en-GB" b="0" i="1" smtClean="0">
                                <a:latin typeface="Cambria Math" panose="02040503050406030204" pitchFamily="18" charset="0"/>
                              </a:rPr>
                              <m:t>𝐿</m:t>
                            </m:r>
                          </m:e>
                          <m:sup>
                            <m:r>
                              <a:rPr lang="en-GB" b="0" i="1" smtClean="0">
                                <a:latin typeface="Cambria Math" panose="02040503050406030204" pitchFamily="18" charset="0"/>
                              </a:rPr>
                              <m:t>′</m:t>
                            </m:r>
                          </m:sup>
                        </m:sSup>
                      </m:e>
                      <m:e>
                        <m:r>
                          <a:rPr lang="en-GB" b="0" i="1" smtClean="0">
                            <a:latin typeface="Cambria Math" panose="02040503050406030204" pitchFamily="18" charset="0"/>
                          </a:rPr>
                          <m:t>𝑊</m:t>
                        </m:r>
                      </m:e>
                    </m:d>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𝑃</m:t>
                        </m:r>
                        <m:d>
                          <m:dPr>
                            <m:ctrlPr>
                              <a:rPr lang="en-GB" b="0" i="1" smtClean="0">
                                <a:latin typeface="Cambria Math" panose="02040503050406030204" pitchFamily="18" charset="0"/>
                              </a:rPr>
                            </m:ctrlPr>
                          </m:dPr>
                          <m:e>
                            <m:sSup>
                              <m:sSupPr>
                                <m:ctrlPr>
                                  <a:rPr lang="en-GB" b="0" i="1" smtClean="0">
                                    <a:latin typeface="Cambria Math" panose="02040503050406030204" pitchFamily="18" charset="0"/>
                                  </a:rPr>
                                </m:ctrlPr>
                              </m:sSupPr>
                              <m:e>
                                <m:r>
                                  <a:rPr lang="en-GB" b="0" i="1" smtClean="0">
                                    <a:latin typeface="Cambria Math" panose="02040503050406030204" pitchFamily="18" charset="0"/>
                                  </a:rPr>
                                  <m:t>𝐿</m:t>
                                </m:r>
                              </m:e>
                              <m:sup>
                                <m:r>
                                  <a:rPr lang="en-GB" b="0" i="1" smtClean="0">
                                    <a:latin typeface="Cambria Math" panose="02040503050406030204" pitchFamily="18" charset="0"/>
                                  </a:rPr>
                                  <m:t>′</m:t>
                                </m:r>
                              </m:sup>
                            </m:sSup>
                            <m:r>
                              <a:rPr lang="en-GB" b="0" i="1" smtClean="0">
                                <a:latin typeface="Cambria Math" panose="02040503050406030204" pitchFamily="18" charset="0"/>
                              </a:rPr>
                              <m:t>∩</m:t>
                            </m:r>
                            <m:r>
                              <a:rPr lang="en-GB" b="0" i="1" smtClean="0">
                                <a:latin typeface="Cambria Math" panose="02040503050406030204" pitchFamily="18" charset="0"/>
                              </a:rPr>
                              <m:t>𝑊</m:t>
                            </m:r>
                          </m:e>
                        </m:d>
                      </m:num>
                      <m:den>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𝑊</m:t>
                            </m:r>
                          </m:e>
                        </m:d>
                      </m:den>
                    </m:f>
                    <m:r>
                      <a:rPr lang="en-GB" b="0" i="1" smtClean="0">
                        <a:latin typeface="Cambria Math" panose="02040503050406030204" pitchFamily="18" charset="0"/>
                      </a:rPr>
                      <m:t>=…</m:t>
                    </m:r>
                  </m:oMath>
                </a14:m>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a:off x="539552" y="2996952"/>
                <a:ext cx="6768752" cy="564322"/>
              </a:xfrm>
              <a:prstGeom prst="rect">
                <a:avLst/>
              </a:prstGeom>
              <a:blipFill>
                <a:blip r:embed="rId3"/>
                <a:stretch>
                  <a:fillRect l="-811" b="-2174"/>
                </a:stretch>
              </a:blipFill>
            </p:spPr>
            <p:txBody>
              <a:bodyPr/>
              <a:lstStyle/>
              <a:p>
                <a:r>
                  <a:rPr lang="en-GB">
                    <a:noFill/>
                  </a:rPr>
                  <a:t> </a:t>
                </a:r>
              </a:p>
            </p:txBody>
          </p:sp>
        </mc:Fallback>
      </mc:AlternateContent>
      <p:sp>
        <p:nvSpPr>
          <p:cNvPr id="9" name="TextBox 8"/>
          <p:cNvSpPr txBox="1"/>
          <p:nvPr/>
        </p:nvSpPr>
        <p:spPr>
          <a:xfrm>
            <a:off x="244239" y="3626482"/>
            <a:ext cx="8705990"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If you see the words ‘</a:t>
            </a:r>
            <a:r>
              <a:rPr lang="en-GB" b="1" dirty="0"/>
              <a:t>are independent</a:t>
            </a:r>
            <a:r>
              <a:rPr lang="en-GB" dirty="0"/>
              <a:t>’, </a:t>
            </a:r>
            <a:r>
              <a:rPr lang="en-GB" u="sng" dirty="0"/>
              <a:t>Immediately</a:t>
            </a:r>
            <a:r>
              <a:rPr lang="en-GB" dirty="0"/>
              <a:t> write out the laws for independence.</a:t>
            </a:r>
          </a:p>
          <a:p>
            <a:r>
              <a:rPr lang="en-GB" sz="1400" dirty="0"/>
              <a:t>(Even before you’ve finished reading the question!)</a:t>
            </a:r>
          </a:p>
        </p:txBody>
      </p:sp>
      <mc:AlternateContent xmlns:mc="http://schemas.openxmlformats.org/markup-compatibility/2006" xmlns:a14="http://schemas.microsoft.com/office/drawing/2010/main">
        <mc:Choice Requires="a14">
          <p:sp>
            <p:nvSpPr>
              <p:cNvPr id="10" name="TextBox 9"/>
              <p:cNvSpPr txBox="1"/>
              <p:nvPr/>
            </p:nvSpPr>
            <p:spPr>
              <a:xfrm>
                <a:off x="476830" y="4397536"/>
                <a:ext cx="7776864" cy="36933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Example: “</a:t>
                </a:r>
                <a14:m>
                  <m:oMath xmlns:m="http://schemas.openxmlformats.org/officeDocument/2006/math">
                    <m:r>
                      <a:rPr lang="en-GB" b="0" i="1" smtClean="0">
                        <a:latin typeface="Cambria Math" panose="02040503050406030204" pitchFamily="18" charset="0"/>
                      </a:rPr>
                      <m:t>𝐴</m:t>
                    </m:r>
                  </m:oMath>
                </a14:m>
                <a:r>
                  <a:rPr lang="en-GB" dirty="0"/>
                  <a:t> is independent from </a:t>
                </a:r>
                <a14:m>
                  <m:oMath xmlns:m="http://schemas.openxmlformats.org/officeDocument/2006/math">
                    <m:r>
                      <a:rPr lang="en-GB" b="0" i="1" smtClean="0">
                        <a:latin typeface="Cambria Math" panose="02040503050406030204" pitchFamily="18" charset="0"/>
                      </a:rPr>
                      <m:t>𝐵</m:t>
                    </m:r>
                  </m:oMath>
                </a14:m>
                <a:r>
                  <a:rPr lang="en-GB" dirty="0"/>
                  <a:t>…”</a:t>
                </a:r>
              </a:p>
            </p:txBody>
          </p:sp>
        </mc:Choice>
        <mc:Fallback xmlns="">
          <p:sp>
            <p:nvSpPr>
              <p:cNvPr id="10" name="TextBox 9"/>
              <p:cNvSpPr txBox="1">
                <a:spLocks noRot="1" noChangeAspect="1" noMove="1" noResize="1" noEditPoints="1" noAdjustHandles="1" noChangeArrowheads="1" noChangeShapeType="1" noTextEdit="1"/>
              </p:cNvSpPr>
              <p:nvPr/>
            </p:nvSpPr>
            <p:spPr>
              <a:xfrm>
                <a:off x="476830" y="4397536"/>
                <a:ext cx="7776864" cy="369332"/>
              </a:xfrm>
              <a:prstGeom prst="rect">
                <a:avLst/>
              </a:prstGeom>
              <a:blipFill rotWithShape="0">
                <a:blip r:embed="rId4"/>
                <a:stretch>
                  <a:fillRect b="-3529"/>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539552" y="5016413"/>
                <a:ext cx="6768752" cy="646331"/>
              </a:xfrm>
              <a:prstGeom prst="rect">
                <a:avLst/>
              </a:prstGeom>
              <a:noFill/>
            </p:spPr>
            <p:txBody>
              <a:bodyPr wrap="square" rtlCol="0">
                <a:spAutoFit/>
              </a:bodyPr>
              <a:lstStyle/>
              <a:p>
                <a:pPr/>
                <a:r>
                  <a:rPr lang="en-GB" dirty="0"/>
                  <a:t>First thing you should write:         </a:t>
                </a:r>
                <a14:m>
                  <m:oMath xmlns:m="http://schemas.openxmlformats.org/officeDocument/2006/math">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r>
                          <a:rPr lang="en-GB" b="0" i="1" smtClean="0">
                            <a:latin typeface="Cambria Math" panose="02040503050406030204" pitchFamily="18" charset="0"/>
                          </a:rPr>
                          <m:t>∩</m:t>
                        </m:r>
                        <m:r>
                          <a:rPr lang="en-GB" b="0" i="1" smtClean="0">
                            <a:latin typeface="Cambria Math" panose="02040503050406030204" pitchFamily="18" charset="0"/>
                          </a:rPr>
                          <m:t>𝐵</m:t>
                        </m:r>
                      </m:e>
                    </m:d>
                    <m:r>
                      <a:rPr lang="en-GB" b="0" i="1" smtClean="0">
                        <a:latin typeface="Cambria Math" panose="02040503050406030204" pitchFamily="18" charset="0"/>
                      </a:rPr>
                      <m:t>=</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e>
                    </m:d>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𝐵</m:t>
                        </m:r>
                      </m:e>
                    </m:d>
                  </m:oMath>
                </a14:m>
                <a:br>
                  <a:rPr lang="en-GB" b="0" dirty="0"/>
                </a:br>
                <a14:m>
                  <m:oMathPara xmlns:m="http://schemas.openxmlformats.org/officeDocument/2006/math">
                    <m:oMathParaPr>
                      <m:jc m:val="centerGroup"/>
                    </m:oMathParaPr>
                    <m:oMath xmlns:m="http://schemas.openxmlformats.org/officeDocument/2006/math">
                      <m:r>
                        <a:rPr lang="en-GB" b="0" i="0" smtClean="0">
                          <a:latin typeface="Cambria Math" panose="02040503050406030204" pitchFamily="18" charset="0"/>
                        </a:rPr>
                        <m:t>                    </m:t>
                      </m:r>
                      <m:r>
                        <a:rPr lang="en-GB" b="0" i="1" smtClean="0">
                          <a:latin typeface="Cambria Math" panose="02040503050406030204" pitchFamily="18" charset="0"/>
                        </a:rPr>
                        <m:t> </m:t>
                      </m:r>
                      <m:r>
                        <a:rPr lang="en-GB" b="0" i="1" smtClean="0">
                          <a:latin typeface="Cambria Math" panose="02040503050406030204" pitchFamily="18" charset="0"/>
                        </a:rPr>
                        <m:t>𝑃</m:t>
                      </m:r>
                      <m:d>
                        <m:dPr>
                          <m:ctrlPr>
                            <a:rPr lang="en-GB" b="0" i="1" smtClean="0">
                              <a:latin typeface="Cambria Math" panose="02040503050406030204" pitchFamily="18" charset="0"/>
                            </a:rPr>
                          </m:ctrlPr>
                        </m:dPr>
                        <m:e>
                          <m:r>
                            <a:rPr lang="en-GB" b="0" i="1" smtClean="0">
                              <a:latin typeface="Cambria Math" panose="02040503050406030204" pitchFamily="18" charset="0"/>
                            </a:rPr>
                            <m:t>𝐴</m:t>
                          </m:r>
                        </m:e>
                        <m:e>
                          <m:r>
                            <a:rPr lang="en-GB" b="0" i="1" smtClean="0">
                              <a:latin typeface="Cambria Math" panose="02040503050406030204" pitchFamily="18" charset="0"/>
                            </a:rPr>
                            <m:t>𝐵</m:t>
                          </m:r>
                        </m:e>
                      </m:d>
                      <m:r>
                        <a:rPr lang="en-GB" b="0" i="1" smtClean="0">
                          <a:latin typeface="Cambria Math" panose="02040503050406030204" pitchFamily="18" charset="0"/>
                        </a:rPr>
                        <m:t>=</m:t>
                      </m:r>
                      <m:r>
                        <a:rPr lang="en-GB" b="0" i="1" smtClean="0">
                          <a:latin typeface="Cambria Math" panose="02040503050406030204" pitchFamily="18" charset="0"/>
                        </a:rPr>
                        <m:t>𝑃</m:t>
                      </m:r>
                      <m:r>
                        <a:rPr lang="en-GB" b="0" i="1" smtClean="0">
                          <a:latin typeface="Cambria Math" panose="02040503050406030204" pitchFamily="18" charset="0"/>
                        </a:rPr>
                        <m:t>(</m:t>
                      </m:r>
                      <m:r>
                        <a:rPr lang="en-GB" b="0" i="1" smtClean="0">
                          <a:latin typeface="Cambria Math" panose="02040503050406030204" pitchFamily="18" charset="0"/>
                        </a:rPr>
                        <m:t>𝐴</m:t>
                      </m:r>
                      <m:r>
                        <a:rPr lang="en-GB" b="0" i="1" smtClean="0">
                          <a:latin typeface="Cambria Math" panose="02040503050406030204" pitchFamily="18" charset="0"/>
                        </a:rPr>
                        <m:t>)</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539552" y="5016413"/>
                <a:ext cx="6768752" cy="646331"/>
              </a:xfrm>
              <a:prstGeom prst="rect">
                <a:avLst/>
              </a:prstGeom>
              <a:blipFill rotWithShape="0">
                <a:blip r:embed="rId5"/>
                <a:stretch>
                  <a:fillRect l="-811" t="-5660" b="-6604"/>
                </a:stretch>
              </a:blipFill>
            </p:spPr>
            <p:txBody>
              <a:bodyPr/>
              <a:lstStyle/>
              <a:p>
                <a:r>
                  <a:rPr lang="en-GB">
                    <a:noFill/>
                  </a:rPr>
                  <a:t> </a:t>
                </a:r>
              </a:p>
            </p:txBody>
          </p:sp>
        </mc:Fallback>
      </mc:AlternateContent>
      <p:sp>
        <p:nvSpPr>
          <p:cNvPr id="12" name="Rectangle 11"/>
          <p:cNvSpPr/>
          <p:nvPr/>
        </p:nvSpPr>
        <p:spPr>
          <a:xfrm>
            <a:off x="3524676" y="2876383"/>
            <a:ext cx="2979004" cy="64757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3620100" y="4967812"/>
            <a:ext cx="2979004" cy="6949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TextBox 13"/>
          <p:cNvSpPr txBox="1"/>
          <p:nvPr/>
        </p:nvSpPr>
        <p:spPr>
          <a:xfrm>
            <a:off x="971600" y="5912289"/>
            <a:ext cx="7618589" cy="830997"/>
          </a:xfrm>
          <a:prstGeom prst="rect">
            <a:avLst/>
          </a:prstGeom>
          <a:noFill/>
        </p:spPr>
        <p:txBody>
          <a:bodyPr wrap="square" rtlCol="0">
            <a:spAutoFit/>
          </a:bodyPr>
          <a:lstStyle/>
          <a:p>
            <a:r>
              <a:rPr lang="en-GB" sz="1600" dirty="0"/>
              <a:t>If you’re stuck on a question where you have to find a probability given others, it’s probably because you’ve failed to take into account that two events are independent or mutually exclusive, or you need to use the conditional probability or additional law.</a:t>
            </a:r>
          </a:p>
        </p:txBody>
      </p:sp>
    </p:spTree>
    <p:extLst>
      <p:ext uri="{BB962C8B-B14F-4D97-AF65-F5344CB8AC3E}">
        <p14:creationId xmlns:p14="http://schemas.microsoft.com/office/powerpoint/2010/main" val="44264137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3"/>
                                        </p:tgtEl>
                                      </p:cBhvr>
                                    </p:animEffect>
                                    <p:set>
                                      <p:cBhvr>
                                        <p:cTn id="13"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2D</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Stats/Mechanics Year 2</a:t>
            </a:r>
          </a:p>
          <a:p>
            <a:r>
              <a:rPr lang="en-GB" sz="2400" dirty="0"/>
              <a:t>Pages 29-30</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B3A1B6FF-FE4F-184D-903B-5F7246EFF98C}"/>
              </a:ext>
            </a:extLst>
          </p:cNvPr>
          <p:cNvSpPr txBox="1"/>
          <p:nvPr/>
        </p:nvSpPr>
        <p:spPr>
          <a:xfrm>
            <a:off x="611560" y="2682537"/>
            <a:ext cx="8136904" cy="2677656"/>
          </a:xfrm>
          <a:prstGeom prst="rect">
            <a:avLst/>
          </a:prstGeom>
          <a:noFill/>
        </p:spPr>
        <p:txBody>
          <a:bodyPr wrap="square" rtlCol="0">
            <a:spAutoFit/>
          </a:bodyPr>
          <a:lstStyle/>
          <a:p>
            <a:r>
              <a:rPr lang="en-US" sz="2400" dirty="0"/>
              <a:t>Complete before the lesson		Q1&amp;3</a:t>
            </a:r>
          </a:p>
          <a:p>
            <a:endParaRPr lang="en-US" sz="2400" dirty="0"/>
          </a:p>
          <a:p>
            <a:r>
              <a:rPr lang="en-US" sz="2400" dirty="0"/>
              <a:t>In Class:			</a:t>
            </a:r>
          </a:p>
          <a:p>
            <a:r>
              <a:rPr lang="en-US" sz="2400" dirty="0">
                <a:solidFill>
                  <a:srgbClr val="00B050"/>
                </a:solidFill>
              </a:rPr>
              <a:t>Green</a:t>
            </a:r>
            <a:r>
              <a:rPr lang="en-US" sz="2400" dirty="0"/>
              <a:t>					Q4-5</a:t>
            </a:r>
          </a:p>
          <a:p>
            <a:r>
              <a:rPr lang="en-US" sz="2400" dirty="0">
                <a:solidFill>
                  <a:schemeClr val="accent6"/>
                </a:solidFill>
              </a:rPr>
              <a:t>Amber</a:t>
            </a:r>
            <a:r>
              <a:rPr lang="en-US" sz="2400" dirty="0"/>
              <a:t> 					Q6-8</a:t>
            </a:r>
          </a:p>
          <a:p>
            <a:r>
              <a:rPr lang="en-US" sz="2400" dirty="0">
                <a:solidFill>
                  <a:srgbClr val="FF0000"/>
                </a:solidFill>
              </a:rPr>
              <a:t>Red</a:t>
            </a:r>
            <a:r>
              <a:rPr lang="en-US" sz="2400" dirty="0"/>
              <a:t>					Q9-12 &amp; Challenge</a:t>
            </a:r>
          </a:p>
          <a:p>
            <a:endParaRPr lang="en-US" sz="2400" dirty="0"/>
          </a:p>
        </p:txBody>
      </p:sp>
    </p:spTree>
    <p:extLst>
      <p:ext uri="{BB962C8B-B14F-4D97-AF65-F5344CB8AC3E}">
        <p14:creationId xmlns:p14="http://schemas.microsoft.com/office/powerpoint/2010/main" val="1215234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29285</TotalTime>
  <Words>464</Words>
  <Application>Microsoft Macintosh PowerPoint</Application>
  <PresentationFormat>On-screen Show (4:3)</PresentationFormat>
  <Paragraphs>88</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Richard Lawton</cp:lastModifiedBy>
  <cp:revision>1128</cp:revision>
  <dcterms:created xsi:type="dcterms:W3CDTF">2013-02-28T07:36:55Z</dcterms:created>
  <dcterms:modified xsi:type="dcterms:W3CDTF">2019-07-30T17:03:24Z</dcterms:modified>
</cp:coreProperties>
</file>