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543" r:id="rId2"/>
    <p:sldId id="535" r:id="rId3"/>
    <p:sldId id="530" r:id="rId4"/>
    <p:sldId id="542" r:id="rId5"/>
    <p:sldId id="538" r:id="rId6"/>
    <p:sldId id="531" r:id="rId7"/>
    <p:sldId id="532" r:id="rId8"/>
    <p:sldId id="544" r:id="rId9"/>
    <p:sldId id="533" r:id="rId10"/>
    <p:sldId id="54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80" autoAdjust="0"/>
    <p:restoredTop sz="95373" autoAdjust="0"/>
  </p:normalViewPr>
  <p:slideViewPr>
    <p:cSldViewPr>
      <p:cViewPr varScale="1">
        <p:scale>
          <a:sx n="69" d="100"/>
          <a:sy n="69" d="100"/>
        </p:scale>
        <p:origin x="1396" y="44"/>
      </p:cViewPr>
      <p:guideLst>
        <p:guide orient="horz" pos="2160"/>
        <p:guide pos="2880"/>
      </p:guideLst>
    </p:cSldViewPr>
  </p:slid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082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4.png"/><Relationship Id="rId3" Type="http://schemas.openxmlformats.org/officeDocument/2006/relationships/image" Target="../media/image139.png"/><Relationship Id="rId7" Type="http://schemas.openxmlformats.org/officeDocument/2006/relationships/image" Target="../media/image143.png"/><Relationship Id="rId2" Type="http://schemas.openxmlformats.org/officeDocument/2006/relationships/image" Target="../media/image1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2.png"/><Relationship Id="rId5" Type="http://schemas.openxmlformats.org/officeDocument/2006/relationships/image" Target="../media/image141.png"/><Relationship Id="rId10" Type="http://schemas.openxmlformats.org/officeDocument/2006/relationships/image" Target="../media/image146.png"/><Relationship Id="rId4" Type="http://schemas.openxmlformats.org/officeDocument/2006/relationships/image" Target="../media/image140.png"/><Relationship Id="rId9" Type="http://schemas.openxmlformats.org/officeDocument/2006/relationships/image" Target="../media/image14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554" y="872128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 smtClean="0"/>
              <a:t>Quadratics</a:t>
            </a:r>
          </a:p>
          <a:p>
            <a:pPr algn="ctr"/>
            <a:r>
              <a:rPr lang="en-GB" sz="9600" dirty="0" smtClean="0"/>
              <a:t>- </a:t>
            </a:r>
            <a:r>
              <a:rPr lang="en-GB" sz="8000" dirty="0" smtClean="0"/>
              <a:t>Discriminate</a:t>
            </a:r>
          </a:p>
          <a:p>
            <a:pPr algn="ctr"/>
            <a:r>
              <a:rPr lang="en-GB" sz="8000" smtClean="0"/>
              <a:t>Chapter 2</a:t>
            </a:r>
            <a:endParaRPr lang="en-GB" sz="5400" dirty="0" smtClean="0"/>
          </a:p>
          <a:p>
            <a:pPr algn="ctr"/>
            <a:r>
              <a:rPr lang="en-GB" sz="8000" dirty="0" smtClean="0"/>
              <a:t>(Part 4 of 4)</a:t>
            </a:r>
          </a:p>
        </p:txBody>
      </p:sp>
    </p:spTree>
    <p:extLst>
      <p:ext uri="{BB962C8B-B14F-4D97-AF65-F5344CB8AC3E}">
        <p14:creationId xmlns:p14="http://schemas.microsoft.com/office/powerpoint/2010/main" val="364574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56320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</a:t>
            </a:r>
            <a:r>
              <a:rPr lang="en-GB" sz="2400" dirty="0" smtClean="0"/>
              <a:t>1/AS Page </a:t>
            </a:r>
            <a:r>
              <a:rPr lang="en-GB" sz="2400" dirty="0"/>
              <a:t>32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83643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6208475" y="2102892"/>
                <a:ext cx="2964960" cy="44336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[MAT 2011 1B] A rectangle has perimeter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and area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. The values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/>
                  <a:t> must satisfy:</a:t>
                </a:r>
              </a:p>
              <a:p>
                <a:pPr marL="342900" indent="-342900">
                  <a:buAutoNum type="alphaUcParenR"/>
                </a:pPr>
                <a:r>
                  <a:rPr lang="en-GB" sz="1600" b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600" b="0" dirty="0"/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&gt;2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GB" sz="1600" dirty="0"/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≥16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600" dirty="0"/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600" dirty="0"/>
              </a:p>
              <a:p>
                <a:pPr marL="342900" indent="-342900">
                  <a:buAutoNum type="alphaUcParenR"/>
                </a:pPr>
                <a:endParaRPr lang="en-GB" sz="1600" dirty="0"/>
              </a:p>
              <a:p>
                <a:r>
                  <a:rPr lang="en-GB" sz="1400" b="1" dirty="0"/>
                  <a:t>Let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400" b="1" dirty="0"/>
                  <a:t> and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1400" b="1" dirty="0"/>
                  <a:t> be the width and height. Then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𝒙𝒚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1400" b="1" dirty="0"/>
                  <a:t>. Substituting: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d>
                        <m:d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num>
                            <m:den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</m:e>
                      </m:d>
                    </m:oMath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𝑷𝒙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𝑷𝒙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/>
              </a:p>
              <a:p>
                <a:r>
                  <a:rPr lang="en-GB" sz="1400" b="1" dirty="0"/>
                  <a:t>Discriminant: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en-GB" sz="14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</m:d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𝟒</m:t>
                      </m:r>
                      <m:d>
                        <m:d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d>
                        <m:d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8475" y="2102892"/>
                <a:ext cx="2964960" cy="4433650"/>
              </a:xfrm>
              <a:prstGeom prst="rect">
                <a:avLst/>
              </a:prstGeom>
              <a:blipFill>
                <a:blip r:embed="rId2"/>
                <a:stretch>
                  <a:fillRect l="-1027" t="-413" b="-2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689268" y="2140992"/>
                <a:ext cx="2440225" cy="4770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[MAT 2006 1B] The equation </a:t>
                </a:r>
                <a:br>
                  <a:rPr lang="en-GB" sz="1600" dirty="0"/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2+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r>
                  <a:rPr lang="en-GB" sz="1600" dirty="0"/>
                  <a:t> has how many real root(s)?</a:t>
                </a:r>
              </a:p>
              <a:p>
                <a:pPr marL="342900" indent="-342900">
                  <a:buAutoNum type="alphaUcParenR"/>
                </a:pPr>
                <a:endParaRPr lang="en-GB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=±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r>
                  <a:rPr lang="en-GB" sz="1600" b="1" dirty="0"/>
                  <a:t/>
                </a:r>
                <a:br>
                  <a:rPr lang="en-GB" sz="1600" b="1" dirty="0"/>
                </a:br>
                <a:endParaRPr lang="en-GB" sz="1600" b="1" dirty="0"/>
              </a:p>
              <a:p>
                <a:r>
                  <a:rPr lang="en-GB" sz="1600" b="1" dirty="0"/>
                  <a:t>First case: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r>
                  <a:rPr lang="en-GB" sz="1600" b="1" dirty="0"/>
                  <a:t/>
                </a:r>
                <a:br>
                  <a:rPr lang="en-GB" sz="1600" b="1" dirty="0"/>
                </a:br>
                <a:endParaRPr lang="en-GB" sz="1600" b="1" dirty="0"/>
              </a:p>
              <a:p>
                <a:r>
                  <a:rPr lang="en-GB" sz="1600" b="1" dirty="0"/>
                  <a:t>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GB" sz="1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𝒂𝒄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1600" b="1" dirty="0"/>
                  <a:t> no real roots.</a:t>
                </a:r>
              </a:p>
              <a:p>
                <a:endParaRPr lang="en-GB" sz="1600" b="1" dirty="0"/>
              </a:p>
              <a:p>
                <a:r>
                  <a:rPr lang="en-GB" sz="1600" b="1" dirty="0"/>
                  <a:t>Second case: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GB" sz="1600" b="1" dirty="0"/>
              </a:p>
              <a:p>
                <a:endParaRPr lang="en-GB" sz="1000" b="1" dirty="0"/>
              </a:p>
              <a:p>
                <a:r>
                  <a:rPr lang="en-GB" sz="1600" b="1" dirty="0"/>
                  <a:t>So 2 distinct real roots.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268" y="2140992"/>
                <a:ext cx="2440225" cy="4770537"/>
              </a:xfrm>
              <a:prstGeom prst="rect">
                <a:avLst/>
              </a:prstGeom>
              <a:blipFill>
                <a:blip r:embed="rId3"/>
                <a:stretch>
                  <a:fillRect l="-1250" t="-3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80478" y="2192502"/>
            <a:ext cx="216881" cy="23664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3485659" y="2250918"/>
            <a:ext cx="216881" cy="23664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91594" y="2199864"/>
            <a:ext cx="216881" cy="23664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02540" y="3378554"/>
            <a:ext cx="2241060" cy="34032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208475" y="4077072"/>
            <a:ext cx="2891982" cy="255595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507" y="1815232"/>
            <a:ext cx="2449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 Questions: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58627" y="2120324"/>
                <a:ext cx="3218178" cy="47862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[MAT 2009 1C] Given a real constant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/>
                  <a:t>, the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Has four real solutions (including possible repeated roots) for:</a:t>
                </a:r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b="0" dirty="0"/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dirty="0"/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≤−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dirty="0"/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 all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1600" dirty="0"/>
              </a:p>
              <a:p>
                <a:endParaRPr lang="en-GB" sz="1600" b="1" dirty="0"/>
              </a:p>
              <a:p>
                <a:r>
                  <a:rPr lang="en-GB" sz="1400" b="1" dirty="0"/>
                  <a:t>Square rooting: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=±(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b="1" dirty="0"/>
              </a:p>
              <a:p>
                <a:r>
                  <a:rPr lang="en-GB" sz="1400" b="1" dirty="0"/>
                  <a:t>Case 1: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/>
              </a:p>
              <a:p>
                <a:r>
                  <a:rPr lang="en-GB" sz="1400" b="1" dirty="0"/>
                  <a:t>Discriminant: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∴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GB" sz="1400" b="1" dirty="0"/>
              </a:p>
              <a:p>
                <a:r>
                  <a:rPr lang="en-GB" sz="1400" b="1" dirty="0"/>
                  <a:t>Case 2: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/>
              </a:p>
              <a:p>
                <a:r>
                  <a:rPr lang="en-GB" sz="1400" b="1" dirty="0"/>
                  <a:t>Discriminant: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∴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≥−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GB" sz="1400" b="1" dirty="0"/>
              </a:p>
              <a:p>
                <a:r>
                  <a:rPr lang="en-GB" sz="1400" b="1" dirty="0"/>
                  <a:t>Answer is B.</a:t>
                </a:r>
                <a:endParaRPr lang="en-GB" sz="1600" b="1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27" y="2120324"/>
                <a:ext cx="3218178" cy="4786247"/>
              </a:xfrm>
              <a:prstGeom prst="rect">
                <a:avLst/>
              </a:prstGeom>
              <a:blipFill>
                <a:blip r:embed="rId4"/>
                <a:stretch>
                  <a:fillRect l="-947" t="-382" r="-1136" b="-3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281524" y="4781550"/>
            <a:ext cx="2976026" cy="204230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3726525" y="179126"/>
            <a:ext cx="62646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Complete before the </a:t>
            </a:r>
            <a:r>
              <a:rPr lang="en-US" sz="2400" dirty="0" smtClean="0">
                <a:solidFill>
                  <a:schemeClr val="bg1"/>
                </a:solidFill>
              </a:rPr>
              <a:t>lesson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Q1 a-c</a:t>
            </a:r>
          </a:p>
          <a:p>
            <a:r>
              <a:rPr lang="en-US" sz="2400" dirty="0" smtClean="0"/>
              <a:t>In </a:t>
            </a:r>
            <a:r>
              <a:rPr lang="en-US" sz="2400" dirty="0"/>
              <a:t>Class</a:t>
            </a:r>
            <a:r>
              <a:rPr lang="en-US" sz="2400" dirty="0" smtClean="0"/>
              <a:t>: </a:t>
            </a:r>
            <a:r>
              <a:rPr lang="en-US" sz="2400" dirty="0"/>
              <a:t>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</a:t>
            </a:r>
            <a:r>
              <a:rPr lang="en-US" sz="2400" dirty="0" smtClean="0"/>
              <a:t>Q2-3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</a:t>
            </a:r>
            <a:r>
              <a:rPr lang="en-US" sz="2400" dirty="0" smtClean="0"/>
              <a:t>Q4-6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</a:t>
            </a:r>
            <a:r>
              <a:rPr lang="en-US" sz="2400" dirty="0" smtClean="0"/>
              <a:t>Q7,8 &amp; Challenge &amp; Ext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599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1454" y="956038"/>
            <a:ext cx="8352928" cy="1200329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How many </a:t>
            </a:r>
            <a:r>
              <a:rPr lang="en-GB" sz="3600" b="1" dirty="0" smtClean="0"/>
              <a:t>roots</a:t>
            </a:r>
            <a:r>
              <a:rPr lang="en-GB" sz="3600" dirty="0" smtClean="0"/>
              <a:t> </a:t>
            </a:r>
            <a:r>
              <a:rPr lang="en-GB" sz="3600" dirty="0"/>
              <a:t>do each of the following </a:t>
            </a:r>
            <a:r>
              <a:rPr lang="en-GB" sz="3600" dirty="0" smtClean="0"/>
              <a:t>quadratics have</a:t>
            </a:r>
            <a:r>
              <a:rPr lang="en-GB" sz="36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4964" y="2808721"/>
                <a:ext cx="4413700" cy="28591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−12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+36=0</m:t>
                    </m:r>
                  </m:oMath>
                </a14:m>
                <a:r>
                  <a:rPr lang="en-GB" sz="3600" dirty="0"/>
                  <a:t>	</a:t>
                </a:r>
                <a:endParaRPr lang="en-GB" sz="3600" b="1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+3=0</m:t>
                    </m:r>
                  </m:oMath>
                </a14:m>
                <a:r>
                  <a:rPr lang="en-GB" sz="3600" dirty="0" smtClean="0"/>
                  <a:t>		</a:t>
                </a:r>
                <a:endParaRPr lang="en-GB" sz="36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−1=0</m:t>
                      </m:r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64" y="2808721"/>
                <a:ext cx="4413700" cy="285911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1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Discriminant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571428" y="5013176"/>
                <a:ext cx="3672408" cy="6328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3200" b="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=1±</m:t>
                    </m:r>
                    <m:rad>
                      <m:radPr>
                        <m:degHide m:val="on"/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32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3200" b="1" dirty="0">
                    <a:solidFill>
                      <a:prstClr val="black"/>
                    </a:solidFill>
                  </a:rPr>
                  <a:t> (2 roots)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428" y="5013176"/>
                <a:ext cx="3672408" cy="632802"/>
              </a:xfrm>
              <a:prstGeom prst="rect">
                <a:avLst/>
              </a:prstGeom>
              <a:blipFill rotWithShape="0">
                <a:blip r:embed="rId3"/>
                <a:stretch>
                  <a:fillRect t="-3846" r="-4153" b="-317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571428" y="3798869"/>
                <a:ext cx="4098558" cy="8765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−1±</m:t>
                        </m:r>
                        <m:rad>
                          <m:radPr>
                            <m:degHide m:val="on"/>
                            <m:ctrlPr>
                              <a:rPr lang="en-GB" sz="3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−11</m:t>
                            </m:r>
                          </m:e>
                        </m:rad>
                      </m:num>
                      <m:den>
                        <m:r>
                          <a:rPr lang="en-GB" sz="3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3200" b="1" dirty="0">
                    <a:solidFill>
                      <a:prstClr val="black"/>
                    </a:solidFill>
                  </a:rPr>
                  <a:t> (no roots)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428" y="3798869"/>
                <a:ext cx="4098558" cy="876522"/>
              </a:xfrm>
              <a:prstGeom prst="rect">
                <a:avLst/>
              </a:prstGeom>
              <a:blipFill rotWithShape="0">
                <a:blip r:embed="rId4"/>
                <a:stretch>
                  <a:fillRect r="-2976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975550" y="2839201"/>
                <a:ext cx="267111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3200" b="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 </a:t>
                </a:r>
                <a:r>
                  <a:rPr lang="en-GB" sz="3200" b="1" dirty="0">
                    <a:solidFill>
                      <a:prstClr val="black"/>
                    </a:solidFill>
                  </a:rPr>
                  <a:t>(1 root)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550" y="2839201"/>
                <a:ext cx="2671116" cy="584775"/>
              </a:xfrm>
              <a:prstGeom prst="rect">
                <a:avLst/>
              </a:prstGeom>
              <a:blipFill rotWithShape="0">
                <a:blip r:embed="rId5"/>
                <a:stretch>
                  <a:fillRect t="-12500" r="-411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4745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The </a:t>
              </a:r>
              <a:r>
                <a:rPr lang="en-GB" sz="3200" dirty="0"/>
                <a:t>Discriminant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71600" y="1175489"/>
                <a:ext cx="6725628" cy="1881349"/>
              </a:xfrm>
              <a:prstGeom prst="rect">
                <a:avLst/>
              </a:prstGeom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 smtClean="0">
                          <a:latin typeface="Cambria Math"/>
                        </a:rPr>
                        <m:t>𝑥</m:t>
                      </m:r>
                      <m:r>
                        <a:rPr lang="en-GB" sz="5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5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5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54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5400" b="0" i="1" smtClean="0">
                              <a:latin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5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5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54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</m:e>
                                <m:sup>
                                  <m:r>
                                    <a:rPr lang="en-GB" sz="54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GB" sz="5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5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𝟒</m:t>
                              </m:r>
                              <m:r>
                                <a:rPr lang="en-GB" sz="5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𝒂𝒄</m:t>
                              </m:r>
                            </m:e>
                          </m:rad>
                        </m:num>
                        <m:den>
                          <m:r>
                            <a:rPr lang="en-GB" sz="5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54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175489"/>
                <a:ext cx="6725628" cy="18813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816097" y="4149080"/>
                <a:ext cx="7324665" cy="15863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4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en-GB" sz="4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GB" sz="4800" b="1" i="1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  <m:r>
                      <a:rPr lang="en-GB" sz="4800" b="1" i="1">
                        <a:solidFill>
                          <a:srgbClr val="FF0000"/>
                        </a:solidFill>
                        <a:latin typeface="Cambria Math"/>
                      </a:rPr>
                      <m:t>𝟒</m:t>
                    </m:r>
                    <m:r>
                      <a:rPr lang="en-GB" sz="4800" b="1" i="1">
                        <a:solidFill>
                          <a:srgbClr val="FF0000"/>
                        </a:solidFill>
                        <a:latin typeface="Cambria Math"/>
                      </a:rPr>
                      <m:t>𝒂𝒄</m:t>
                    </m:r>
                  </m:oMath>
                </a14:m>
                <a:r>
                  <a:rPr lang="en-GB" sz="4800" dirty="0" smtClean="0"/>
                  <a:t> </a:t>
                </a:r>
              </a:p>
              <a:p>
                <a:pPr algn="ctr"/>
                <a:r>
                  <a:rPr lang="en-GB" sz="4800" dirty="0" smtClean="0"/>
                  <a:t>is known as the discriminant</a:t>
                </a:r>
                <a:endParaRPr lang="en-GB" sz="4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097" y="4149080"/>
                <a:ext cx="7324665" cy="1586396"/>
              </a:xfrm>
              <a:prstGeom prst="rect">
                <a:avLst/>
              </a:prstGeom>
              <a:blipFill>
                <a:blip r:embed="rId4"/>
                <a:stretch>
                  <a:fillRect l="-3164" r="-3081" b="-19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960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The </a:t>
              </a:r>
              <a:r>
                <a:rPr lang="en-GB" sz="3200" dirty="0"/>
                <a:t>Discriminant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55576" y="3501008"/>
                <a:ext cx="7920880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000" dirty="0" smtClean="0"/>
                  <a:t>No </a:t>
                </a:r>
                <a:r>
                  <a:rPr lang="en-GB" sz="4000" dirty="0"/>
                  <a:t>real </a:t>
                </a:r>
                <a:r>
                  <a:rPr lang="en-GB" sz="4000" dirty="0" smtClean="0"/>
                  <a:t>roots     </a:t>
                </a:r>
                <a:r>
                  <a:rPr lang="en-GB" sz="4000" dirty="0"/>
                  <a:t>	</a:t>
                </a:r>
                <a:r>
                  <a:rPr lang="en-GB" sz="4000" dirty="0" smtClean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4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4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𝑎𝑐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4000" b="1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GB" sz="4000" b="1" dirty="0"/>
              </a:p>
              <a:p>
                <a:r>
                  <a:rPr lang="en-GB" sz="4000" dirty="0"/>
                  <a:t>Equal </a:t>
                </a:r>
                <a:r>
                  <a:rPr lang="en-GB" sz="4000" dirty="0" smtClean="0"/>
                  <a:t>roots      </a:t>
                </a:r>
                <a:r>
                  <a:rPr lang="en-GB" sz="4000" dirty="0"/>
                  <a:t>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4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4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𝑎𝑐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4000" b="1" dirty="0" smtClean="0"/>
              </a:p>
              <a:p>
                <a:pPr marL="342900" indent="-342900">
                  <a:buFont typeface="Arial" pitchFamily="34" charset="0"/>
                  <a:buChar char="•"/>
                </a:pPr>
                <a:endParaRPr lang="en-GB" sz="4000" b="1" dirty="0"/>
              </a:p>
              <a:p>
                <a:r>
                  <a:rPr lang="en-GB" sz="4000" dirty="0"/>
                  <a:t>Two distinct </a:t>
                </a:r>
                <a:r>
                  <a:rPr lang="en-GB" sz="4000" dirty="0" smtClean="0"/>
                  <a:t>roots   </a:t>
                </a:r>
                <a:r>
                  <a:rPr lang="en-GB" sz="4000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4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4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𝑎𝑐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501008"/>
                <a:ext cx="7920880" cy="3170099"/>
              </a:xfrm>
              <a:prstGeom prst="rect">
                <a:avLst/>
              </a:prstGeom>
              <a:blipFill>
                <a:blip r:embed="rId2"/>
                <a:stretch>
                  <a:fillRect l="-2771" t="-3269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068973" y="764704"/>
                <a:ext cx="5004910" cy="2385846"/>
              </a:xfrm>
              <a:prstGeom prst="rect">
                <a:avLst/>
              </a:prstGeom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3600" b="0" i="1" dirty="0" smtClean="0">
                  <a:latin typeface="Cambria Math"/>
                </a:endParaRPr>
              </a:p>
              <a:p>
                <a:endParaRPr lang="en-GB" sz="3600" b="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/>
                        </a:rPr>
                        <m:t>𝑥</m:t>
                      </m:r>
                      <m:r>
                        <a:rPr lang="en-GB" sz="3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36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3600" b="0" i="1" smtClean="0">
                              <a:latin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36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−4</m:t>
                              </m:r>
                              <m: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3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36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8973" y="764704"/>
                <a:ext cx="5004910" cy="23858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69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The </a:t>
              </a:r>
              <a:r>
                <a:rPr lang="en-GB" sz="3200" dirty="0"/>
                <a:t>Discriminant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/>
          <p:cNvCxnSpPr/>
          <p:nvPr/>
        </p:nvCxnSpPr>
        <p:spPr>
          <a:xfrm>
            <a:off x="562113" y="2564769"/>
            <a:ext cx="2689087" cy="1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742976" y="1102917"/>
            <a:ext cx="0" cy="23255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Freeform 3"/>
          <p:cNvSpPr/>
          <p:nvPr/>
        </p:nvSpPr>
        <p:spPr>
          <a:xfrm>
            <a:off x="699209" y="1103086"/>
            <a:ext cx="2551991" cy="1755963"/>
          </a:xfrm>
          <a:custGeom>
            <a:avLst/>
            <a:gdLst>
              <a:gd name="connsiteX0" fmla="*/ 0 w 4686300"/>
              <a:gd name="connsiteY0" fmla="*/ 88900 h 3763386"/>
              <a:gd name="connsiteX1" fmla="*/ 660400 w 4686300"/>
              <a:gd name="connsiteY1" fmla="*/ 2095500 h 3763386"/>
              <a:gd name="connsiteX2" fmla="*/ 1612900 w 4686300"/>
              <a:gd name="connsiteY2" fmla="*/ 3416300 h 3763386"/>
              <a:gd name="connsiteX3" fmla="*/ 2501900 w 4686300"/>
              <a:gd name="connsiteY3" fmla="*/ 3759200 h 3763386"/>
              <a:gd name="connsiteX4" fmla="*/ 3225800 w 4686300"/>
              <a:gd name="connsiteY4" fmla="*/ 3543300 h 3763386"/>
              <a:gd name="connsiteX5" fmla="*/ 3886200 w 4686300"/>
              <a:gd name="connsiteY5" fmla="*/ 2679700 h 3763386"/>
              <a:gd name="connsiteX6" fmla="*/ 4432300 w 4686300"/>
              <a:gd name="connsiteY6" fmla="*/ 1346200 h 3763386"/>
              <a:gd name="connsiteX7" fmla="*/ 4686300 w 4686300"/>
              <a:gd name="connsiteY7" fmla="*/ 0 h 3763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86300" h="3763386">
                <a:moveTo>
                  <a:pt x="0" y="88900"/>
                </a:moveTo>
                <a:cubicBezTo>
                  <a:pt x="195791" y="814916"/>
                  <a:pt x="391583" y="1540933"/>
                  <a:pt x="660400" y="2095500"/>
                </a:cubicBezTo>
                <a:cubicBezTo>
                  <a:pt x="929217" y="2650067"/>
                  <a:pt x="1305983" y="3139017"/>
                  <a:pt x="1612900" y="3416300"/>
                </a:cubicBezTo>
                <a:cubicBezTo>
                  <a:pt x="1919817" y="3693583"/>
                  <a:pt x="2233083" y="3738033"/>
                  <a:pt x="2501900" y="3759200"/>
                </a:cubicBezTo>
                <a:cubicBezTo>
                  <a:pt x="2770717" y="3780367"/>
                  <a:pt x="2995083" y="3723217"/>
                  <a:pt x="3225800" y="3543300"/>
                </a:cubicBezTo>
                <a:cubicBezTo>
                  <a:pt x="3456517" y="3363383"/>
                  <a:pt x="3685117" y="3045883"/>
                  <a:pt x="3886200" y="2679700"/>
                </a:cubicBezTo>
                <a:cubicBezTo>
                  <a:pt x="4087283" y="2313517"/>
                  <a:pt x="4298950" y="1792817"/>
                  <a:pt x="4432300" y="1346200"/>
                </a:cubicBezTo>
                <a:cubicBezTo>
                  <a:pt x="4565650" y="899583"/>
                  <a:pt x="4625975" y="449791"/>
                  <a:pt x="46863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194248" y="2355439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248" y="2355439"/>
                <a:ext cx="288032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62901" y="731556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901" y="731556"/>
                <a:ext cx="288032" cy="369332"/>
              </a:xfrm>
              <a:prstGeom prst="rect">
                <a:avLst/>
              </a:prstGeom>
              <a:blipFill>
                <a:blip r:embed="rId3"/>
                <a:stretch>
                  <a:fillRect r="-4167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01216" y="3996713"/>
                <a:ext cx="2880320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𝒂𝒄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216" y="3996713"/>
                <a:ext cx="2880320" cy="5329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122741" y="3621024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Distinct real roots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262743" y="2641600"/>
            <a:ext cx="116114" cy="1001486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1843314" y="2641600"/>
            <a:ext cx="827315" cy="104503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048109" y="1868083"/>
            <a:ext cx="2689087" cy="1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199943" y="1102917"/>
            <a:ext cx="0" cy="23255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Freeform 3"/>
          <p:cNvSpPr/>
          <p:nvPr/>
        </p:nvSpPr>
        <p:spPr>
          <a:xfrm rot="10800000">
            <a:off x="6431947" y="1872343"/>
            <a:ext cx="2551991" cy="1755963"/>
          </a:xfrm>
          <a:custGeom>
            <a:avLst/>
            <a:gdLst>
              <a:gd name="connsiteX0" fmla="*/ 0 w 4686300"/>
              <a:gd name="connsiteY0" fmla="*/ 88900 h 3763386"/>
              <a:gd name="connsiteX1" fmla="*/ 660400 w 4686300"/>
              <a:gd name="connsiteY1" fmla="*/ 2095500 h 3763386"/>
              <a:gd name="connsiteX2" fmla="*/ 1612900 w 4686300"/>
              <a:gd name="connsiteY2" fmla="*/ 3416300 h 3763386"/>
              <a:gd name="connsiteX3" fmla="*/ 2501900 w 4686300"/>
              <a:gd name="connsiteY3" fmla="*/ 3759200 h 3763386"/>
              <a:gd name="connsiteX4" fmla="*/ 3225800 w 4686300"/>
              <a:gd name="connsiteY4" fmla="*/ 3543300 h 3763386"/>
              <a:gd name="connsiteX5" fmla="*/ 3886200 w 4686300"/>
              <a:gd name="connsiteY5" fmla="*/ 2679700 h 3763386"/>
              <a:gd name="connsiteX6" fmla="*/ 4432300 w 4686300"/>
              <a:gd name="connsiteY6" fmla="*/ 1346200 h 3763386"/>
              <a:gd name="connsiteX7" fmla="*/ 4686300 w 4686300"/>
              <a:gd name="connsiteY7" fmla="*/ 0 h 3763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86300" h="3763386">
                <a:moveTo>
                  <a:pt x="0" y="88900"/>
                </a:moveTo>
                <a:cubicBezTo>
                  <a:pt x="195791" y="814916"/>
                  <a:pt x="391583" y="1540933"/>
                  <a:pt x="660400" y="2095500"/>
                </a:cubicBezTo>
                <a:cubicBezTo>
                  <a:pt x="929217" y="2650067"/>
                  <a:pt x="1305983" y="3139017"/>
                  <a:pt x="1612900" y="3416300"/>
                </a:cubicBezTo>
                <a:cubicBezTo>
                  <a:pt x="1919817" y="3693583"/>
                  <a:pt x="2233083" y="3738033"/>
                  <a:pt x="2501900" y="3759200"/>
                </a:cubicBezTo>
                <a:cubicBezTo>
                  <a:pt x="2770717" y="3780367"/>
                  <a:pt x="2995083" y="3723217"/>
                  <a:pt x="3225800" y="3543300"/>
                </a:cubicBezTo>
                <a:cubicBezTo>
                  <a:pt x="3456517" y="3363383"/>
                  <a:pt x="3685117" y="3045883"/>
                  <a:pt x="3886200" y="2679700"/>
                </a:cubicBezTo>
                <a:cubicBezTo>
                  <a:pt x="4087283" y="2313517"/>
                  <a:pt x="4298950" y="1792817"/>
                  <a:pt x="4432300" y="1346200"/>
                </a:cubicBezTo>
                <a:cubicBezTo>
                  <a:pt x="4565650" y="899583"/>
                  <a:pt x="4625975" y="449791"/>
                  <a:pt x="46863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767329" y="1658753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7329" y="1658753"/>
                <a:ext cx="28803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019868" y="731556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9868" y="731556"/>
                <a:ext cx="288032" cy="369332"/>
              </a:xfrm>
              <a:prstGeom prst="rect">
                <a:avLst/>
              </a:prstGeom>
              <a:blipFill>
                <a:blip r:embed="rId6"/>
                <a:stretch>
                  <a:fillRect r="-6383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904926" y="4011227"/>
                <a:ext cx="2880320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𝒂𝒄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4926" y="4011227"/>
                <a:ext cx="2880320" cy="5329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6139542" y="3621024"/>
            <a:ext cx="2320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Equal roots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7300281" y="2061029"/>
            <a:ext cx="363262" cy="1625601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986384" y="5328435"/>
            <a:ext cx="2689087" cy="1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4256147" y="3308303"/>
            <a:ext cx="0" cy="23255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Freeform 3"/>
          <p:cNvSpPr/>
          <p:nvPr/>
        </p:nvSpPr>
        <p:spPr>
          <a:xfrm>
            <a:off x="3212380" y="3308472"/>
            <a:ext cx="2551991" cy="1755963"/>
          </a:xfrm>
          <a:custGeom>
            <a:avLst/>
            <a:gdLst>
              <a:gd name="connsiteX0" fmla="*/ 0 w 4686300"/>
              <a:gd name="connsiteY0" fmla="*/ 88900 h 3763386"/>
              <a:gd name="connsiteX1" fmla="*/ 660400 w 4686300"/>
              <a:gd name="connsiteY1" fmla="*/ 2095500 h 3763386"/>
              <a:gd name="connsiteX2" fmla="*/ 1612900 w 4686300"/>
              <a:gd name="connsiteY2" fmla="*/ 3416300 h 3763386"/>
              <a:gd name="connsiteX3" fmla="*/ 2501900 w 4686300"/>
              <a:gd name="connsiteY3" fmla="*/ 3759200 h 3763386"/>
              <a:gd name="connsiteX4" fmla="*/ 3225800 w 4686300"/>
              <a:gd name="connsiteY4" fmla="*/ 3543300 h 3763386"/>
              <a:gd name="connsiteX5" fmla="*/ 3886200 w 4686300"/>
              <a:gd name="connsiteY5" fmla="*/ 2679700 h 3763386"/>
              <a:gd name="connsiteX6" fmla="*/ 4432300 w 4686300"/>
              <a:gd name="connsiteY6" fmla="*/ 1346200 h 3763386"/>
              <a:gd name="connsiteX7" fmla="*/ 4686300 w 4686300"/>
              <a:gd name="connsiteY7" fmla="*/ 0 h 3763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86300" h="3763386">
                <a:moveTo>
                  <a:pt x="0" y="88900"/>
                </a:moveTo>
                <a:cubicBezTo>
                  <a:pt x="195791" y="814916"/>
                  <a:pt x="391583" y="1540933"/>
                  <a:pt x="660400" y="2095500"/>
                </a:cubicBezTo>
                <a:cubicBezTo>
                  <a:pt x="929217" y="2650067"/>
                  <a:pt x="1305983" y="3139017"/>
                  <a:pt x="1612900" y="3416300"/>
                </a:cubicBezTo>
                <a:cubicBezTo>
                  <a:pt x="1919817" y="3693583"/>
                  <a:pt x="2233083" y="3738033"/>
                  <a:pt x="2501900" y="3759200"/>
                </a:cubicBezTo>
                <a:cubicBezTo>
                  <a:pt x="2770717" y="3780367"/>
                  <a:pt x="2995083" y="3723217"/>
                  <a:pt x="3225800" y="3543300"/>
                </a:cubicBezTo>
                <a:cubicBezTo>
                  <a:pt x="3456517" y="3363383"/>
                  <a:pt x="3685117" y="3045883"/>
                  <a:pt x="3886200" y="2679700"/>
                </a:cubicBezTo>
                <a:cubicBezTo>
                  <a:pt x="4087283" y="2313517"/>
                  <a:pt x="4298950" y="1792817"/>
                  <a:pt x="4432300" y="1346200"/>
                </a:cubicBezTo>
                <a:cubicBezTo>
                  <a:pt x="4565650" y="899583"/>
                  <a:pt x="4625975" y="449791"/>
                  <a:pt x="46863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643919" y="5145025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3919" y="5145025"/>
                <a:ext cx="28803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76072" y="2936942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6072" y="2936942"/>
                <a:ext cx="288032" cy="369332"/>
              </a:xfrm>
              <a:prstGeom prst="rect">
                <a:avLst/>
              </a:prstGeom>
              <a:blipFill>
                <a:blip r:embed="rId9"/>
                <a:stretch>
                  <a:fillRect r="-638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714387" y="6202099"/>
                <a:ext cx="2880320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𝒂𝒄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4387" y="6202099"/>
                <a:ext cx="2880320" cy="53296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2635912" y="5826410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No real roots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444680" y="123041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We say the graph “touches” the axis.</a:t>
            </a:r>
          </a:p>
        </p:txBody>
      </p:sp>
    </p:spTree>
    <p:extLst>
      <p:ext uri="{BB962C8B-B14F-4D97-AF65-F5344CB8AC3E}">
        <p14:creationId xmlns:p14="http://schemas.microsoft.com/office/powerpoint/2010/main" val="177395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Discriminant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4227" y="1404065"/>
                <a:ext cx="310297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+4=0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227" y="1404065"/>
                <a:ext cx="3102971" cy="5847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31600" y="870981"/>
            <a:ext cx="2808312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Equation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39912" y="870981"/>
            <a:ext cx="2808312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Discriminant Value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146698" y="862611"/>
            <a:ext cx="2817790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Number </a:t>
            </a:r>
            <a:r>
              <a:rPr lang="en-GB" sz="2400" dirty="0" smtClean="0"/>
              <a:t>Roots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339912" y="1375037"/>
                <a:ext cx="27363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912" y="1375037"/>
                <a:ext cx="2736304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220232" y="1375037"/>
                <a:ext cx="27363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0232" y="1375037"/>
                <a:ext cx="2736304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4227" y="2268161"/>
                <a:ext cx="311748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+1=0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227" y="2268161"/>
                <a:ext cx="3117485" cy="5847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267904" y="2239133"/>
                <a:ext cx="27363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904" y="2239133"/>
                <a:ext cx="2736304" cy="5847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220232" y="2239133"/>
                <a:ext cx="27363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dirty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0232" y="2239133"/>
                <a:ext cx="2736304" cy="5847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4227" y="3204265"/>
                <a:ext cx="308845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+4=0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227" y="3204265"/>
                <a:ext cx="3088457" cy="58477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267904" y="3103229"/>
                <a:ext cx="27363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904" y="3103229"/>
                <a:ext cx="2736304" cy="58477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220232" y="3103229"/>
                <a:ext cx="27363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0232" y="3103229"/>
                <a:ext cx="2736304" cy="58477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5027" y="4140369"/>
                <a:ext cx="332377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−3=0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27" y="4140369"/>
                <a:ext cx="3323772" cy="58477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267904" y="4111341"/>
                <a:ext cx="27363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dirty="0" smtClean="0"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904" y="4111341"/>
                <a:ext cx="2736304" cy="58477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220232" y="4128233"/>
                <a:ext cx="27363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dirty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0232" y="4128233"/>
                <a:ext cx="2736304" cy="58477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54227" y="5076473"/>
                <a:ext cx="323359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−4−3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227" y="5076473"/>
                <a:ext cx="3233599" cy="58477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267904" y="5047445"/>
                <a:ext cx="27363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dirty="0" smtClean="0">
                          <a:latin typeface="Cambria Math" panose="02040503050406030204" pitchFamily="18" charset="0"/>
                        </a:rPr>
                        <m:t>−47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904" y="5047445"/>
                <a:ext cx="2736304" cy="584775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220232" y="5081229"/>
                <a:ext cx="27363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0232" y="5081229"/>
                <a:ext cx="2736304" cy="584775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27584" y="5869047"/>
                <a:ext cx="27363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1−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869047"/>
                <a:ext cx="2736304" cy="58477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267904" y="5839533"/>
                <a:ext cx="27363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dirty="0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904" y="5839533"/>
                <a:ext cx="2736304" cy="584775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220232" y="5839533"/>
                <a:ext cx="27363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dirty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0232" y="5839533"/>
                <a:ext cx="2736304" cy="584775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/>
          <p:nvPr/>
        </p:nvCxnSpPr>
        <p:spPr>
          <a:xfrm>
            <a:off x="531600" y="2095117"/>
            <a:ext cx="8424936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31600" y="2959213"/>
            <a:ext cx="8424936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31600" y="3895317"/>
            <a:ext cx="8424936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31600" y="4903429"/>
            <a:ext cx="8424936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1600" y="5767525"/>
            <a:ext cx="8424936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3321025" y="1332646"/>
            <a:ext cx="18887" cy="5120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6112752" y="1228695"/>
            <a:ext cx="18887" cy="5120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8937649" y="1294907"/>
            <a:ext cx="18887" cy="5120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66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5" grpId="0"/>
      <p:bldP spid="16" grpId="0"/>
      <p:bldP spid="18" grpId="0"/>
      <p:bldP spid="19" grpId="0"/>
      <p:bldP spid="21" grpId="0"/>
      <p:bldP spid="22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5651"/>
          <a:stretch/>
        </p:blipFill>
        <p:spPr bwMode="auto">
          <a:xfrm>
            <a:off x="323528" y="783423"/>
            <a:ext cx="8416069" cy="17295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</a:t>
              </a:r>
              <a:r>
                <a:rPr lang="en-GB" sz="3200" dirty="0" smtClean="0"/>
                <a:t>Discriminant – Exam Questions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7544" y="3020403"/>
                <a:ext cx="6552728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sz="2400" dirty="0"/>
                  <a:t>a)  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=1,  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    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2400" b="0" dirty="0"/>
                  <a:t/>
                </a:r>
                <a:br>
                  <a:rPr lang="en-GB" sz="2400" b="0" dirty="0"/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−12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−16=0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−4=0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020403"/>
                <a:ext cx="6552728" cy="2308324"/>
              </a:xfrm>
              <a:prstGeom prst="rect">
                <a:avLst/>
              </a:prstGeom>
              <a:blipFill rotWithShape="0">
                <a:blip r:embed="rId3"/>
                <a:stretch>
                  <a:fillRect l="-1488" t="-2111" b="-13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7544" y="5607371"/>
                <a:ext cx="655272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sz="2400" dirty="0" smtClean="0"/>
                  <a:t>b) When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2400" dirty="0"/>
                  <a:t>: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+8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+16=0</m:t>
                    </m:r>
                  </m:oMath>
                </a14:m>
                <a:r>
                  <a:rPr lang="en-GB" sz="2400" b="0" dirty="0"/>
                  <a:t/>
                </a:r>
                <a:br>
                  <a:rPr lang="en-GB" sz="24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=0,   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607371"/>
                <a:ext cx="6552728" cy="1200329"/>
              </a:xfrm>
              <a:prstGeom prst="rect">
                <a:avLst/>
              </a:prstGeom>
              <a:blipFill rotWithShape="0">
                <a:blip r:embed="rId4"/>
                <a:stretch>
                  <a:fillRect l="-1488" t="-4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44827" y="2697238"/>
                <a:ext cx="2736304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/>
                  <a:t>Tip</a:t>
                </a:r>
                <a:r>
                  <a:rPr lang="en-GB" b="1" dirty="0"/>
                  <a:t>:</a:t>
                </a:r>
                <a:r>
                  <a:rPr lang="en-GB" dirty="0"/>
                  <a:t> Always start by writing </a:t>
                </a:r>
                <a:r>
                  <a:rPr lang="en-GB" dirty="0" smtClean="0"/>
                  <a:t>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4827" y="2697238"/>
                <a:ext cx="2736304" cy="646331"/>
              </a:xfrm>
              <a:prstGeom prst="rect">
                <a:avLst/>
              </a:prstGeom>
              <a:blipFill rotWithShape="0">
                <a:blip r:embed="rId5"/>
                <a:stretch>
                  <a:fillRect l="-662" t="-2727" r="-2208" b="-1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22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Discriminant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38701" y="836712"/>
                <a:ext cx="8496944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𝒌𝒙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3200" b="1" dirty="0"/>
              </a:p>
              <a:p>
                <a:pPr algn="ctr"/>
                <a:r>
                  <a:rPr lang="en-GB" sz="2400" dirty="0"/>
                  <a:t>where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400" dirty="0"/>
                  <a:t> is a constant.</a:t>
                </a:r>
              </a:p>
              <a:p>
                <a:r>
                  <a:rPr lang="en-GB" sz="2400" dirty="0"/>
                  <a:t>Given that this equation has equal roots, determine the value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701" y="836712"/>
                <a:ext cx="8496944" cy="1323439"/>
              </a:xfrm>
              <a:prstGeom prst="rect">
                <a:avLst/>
              </a:prstGeom>
              <a:blipFill>
                <a:blip r:embed="rId2"/>
                <a:stretch>
                  <a:fillRect b="-411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3783" y="2348880"/>
                <a:ext cx="8424936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=1,  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=10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40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4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40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−4</m:t>
                      </m:r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d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25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−40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−20=0</m:t>
                      </m:r>
                    </m:oMath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−4=0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783" y="2348880"/>
                <a:ext cx="8424936" cy="4401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327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Discriminant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73756" y="836712"/>
                <a:ext cx="8395344" cy="156966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Find the range of values of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3200" dirty="0"/>
                  <a:t> for which </a:t>
                </a:r>
                <a:endParaRPr lang="en-GB" sz="3200" dirty="0" smtClean="0"/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32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32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32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200" b="1" i="1"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GB" sz="32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32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2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sz="32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200" b="1" i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sz="3200" b="1" dirty="0"/>
                  <a:t> </a:t>
                </a:r>
                <a:endParaRPr lang="en-GB" sz="3200" b="1" dirty="0" smtClean="0"/>
              </a:p>
              <a:p>
                <a:pPr algn="ctr"/>
                <a:r>
                  <a:rPr lang="en-GB" sz="3200" dirty="0" smtClean="0"/>
                  <a:t>has </a:t>
                </a:r>
                <a:r>
                  <a:rPr lang="en-GB" sz="3200" dirty="0"/>
                  <a:t>two distinct real solutions.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56" y="836712"/>
                <a:ext cx="8395344" cy="1569660"/>
              </a:xfrm>
              <a:prstGeom prst="rect">
                <a:avLst/>
              </a:prstGeom>
              <a:blipFill>
                <a:blip r:embed="rId2"/>
                <a:stretch>
                  <a:fillRect b="-669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8980" y="2780928"/>
                <a:ext cx="8064896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=1, 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=6, 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44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44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44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36−4</m:t>
                      </m:r>
                      <m:d>
                        <m:d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=36−4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36&gt;4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&lt;9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980" y="2780928"/>
                <a:ext cx="8064896" cy="34778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188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20797</TotalTime>
  <Words>270</Words>
  <Application>Microsoft Office PowerPoint</Application>
  <PresentationFormat>On-screen Show (4:3)</PresentationFormat>
  <Paragraphs>131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762</cp:revision>
  <dcterms:created xsi:type="dcterms:W3CDTF">2013-02-28T07:36:55Z</dcterms:created>
  <dcterms:modified xsi:type="dcterms:W3CDTF">2019-09-01T14:24:57Z</dcterms:modified>
</cp:coreProperties>
</file>