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74" r:id="rId5"/>
    <p:sldId id="261" r:id="rId6"/>
    <p:sldId id="262" r:id="rId7"/>
    <p:sldId id="276" r:id="rId8"/>
    <p:sldId id="278" r:id="rId9"/>
    <p:sldId id="288" r:id="rId10"/>
    <p:sldId id="292" r:id="rId11"/>
    <p:sldId id="289" r:id="rId12"/>
    <p:sldId id="263" r:id="rId13"/>
    <p:sldId id="29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7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46EAD-E59B-234A-A828-A77A883AB531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8DECF-4B74-DA48-9068-C1F85D013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3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34C940-BE92-0041-9E72-66CF8F2401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HS 67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F81E35-F66A-F648-9461-E6E09C926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Sampling Distributions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64CEA3-8A8B-BA42-A3AD-CF16243912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ADD53-8DA1-4441-9902-8B55003342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27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C27B55-F521-4F41-83B4-997994119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clt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784758-602E-9640-8EDE-A30C455BF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0803-58B0-204C-AEC6-D23FB628F8E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DBE489A1-07D0-2E41-B848-30F584CF8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 b="1"/>
              <a:t>CENTRAL LIMIT THEOREM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4C54650-C4C0-7141-809D-C0851C9A90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2286000"/>
            <a:ext cx="8153400" cy="41148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 marL="922338" indent="-922338"/>
            <a:r>
              <a:rPr lang="en-US" altLang="en-US"/>
              <a:t>specifies a  theoretical distribution </a:t>
            </a:r>
          </a:p>
          <a:p>
            <a:pPr marL="922338" indent="-922338"/>
            <a:r>
              <a:rPr lang="en-US" altLang="en-US"/>
              <a:t>formulated by the selection of all possible random samples  of a fixed size n </a:t>
            </a:r>
          </a:p>
          <a:p>
            <a:pPr marL="922338" indent="-922338"/>
            <a:r>
              <a:rPr lang="en-US" altLang="en-US"/>
              <a:t>a sample mean is calculated for each sample and the distribution of sample means is considered</a:t>
            </a:r>
          </a:p>
        </p:txBody>
      </p:sp>
    </p:spTree>
    <p:extLst>
      <p:ext uri="{BB962C8B-B14F-4D97-AF65-F5344CB8AC3E}">
        <p14:creationId xmlns:p14="http://schemas.microsoft.com/office/powerpoint/2010/main" val="162293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4">
            <a:extLst>
              <a:ext uri="{FF2B5EF4-FFF2-40B4-BE49-F238E27FC236}">
                <a16:creationId xmlns:a16="http://schemas.microsoft.com/office/drawing/2014/main" id="{22AA75B4-F4F7-AE48-A110-72D4F81BE5C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HS 67</a:t>
            </a:r>
          </a:p>
        </p:txBody>
      </p:sp>
      <p:sp>
        <p:nvSpPr>
          <p:cNvPr id="13315" name="Footer Placeholder 5">
            <a:extLst>
              <a:ext uri="{FF2B5EF4-FFF2-40B4-BE49-F238E27FC236}">
                <a16:creationId xmlns:a16="http://schemas.microsoft.com/office/drawing/2014/main" id="{048593AE-DFA2-7443-A10F-D33A65F47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Sampling Distributions</a:t>
            </a:r>
          </a:p>
        </p:txBody>
      </p:sp>
      <p:sp>
        <p:nvSpPr>
          <p:cNvPr id="13316" name="Slide Number Placeholder 6">
            <a:extLst>
              <a:ext uri="{FF2B5EF4-FFF2-40B4-BE49-F238E27FC236}">
                <a16:creationId xmlns:a16="http://schemas.microsoft.com/office/drawing/2014/main" id="{ABBEA4C6-B6DD-4545-A3CC-7E19AE40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87A919-271B-0B47-8A77-5E5A71203764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5ABD4295-5FD7-184D-B952-19B389F37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Central Limit Theorem </a:t>
            </a:r>
            <a:br>
              <a:rPr lang="en-US" altLang="en-US" sz="4000"/>
            </a:br>
            <a:r>
              <a:rPr lang="en-US" altLang="en-US" sz="4000"/>
              <a:t> Time to Complete Activity Example</a:t>
            </a:r>
          </a:p>
        </p:txBody>
      </p:sp>
      <p:sp>
        <p:nvSpPr>
          <p:cNvPr id="766979" name="Rectangle 3">
            <a:extLst>
              <a:ext uri="{FF2B5EF4-FFF2-40B4-BE49-F238E27FC236}">
                <a16:creationId xmlns:a16="http://schemas.microsoft.com/office/drawing/2014/main" id="{85035F6D-E2BE-D74E-9167-E4CF588613E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524001"/>
            <a:ext cx="23622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These figures illustrate the sampling distributions of x-bars based on </a:t>
            </a:r>
          </a:p>
          <a:p>
            <a:pPr marL="0" indent="0">
              <a:buFontTx/>
              <a:buAutoNum type="alphaLcParenBoth"/>
            </a:pPr>
            <a:r>
              <a:rPr lang="en-US" altLang="en-US"/>
              <a:t> </a:t>
            </a:r>
            <a:r>
              <a:rPr lang="en-US" altLang="en-US" i="1"/>
              <a:t>n</a:t>
            </a:r>
            <a:r>
              <a:rPr lang="en-US" altLang="en-US"/>
              <a:t> = 1</a:t>
            </a:r>
          </a:p>
          <a:p>
            <a:pPr marL="0" indent="0">
              <a:buFontTx/>
              <a:buAutoNum type="alphaLcParenBoth"/>
            </a:pPr>
            <a:r>
              <a:rPr lang="en-US" altLang="en-US"/>
              <a:t> </a:t>
            </a:r>
            <a:r>
              <a:rPr lang="en-US" altLang="en-US" i="1"/>
              <a:t>n </a:t>
            </a:r>
            <a:r>
              <a:rPr lang="en-US" altLang="en-US"/>
              <a:t>= 10 </a:t>
            </a:r>
          </a:p>
          <a:p>
            <a:pPr marL="0" indent="0">
              <a:buFontTx/>
              <a:buAutoNum type="alphaLcParenBoth"/>
            </a:pPr>
            <a:r>
              <a:rPr lang="en-US" altLang="en-US"/>
              <a:t> </a:t>
            </a:r>
            <a:r>
              <a:rPr lang="en-US" altLang="en-US" i="1"/>
              <a:t>n </a:t>
            </a:r>
            <a:r>
              <a:rPr lang="en-US" altLang="en-US"/>
              <a:t>= 20 </a:t>
            </a:r>
          </a:p>
          <a:p>
            <a:pPr marL="0" indent="0">
              <a:buFontTx/>
              <a:buAutoNum type="alphaLcParenBoth"/>
            </a:pPr>
            <a:r>
              <a:rPr lang="en-US" altLang="en-US"/>
              <a:t> </a:t>
            </a:r>
            <a:r>
              <a:rPr lang="en-US" altLang="en-US" i="1"/>
              <a:t>n </a:t>
            </a:r>
            <a:r>
              <a:rPr lang="en-US" altLang="en-US"/>
              <a:t>= 70</a:t>
            </a:r>
          </a:p>
        </p:txBody>
      </p:sp>
      <p:pic>
        <p:nvPicPr>
          <p:cNvPr id="13319" name="Picture 4">
            <a:extLst>
              <a:ext uri="{FF2B5EF4-FFF2-40B4-BE49-F238E27FC236}">
                <a16:creationId xmlns:a16="http://schemas.microsoft.com/office/drawing/2014/main" id="{9791E890-6B47-8346-8DC6-20181909A081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1524001"/>
            <a:ext cx="6019800" cy="3705225"/>
          </a:xfrm>
          <a:noFill/>
        </p:spPr>
      </p:pic>
    </p:spTree>
    <p:extLst>
      <p:ext uri="{BB962C8B-B14F-4D97-AF65-F5344CB8AC3E}">
        <p14:creationId xmlns:p14="http://schemas.microsoft.com/office/powerpoint/2010/main" val="83606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>
            <a:extLst>
              <a:ext uri="{FF2B5EF4-FFF2-40B4-BE49-F238E27FC236}">
                <a16:creationId xmlns:a16="http://schemas.microsoft.com/office/drawing/2014/main" id="{DF9094E2-3624-F64D-9492-085E3314F2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HS 67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D90B2372-D4AC-794D-A923-EBC1F478B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Sampling Distributions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E3A2CB74-9FFB-504C-AA22-D42068805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FFDD23-8D75-064F-9BDC-B054CFF9905A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4341" name="Rectangle 2">
            <a:extLst>
              <a:ext uri="{FF2B5EF4-FFF2-40B4-BE49-F238E27FC236}">
                <a16:creationId xmlns:a16="http://schemas.microsoft.com/office/drawing/2014/main" id="{4D9C7540-79C3-5A40-A330-0C4661C0A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Central Limit Theorem </a:t>
            </a:r>
            <a:br>
              <a:rPr lang="en-US" altLang="en-US" sz="4000"/>
            </a:br>
            <a:r>
              <a:rPr lang="en-US" altLang="en-US" sz="4000"/>
              <a:t> Time to Complete Activity Example</a:t>
            </a:r>
          </a:p>
        </p:txBody>
      </p:sp>
      <p:sp>
        <p:nvSpPr>
          <p:cNvPr id="734211" name="Rectangle 3">
            <a:extLst>
              <a:ext uri="{FF2B5EF4-FFF2-40B4-BE49-F238E27FC236}">
                <a16:creationId xmlns:a16="http://schemas.microsoft.com/office/drawing/2014/main" id="{18C45868-FAD7-B44F-B2A3-4768B8191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8382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/>
              <a:t>The variable X is NOT Normal, but the sampling distribution of x-bar based on </a:t>
            </a:r>
            <a:r>
              <a:rPr lang="en-US" altLang="en-US" sz="2400" i="1"/>
              <a:t>n</a:t>
            </a:r>
            <a:r>
              <a:rPr lang="en-US" altLang="en-US" sz="2400"/>
              <a:t> = 70 is Normal with </a:t>
            </a:r>
            <a:r>
              <a:rPr lang="el-GR" altLang="en-US" sz="2400" i="1">
                <a:cs typeface="Arial" panose="020B0604020202020204" pitchFamily="34" charset="0"/>
              </a:rPr>
              <a:t>μ</a:t>
            </a:r>
            <a:r>
              <a:rPr lang="en-US" altLang="en-US" sz="2400" baseline="-25000"/>
              <a:t>x-bar</a:t>
            </a:r>
            <a:r>
              <a:rPr lang="en-US" altLang="en-US" sz="2400"/>
              <a:t> = 1 and </a:t>
            </a:r>
            <a:r>
              <a:rPr lang="el-GR" altLang="en-US" sz="2400" i="1">
                <a:cs typeface="Arial" panose="020B0604020202020204" pitchFamily="34" charset="0"/>
              </a:rPr>
              <a:t>σ</a:t>
            </a:r>
            <a:r>
              <a:rPr lang="en-US" altLang="en-US" sz="2400" baseline="-25000"/>
              <a:t>x-bar</a:t>
            </a:r>
            <a:r>
              <a:rPr lang="en-US" altLang="en-US" sz="2400"/>
              <a:t> = 1 / sqrt(70) = 0.12, i.e., xbar~N(1,0.12)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>
                <a:sym typeface="Symbol" pitchFamily="2" charset="2"/>
              </a:rPr>
              <a:t>What proportion of x-bars will be less than 0.83 hours? 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400">
              <a:sym typeface="Symbol" pitchFamily="2" charset="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>
                <a:sym typeface="Symbol" pitchFamily="2" charset="2"/>
              </a:rPr>
              <a:t>(A) State: Pr(xbar &lt; 0.83)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>
                <a:sym typeface="Symbol" pitchFamily="2" charset="2"/>
              </a:rPr>
              <a:t>(B) Standardize: </a:t>
            </a:r>
            <a:br>
              <a:rPr lang="en-US" altLang="en-US" sz="2400">
                <a:sym typeface="Symbol" pitchFamily="2" charset="2"/>
              </a:rPr>
            </a:br>
            <a:r>
              <a:rPr lang="en-US" altLang="en-US" sz="2400">
                <a:sym typeface="Symbol" pitchFamily="2" charset="2"/>
              </a:rPr>
              <a:t>z = (0.83 – 1) / 0.12 = 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−</a:t>
            </a:r>
            <a:r>
              <a:rPr lang="en-US" altLang="en-US" sz="2400">
                <a:sym typeface="Symbol" pitchFamily="2" charset="2"/>
              </a:rPr>
              <a:t>1.42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>
                <a:sym typeface="Symbol" pitchFamily="2" charset="2"/>
              </a:rPr>
              <a:t>(C) Sketch: right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>
                <a:sym typeface="Symbol" pitchFamily="2" charset="2"/>
              </a:rPr>
              <a:t>(D) Pr(Z 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&lt;</a:t>
            </a:r>
            <a:r>
              <a:rPr lang="en-US" altLang="en-US" sz="2400">
                <a:sym typeface="Symbol" pitchFamily="2" charset="2"/>
              </a:rPr>
              <a:t> 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−</a:t>
            </a:r>
            <a:r>
              <a:rPr lang="en-US" altLang="en-US" sz="2400">
                <a:sym typeface="Symbol" pitchFamily="2" charset="2"/>
              </a:rPr>
              <a:t>1.42) = </a:t>
            </a:r>
            <a:r>
              <a:rPr lang="en-US" altLang="en-US" sz="2400"/>
              <a:t>0.0778</a:t>
            </a:r>
          </a:p>
        </p:txBody>
      </p:sp>
      <p:grpSp>
        <p:nvGrpSpPr>
          <p:cNvPr id="14343" name="Group 12">
            <a:extLst>
              <a:ext uri="{FF2B5EF4-FFF2-40B4-BE49-F238E27FC236}">
                <a16:creationId xmlns:a16="http://schemas.microsoft.com/office/drawing/2014/main" id="{C8185B74-B4EE-B843-B25B-A019D6D0E03D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2971801"/>
            <a:ext cx="4114800" cy="3389313"/>
            <a:chOff x="3600" y="1680"/>
            <a:chExt cx="2064" cy="1759"/>
          </a:xfrm>
        </p:grpSpPr>
        <p:pic>
          <p:nvPicPr>
            <p:cNvPr id="14344" name="Picture 7">
              <a:extLst>
                <a:ext uri="{FF2B5EF4-FFF2-40B4-BE49-F238E27FC236}">
                  <a16:creationId xmlns:a16="http://schemas.microsoft.com/office/drawing/2014/main" id="{8A321847-C584-8A41-BDB3-F35E7A3824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1680"/>
              <a:ext cx="2064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5" name="Text Box 8">
              <a:extLst>
                <a:ext uri="{FF2B5EF4-FFF2-40B4-BE49-F238E27FC236}">
                  <a16:creationId xmlns:a16="http://schemas.microsoft.com/office/drawing/2014/main" id="{21C2E165-A696-A74D-9BF5-172FB973BA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4" y="3244"/>
              <a:ext cx="150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0</a:t>
              </a:r>
            </a:p>
          </p:txBody>
        </p:sp>
        <p:sp>
          <p:nvSpPr>
            <p:cNvPr id="14346" name="Text Box 9">
              <a:extLst>
                <a:ext uri="{FF2B5EF4-FFF2-40B4-BE49-F238E27FC236}">
                  <a16:creationId xmlns:a16="http://schemas.microsoft.com/office/drawing/2014/main" id="{A932875C-BD1B-A246-83B5-D888C6200C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3055"/>
              <a:ext cx="293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xbar</a:t>
              </a:r>
            </a:p>
          </p:txBody>
        </p:sp>
        <p:sp>
          <p:nvSpPr>
            <p:cNvPr id="14347" name="Text Box 10">
              <a:extLst>
                <a:ext uri="{FF2B5EF4-FFF2-40B4-BE49-F238E27FC236}">
                  <a16:creationId xmlns:a16="http://schemas.microsoft.com/office/drawing/2014/main" id="{3AE987CA-916D-0447-B95F-91D0CE7DCC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247"/>
              <a:ext cx="14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z</a:t>
              </a:r>
            </a:p>
          </p:txBody>
        </p:sp>
        <p:sp>
          <p:nvSpPr>
            <p:cNvPr id="14348" name="Text Box 11">
              <a:extLst>
                <a:ext uri="{FF2B5EF4-FFF2-40B4-BE49-F238E27FC236}">
                  <a16:creationId xmlns:a16="http://schemas.microsoft.com/office/drawing/2014/main" id="{0AE54139-7347-434B-A8D3-003CF90549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3264"/>
              <a:ext cx="408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-1.42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867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4388D1-9FF9-FA44-AACD-2835DF297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clt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D3A9DE4-2BFC-604C-B4BB-2013013F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63CA-82B7-FA4C-B499-0DDAFCC6187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28FF9A33-61B8-1C4E-8633-A5027608B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788987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/>
              <a:t>Example </a:t>
            </a:r>
            <a:r>
              <a:rPr lang="en-US" altLang="en-US" sz="3600"/>
              <a:t>continued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788679E-5121-5749-A3BB-6529F24F4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4958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Convert 24,600 mi. to a z-score and use the normal table to determine the required probability.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	z = (24600-25000)/200 = -2</a:t>
            </a:r>
          </a:p>
          <a:p>
            <a:pPr marL="0" indent="0">
              <a:buNone/>
            </a:pPr>
            <a:r>
              <a:rPr lang="en-US" altLang="en-US"/>
              <a:t>	P(z&lt; -2) = 0.0228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or 2.28% of the sample means will be less than 24,600 mi.</a:t>
            </a:r>
          </a:p>
        </p:txBody>
      </p:sp>
    </p:spTree>
    <p:extLst>
      <p:ext uri="{BB962C8B-B14F-4D97-AF65-F5344CB8AC3E}">
        <p14:creationId xmlns:p14="http://schemas.microsoft.com/office/powerpoint/2010/main" val="27625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5A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78-80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EED9456-CB72-4B46-ADAA-885102AECC7D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Q7-10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4983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5436566-D132-1545-9124-CE3A967E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clt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B1B223-61E3-0749-8756-2DA6DB31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C7389-8DAB-3649-BBD3-3EED9EF2503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5843A3A-C21B-E941-816B-6B1A2C58B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 sz="4000" b="1"/>
              <a:t>SAMPLING DISTRIBUTION OF THE MEAN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DA9ACD4-FAF4-1C44-85BE-A5D8E324D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 marL="860425" indent="-860425">
              <a:buSzPct val="120000"/>
            </a:pPr>
            <a:r>
              <a:rPr lang="en-US" altLang="en-US"/>
              <a:t>The mean of the sample means is equal to the mean of the population from which the samples were drawn. </a:t>
            </a:r>
          </a:p>
          <a:p>
            <a:pPr marL="860425" indent="-860425">
              <a:buSzPct val="120000"/>
            </a:pPr>
            <a:r>
              <a:rPr lang="en-US" altLang="en-US"/>
              <a:t>The variance of the distribution is </a:t>
            </a:r>
            <a:r>
              <a:rPr lang="en-US" altLang="en-US">
                <a:latin typeface="Symbol" pitchFamily="2" charset="2"/>
              </a:rPr>
              <a:t>s</a:t>
            </a:r>
            <a:r>
              <a:rPr lang="en-US" altLang="en-US"/>
              <a:t> divided by the square root of n. (the standard error.)</a:t>
            </a:r>
          </a:p>
        </p:txBody>
      </p:sp>
    </p:spTree>
    <p:extLst>
      <p:ext uri="{BB962C8B-B14F-4D97-AF65-F5344CB8AC3E}">
        <p14:creationId xmlns:p14="http://schemas.microsoft.com/office/powerpoint/2010/main" val="163468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AA7E1AF-424A-0A4A-AFD2-85776762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clt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16F9C7C-2E97-4E4A-AE3C-0DF61C67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37F3-BB9E-0A4A-B573-299EB18CC3B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F06A5F79-56B1-2049-B58B-D5758D9CC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/>
              <a:t>STANDARD ERROR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1CA1AAE-1859-D94A-8B05-E42FC1E55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</a:pPr>
            <a:r>
              <a:rPr lang="en-US" altLang="en-US"/>
              <a:t>Standard Deviation of the Sampling Distribution of Means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>
                <a:latin typeface="Symbol" pitchFamily="2" charset="2"/>
              </a:rPr>
              <a:t>s</a:t>
            </a:r>
            <a:r>
              <a:rPr lang="en-US" altLang="en-US" baseline="-25000">
                <a:latin typeface="Arial" panose="020B0604020202020204" pitchFamily="34" charset="0"/>
              </a:rPr>
              <a:t>x </a:t>
            </a:r>
            <a:r>
              <a:rPr lang="en-US" altLang="en-US">
                <a:latin typeface="Symbol" pitchFamily="2" charset="2"/>
              </a:rPr>
              <a:t>= s/ </a:t>
            </a:r>
            <a:r>
              <a:rPr lang="en-US" altLang="en-US" sz="2000">
                <a:latin typeface="Arial" panose="020B0604020202020204" pitchFamily="34" charset="0"/>
              </a:rPr>
              <a:t>\</a:t>
            </a:r>
            <a:r>
              <a:rPr lang="en-US" altLang="en-US">
                <a:latin typeface="Symbol" pitchFamily="2" charset="2"/>
              </a:rPr>
              <a:t>/</a:t>
            </a:r>
            <a:r>
              <a:rPr lang="en-US" altLang="en-US">
                <a:latin typeface="Arial" panose="020B0604020202020204" pitchFamily="34" charset="0"/>
              </a:rPr>
              <a:t>n</a:t>
            </a:r>
            <a:endParaRPr lang="en-US" altLang="en-US">
              <a:latin typeface="Symbol" pitchFamily="2" charset="2"/>
            </a:endParaRP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32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DCF52B-C1E2-CF42-B00A-4B520160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clt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4D4B232-B0A1-A245-9CD1-5AD370E7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4C2-3F3F-434F-9241-D865FACFB6E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54FA9280-F0D9-9D41-BD44-D7FC67EE1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How Large is Large?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FED75E9-AE4A-0241-A2A9-C636158EF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</p:spPr>
        <p:txBody>
          <a:bodyPr/>
          <a:lstStyle/>
          <a:p>
            <a:r>
              <a:rPr kumimoji="1" lang="en-US" altLang="en-US">
                <a:solidFill>
                  <a:srgbClr val="339933"/>
                </a:solidFill>
                <a:latin typeface="Times New Roman" panose="02020603050405020304" pitchFamily="18" charset="0"/>
              </a:rPr>
              <a:t>If the sample is </a:t>
            </a:r>
            <a:r>
              <a:rPr kumimoji="1" lang="en-US" altLang="en-US" b="1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normal</a:t>
            </a:r>
            <a:r>
              <a:rPr kumimoji="1" lang="en-US" altLang="en-US">
                <a:solidFill>
                  <a:srgbClr val="339933"/>
                </a:solidFill>
                <a:latin typeface="Times New Roman" panose="02020603050405020304" pitchFamily="18" charset="0"/>
              </a:rPr>
              <a:t>, then the sampling distribution of            will also be normal, no matter what the sample size.</a:t>
            </a:r>
          </a:p>
          <a:p>
            <a:r>
              <a:rPr kumimoji="1" lang="en-US" altLang="en-US">
                <a:solidFill>
                  <a:srgbClr val="339933"/>
                </a:solidFill>
                <a:latin typeface="Times New Roman" panose="02020603050405020304" pitchFamily="18" charset="0"/>
              </a:rPr>
              <a:t>When the sample population is approximately </a:t>
            </a:r>
            <a:r>
              <a:rPr kumimoji="1" lang="en-US" altLang="en-US" b="1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symmetric</a:t>
            </a:r>
            <a:r>
              <a:rPr kumimoji="1" lang="en-US" altLang="en-US">
                <a:solidFill>
                  <a:srgbClr val="339933"/>
                </a:solidFill>
                <a:latin typeface="Times New Roman" panose="02020603050405020304" pitchFamily="18" charset="0"/>
              </a:rPr>
              <a:t>, the distribution becomes approximately normal for relatively small values of </a:t>
            </a:r>
            <a:r>
              <a:rPr kumimoji="1" lang="en-US" altLang="en-US" i="1">
                <a:solidFill>
                  <a:srgbClr val="339933"/>
                </a:solidFill>
                <a:latin typeface="Times New Roman" panose="02020603050405020304" pitchFamily="18" charset="0"/>
              </a:rPr>
              <a:t>n.</a:t>
            </a:r>
            <a:endParaRPr kumimoji="1" lang="en-US" altLang="en-US">
              <a:solidFill>
                <a:srgbClr val="339933"/>
              </a:solidFill>
              <a:latin typeface="Times New Roman" panose="02020603050405020304" pitchFamily="18" charset="0"/>
            </a:endParaRPr>
          </a:p>
          <a:p>
            <a:r>
              <a:rPr kumimoji="1" lang="en-US" altLang="en-US">
                <a:solidFill>
                  <a:srgbClr val="339933"/>
                </a:solidFill>
                <a:latin typeface="Times New Roman" panose="02020603050405020304" pitchFamily="18" charset="0"/>
              </a:rPr>
              <a:t>When the sample population is </a:t>
            </a:r>
            <a:r>
              <a:rPr kumimoji="1" lang="en-US" altLang="en-US" b="1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skewed</a:t>
            </a:r>
            <a:r>
              <a:rPr kumimoji="1" lang="en-US" altLang="en-US">
                <a:solidFill>
                  <a:srgbClr val="339933"/>
                </a:solidFill>
                <a:latin typeface="Times New Roman" panose="02020603050405020304" pitchFamily="18" charset="0"/>
              </a:rPr>
              <a:t>, the sample size must be </a:t>
            </a:r>
            <a:r>
              <a:rPr kumimoji="1" lang="en-US" altLang="en-US" b="1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at least 30</a:t>
            </a:r>
            <a:r>
              <a:rPr kumimoji="1" lang="en-US" altLang="en-US">
                <a:solidFill>
                  <a:srgbClr val="339933"/>
                </a:solidFill>
                <a:latin typeface="Times New Roman" panose="02020603050405020304" pitchFamily="18" charset="0"/>
              </a:rPr>
              <a:t> before the sampling distribution of       becomes approximately normal.</a:t>
            </a:r>
            <a:endParaRPr lang="en-US" altLang="en-US" b="1">
              <a:solidFill>
                <a:srgbClr val="339933"/>
              </a:solidFill>
              <a:latin typeface="Times New Roman" panose="02020603050405020304" pitchFamily="18" charset="0"/>
            </a:endParaRP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4A23770C-99CD-924C-A17F-31DE01721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04800"/>
            <a:ext cx="6172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n-US" altLang="en-US" sz="4000" b="1"/>
          </a:p>
        </p:txBody>
      </p:sp>
      <p:graphicFrame>
        <p:nvGraphicFramePr>
          <p:cNvPr id="21511" name="Object 7">
            <a:extLst>
              <a:ext uri="{FF2B5EF4-FFF2-40B4-BE49-F238E27FC236}">
                <a16:creationId xmlns:a16="http://schemas.microsoft.com/office/drawing/2014/main" id="{3A45651A-F632-404F-849C-473E6D6A93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20574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2628900" imgH="3505200" progId="Equation.3">
                  <p:embed/>
                </p:oleObj>
              </mc:Choice>
              <mc:Fallback>
                <p:oleObj name="Equation" r:id="rId3" imgW="2628900" imgH="3505200" progId="Equation.3">
                  <p:embed/>
                  <p:pic>
                    <p:nvPicPr>
                      <p:cNvPr id="21511" name="Object 7">
                        <a:extLst>
                          <a:ext uri="{FF2B5EF4-FFF2-40B4-BE49-F238E27FC236}">
                            <a16:creationId xmlns:a16="http://schemas.microsoft.com/office/drawing/2014/main" id="{3A45651A-F632-404F-849C-473E6D6A93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057400"/>
                        <a:ext cx="34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>
            <a:extLst>
              <a:ext uri="{FF2B5EF4-FFF2-40B4-BE49-F238E27FC236}">
                <a16:creationId xmlns:a16="http://schemas.microsoft.com/office/drawing/2014/main" id="{1830A900-95A4-AF4E-8413-234E1B2FD9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52578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5" imgW="2628900" imgH="3505200" progId="Equation.3">
                  <p:embed/>
                </p:oleObj>
              </mc:Choice>
              <mc:Fallback>
                <p:oleObj name="Equation" r:id="rId5" imgW="2628900" imgH="3505200" progId="Equation.3">
                  <p:embed/>
                  <p:pic>
                    <p:nvPicPr>
                      <p:cNvPr id="21512" name="Object 8">
                        <a:extLst>
                          <a:ext uri="{FF2B5EF4-FFF2-40B4-BE49-F238E27FC236}">
                            <a16:creationId xmlns:a16="http://schemas.microsoft.com/office/drawing/2014/main" id="{1830A900-95A4-AF4E-8413-234E1B2FD9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257800"/>
                        <a:ext cx="34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53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7A977AD-2A5B-2144-B373-FBFC6230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clt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31BF06-D028-9B48-A019-07E785E2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1584-BB23-8F4D-9858-2C18DA376FB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0A78502E-3272-5245-A9EC-AA0F33906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/>
              <a:t>EXAMPLE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33B307F-35AA-2C49-88AA-C8489656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</a:pPr>
            <a:r>
              <a:rPr lang="en-US" altLang="en-US"/>
              <a:t>A certain brand of tires has a mean life of 25,000 miles with a standard deviation of 1600 miles. </a:t>
            </a:r>
          </a:p>
          <a:p>
            <a:pPr marL="0" indent="0">
              <a:lnSpc>
                <a:spcPct val="30000"/>
              </a:lnSpc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What is the probability that the mean life of 64 tires is less than 24,600 miles?</a:t>
            </a:r>
          </a:p>
        </p:txBody>
      </p:sp>
    </p:spTree>
    <p:extLst>
      <p:ext uri="{BB962C8B-B14F-4D97-AF65-F5344CB8AC3E}">
        <p14:creationId xmlns:p14="http://schemas.microsoft.com/office/powerpoint/2010/main" val="2072358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AB58CF5-792D-D34A-B74D-99D5BE2E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clt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DFD741-A4BF-2047-8D72-3B657982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B02B-7882-5944-94AE-6B90BBAE6F5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6EB59BCC-B5F0-EA48-B892-6574E953A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455612"/>
          </a:xfrm>
          <a:noFill/>
          <a:ln/>
        </p:spPr>
        <p:txBody>
          <a:bodyPr vert="horz" lIns="92075" tIns="46038" rIns="92075" bIns="46038" rtlCol="0" anchor="ctr">
            <a:normAutofit fontScale="90000"/>
          </a:bodyPr>
          <a:lstStyle/>
          <a:p>
            <a:r>
              <a:rPr lang="en-US" altLang="en-US"/>
              <a:t>Example </a:t>
            </a:r>
            <a:r>
              <a:rPr lang="en-US" altLang="en-US" sz="3600"/>
              <a:t>continued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4F2F73-74BC-B54F-A1D7-530D56286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48006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The sampling distribution of the means has a mean of 25,000 miles (the population mean)</a:t>
            </a:r>
          </a:p>
          <a:p>
            <a:pPr marL="0" indent="0">
              <a:buNone/>
            </a:pPr>
            <a:r>
              <a:rPr lang="en-US" altLang="en-US">
                <a:latin typeface="Symbol" pitchFamily="2" charset="2"/>
              </a:rPr>
              <a:t>	m</a:t>
            </a:r>
            <a:r>
              <a:rPr lang="en-US" altLang="en-US"/>
              <a:t> = 25000 mi.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and a standard deviation (i.e.. standard error) of: </a:t>
            </a:r>
          </a:p>
          <a:p>
            <a:pPr marL="0" indent="0">
              <a:buNone/>
            </a:pPr>
            <a:r>
              <a:rPr lang="en-US" altLang="en-US"/>
              <a:t>	1600/8 = 200</a:t>
            </a:r>
          </a:p>
        </p:txBody>
      </p:sp>
    </p:spTree>
    <p:extLst>
      <p:ext uri="{BB962C8B-B14F-4D97-AF65-F5344CB8AC3E}">
        <p14:creationId xmlns:p14="http://schemas.microsoft.com/office/powerpoint/2010/main" val="1334882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>
            <a:extLst>
              <a:ext uri="{FF2B5EF4-FFF2-40B4-BE49-F238E27FC236}">
                <a16:creationId xmlns:a16="http://schemas.microsoft.com/office/drawing/2014/main" id="{577AC9D8-8E6D-4D4A-BD79-79500CF1766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HS 67</a:t>
            </a:r>
          </a:p>
        </p:txBody>
      </p:sp>
      <p:sp>
        <p:nvSpPr>
          <p:cNvPr id="4099" name="Footer Placeholder 4">
            <a:extLst>
              <a:ext uri="{FF2B5EF4-FFF2-40B4-BE49-F238E27FC236}">
                <a16:creationId xmlns:a16="http://schemas.microsoft.com/office/drawing/2014/main" id="{4AAEB534-C608-7A46-85A7-EDB0987B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Sampling Distributions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7CBCCD1C-C0DF-7648-9031-F7694EC40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8624B2-400E-FD41-838F-3FA26891216F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E5901DC5-940E-5B4B-B8A9-442BA438E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/>
              <a:t>Parameters and Statistics</a:t>
            </a:r>
          </a:p>
        </p:txBody>
      </p:sp>
      <p:sp>
        <p:nvSpPr>
          <p:cNvPr id="679939" name="Rectangle 3">
            <a:extLst>
              <a:ext uri="{FF2B5EF4-FFF2-40B4-BE49-F238E27FC236}">
                <a16:creationId xmlns:a16="http://schemas.microsoft.com/office/drawing/2014/main" id="{852464E5-EADC-0345-A9BE-0F07A06EA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295400"/>
            <a:ext cx="8305800" cy="4724400"/>
          </a:xfrm>
          <a:noFill/>
        </p:spPr>
        <p:txBody>
          <a:bodyPr vert="horz" lIns="92075" tIns="46038" rIns="92075" bIns="46038" rtlCol="0">
            <a:normAutofit/>
          </a:bodyPr>
          <a:lstStyle/>
          <a:p>
            <a:pPr eaLnBrk="1" hangingPunct="1"/>
            <a:r>
              <a:rPr lang="en-US" altLang="en-US" b="1"/>
              <a:t>Parameter </a:t>
            </a:r>
            <a:r>
              <a:rPr lang="en-US" altLang="en-US" sz="2400">
                <a:cs typeface="Arial" panose="020B0604020202020204" pitchFamily="34" charset="0"/>
              </a:rPr>
              <a:t>≡</a:t>
            </a:r>
            <a:r>
              <a:rPr lang="en-US" altLang="en-US"/>
              <a:t> a constant that describes a </a:t>
            </a:r>
            <a:r>
              <a:rPr lang="en-US" altLang="en-US" b="1"/>
              <a:t>population</a:t>
            </a:r>
            <a:r>
              <a:rPr lang="en-US" altLang="en-US"/>
              <a:t> </a:t>
            </a:r>
            <a:r>
              <a:rPr lang="en-US" altLang="en-US" i="1"/>
              <a:t>or </a:t>
            </a:r>
            <a:r>
              <a:rPr lang="en-US" altLang="en-US" b="1"/>
              <a:t>probability model</a:t>
            </a:r>
            <a:r>
              <a:rPr lang="en-US" altLang="en-US"/>
              <a:t>, e.g., </a:t>
            </a:r>
            <a:r>
              <a:rPr lang="el-GR" altLang="en-US">
                <a:cs typeface="Arial" panose="020B0604020202020204" pitchFamily="34" charset="0"/>
              </a:rPr>
              <a:t>μ</a:t>
            </a:r>
            <a:r>
              <a:rPr lang="en-US" altLang="en-US">
                <a:cs typeface="Arial" panose="020B0604020202020204" pitchFamily="34" charset="0"/>
              </a:rPr>
              <a:t> from a Normal distribution</a:t>
            </a:r>
            <a:endParaRPr lang="el-GR" altLang="en-US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b="1"/>
              <a:t>Statistic </a:t>
            </a:r>
            <a:r>
              <a:rPr lang="en-US" altLang="en-US" sz="2400">
                <a:cs typeface="Arial" panose="020B0604020202020204" pitchFamily="34" charset="0"/>
              </a:rPr>
              <a:t>≡</a:t>
            </a:r>
            <a:r>
              <a:rPr lang="en-US" altLang="en-US"/>
              <a:t> a random variable calculated from a sample e.g., “x-bar” </a:t>
            </a:r>
          </a:p>
          <a:p>
            <a:pPr eaLnBrk="1" hangingPunct="1"/>
            <a:r>
              <a:rPr lang="en-US" altLang="en-US"/>
              <a:t>These are related but are not the same!</a:t>
            </a:r>
          </a:p>
          <a:p>
            <a:pPr eaLnBrk="1" hangingPunct="1"/>
            <a:r>
              <a:rPr lang="en-US" altLang="en-US"/>
              <a:t>For example, the average age of the SJSU student population µ = 23.5 (parameter), but the average age in any sample x-bar (statistic) is going to differ from µ </a:t>
            </a:r>
          </a:p>
          <a:p>
            <a:pPr eaLnBrk="1" hangingPunct="1">
              <a:spcBef>
                <a:spcPct val="2500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634231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>
            <a:extLst>
              <a:ext uri="{FF2B5EF4-FFF2-40B4-BE49-F238E27FC236}">
                <a16:creationId xmlns:a16="http://schemas.microsoft.com/office/drawing/2014/main" id="{3DFA8A4B-63CA-8440-913E-0E6061D22A6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HS 67</a:t>
            </a:r>
          </a:p>
        </p:txBody>
      </p:sp>
      <p:sp>
        <p:nvSpPr>
          <p:cNvPr id="11267" name="Footer Placeholder 3">
            <a:extLst>
              <a:ext uri="{FF2B5EF4-FFF2-40B4-BE49-F238E27FC236}">
                <a16:creationId xmlns:a16="http://schemas.microsoft.com/office/drawing/2014/main" id="{4F7EA917-39CD-E748-A675-1E63147B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Sampling Distributions</a:t>
            </a:r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77843E36-BF75-FD46-86B5-83D99C0F0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718D4E-A2F4-0444-BDD6-B9CACD7992C2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7CBA34DA-0CA7-E540-A357-C46CF3E2A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b="1"/>
              <a:t>Central Limit Theorem</a:t>
            </a:r>
          </a:p>
        </p:txBody>
      </p:sp>
      <p:sp>
        <p:nvSpPr>
          <p:cNvPr id="701447" name="Text Box 7">
            <a:extLst>
              <a:ext uri="{FF2B5EF4-FFF2-40B4-BE49-F238E27FC236}">
                <a16:creationId xmlns:a16="http://schemas.microsoft.com/office/drawing/2014/main" id="{E9E7BDFF-265A-7C49-BECD-41B0ABBB9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419601"/>
            <a:ext cx="7924800" cy="9556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/>
              <a:t>No matter the shape of the population, the distribution of x-bars tends toward Normality</a:t>
            </a:r>
          </a:p>
        </p:txBody>
      </p:sp>
      <p:pic>
        <p:nvPicPr>
          <p:cNvPr id="11271" name="Picture 11">
            <a:extLst>
              <a:ext uri="{FF2B5EF4-FFF2-40B4-BE49-F238E27FC236}">
                <a16:creationId xmlns:a16="http://schemas.microsoft.com/office/drawing/2014/main" id="{D88F0097-CEEE-054D-AE18-3425AD552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800"/>
            <a:ext cx="8535988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81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4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>
            <a:extLst>
              <a:ext uri="{FF2B5EF4-FFF2-40B4-BE49-F238E27FC236}">
                <a16:creationId xmlns:a16="http://schemas.microsoft.com/office/drawing/2014/main" id="{A7842A2F-2CB3-5642-9D0F-FA179EE57A5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HS 67</a:t>
            </a:r>
          </a:p>
        </p:txBody>
      </p:sp>
      <p:sp>
        <p:nvSpPr>
          <p:cNvPr id="12291" name="Footer Placeholder 5">
            <a:extLst>
              <a:ext uri="{FF2B5EF4-FFF2-40B4-BE49-F238E27FC236}">
                <a16:creationId xmlns:a16="http://schemas.microsoft.com/office/drawing/2014/main" id="{8A374E78-904E-3F4F-8E4F-92781BF52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Sampling Distributions</a:t>
            </a:r>
          </a:p>
        </p:txBody>
      </p:sp>
      <p:sp>
        <p:nvSpPr>
          <p:cNvPr id="12292" name="Slide Number Placeholder 6">
            <a:extLst>
              <a:ext uri="{FF2B5EF4-FFF2-40B4-BE49-F238E27FC236}">
                <a16:creationId xmlns:a16="http://schemas.microsoft.com/office/drawing/2014/main" id="{B237BDA9-DED4-A542-8EBD-13EC78015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629B33-BA80-DB4D-9789-6D60611E3EF4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2293" name="Rectangle 1026">
            <a:extLst>
              <a:ext uri="{FF2B5EF4-FFF2-40B4-BE49-F238E27FC236}">
                <a16:creationId xmlns:a16="http://schemas.microsoft.com/office/drawing/2014/main" id="{B5434998-A898-BE44-A023-1AF159FCE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Central Limit Theorem </a:t>
            </a:r>
            <a:br>
              <a:rPr lang="en-US" altLang="en-US" sz="4000"/>
            </a:br>
            <a:r>
              <a:rPr lang="en-US" altLang="en-US" sz="4000"/>
              <a:t>Time to Complete Activity Example</a:t>
            </a:r>
            <a:endParaRPr lang="en-US" altLang="en-US" sz="1600"/>
          </a:p>
        </p:txBody>
      </p:sp>
      <p:sp>
        <p:nvSpPr>
          <p:cNvPr id="12294" name="Text Box 1031">
            <a:extLst>
              <a:ext uri="{FF2B5EF4-FFF2-40B4-BE49-F238E27FC236}">
                <a16:creationId xmlns:a16="http://schemas.microsoft.com/office/drawing/2014/main" id="{72B5AC89-2F52-7747-82CA-DDE9635E9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16050"/>
            <a:ext cx="868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Let X ≡ time to perform an activity. </a:t>
            </a:r>
            <a:br>
              <a:rPr lang="en-US" altLang="en-US" sz="2800"/>
            </a:br>
            <a:r>
              <a:rPr lang="en-US" altLang="en-US" sz="2800"/>
              <a:t>X</a:t>
            </a:r>
            <a:r>
              <a:rPr lang="en-US" altLang="en-US" sz="2800" i="1"/>
              <a:t> </a:t>
            </a:r>
            <a:r>
              <a:rPr lang="en-US" altLang="en-US" sz="2800"/>
              <a:t>has µ = 1 &amp; σ = 1 but is NOT Normal:</a:t>
            </a:r>
          </a:p>
        </p:txBody>
      </p:sp>
      <p:pic>
        <p:nvPicPr>
          <p:cNvPr id="12295" name="Picture 1034">
            <a:extLst>
              <a:ext uri="{FF2B5EF4-FFF2-40B4-BE49-F238E27FC236}">
                <a16:creationId xmlns:a16="http://schemas.microsoft.com/office/drawing/2014/main" id="{63ECA69E-FE5C-7943-A2FE-685AC5070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1"/>
            <a:ext cx="67056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29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510</Words>
  <Application>Microsoft Office PowerPoint</Application>
  <PresentationFormat>Widescreen</PresentationFormat>
  <Paragraphs>99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Garamond</vt:lpstr>
      <vt:lpstr>Symbol</vt:lpstr>
      <vt:lpstr>Times New Roman</vt:lpstr>
      <vt:lpstr>Office Theme</vt:lpstr>
      <vt:lpstr>Equation</vt:lpstr>
      <vt:lpstr>CENTRAL LIMIT THEOREM</vt:lpstr>
      <vt:lpstr>SAMPLING DISTRIBUTION OF THE MEAN</vt:lpstr>
      <vt:lpstr>STANDARD ERROR</vt:lpstr>
      <vt:lpstr>How Large is Large?</vt:lpstr>
      <vt:lpstr>EXAMPLE</vt:lpstr>
      <vt:lpstr>Example continued</vt:lpstr>
      <vt:lpstr>Parameters and Statistics</vt:lpstr>
      <vt:lpstr>Central Limit Theorem</vt:lpstr>
      <vt:lpstr>Central Limit Theorem  Time to Complete Activity Example</vt:lpstr>
      <vt:lpstr>Central Limit Theorem   Time to Complete Activity Example</vt:lpstr>
      <vt:lpstr>Central Limit Theorem   Time to Complete Activity Example</vt:lpstr>
      <vt:lpstr>Example continued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LIMIT THEOREM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2019-09-16T03:24:03Z</dcterms:modified>
</cp:coreProperties>
</file>