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3"/>
  </p:notesMasterIdLst>
  <p:sldIdLst>
    <p:sldId id="256" r:id="rId3"/>
    <p:sldId id="268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9" r:id="rId15"/>
    <p:sldId id="300" r:id="rId16"/>
    <p:sldId id="301" r:id="rId17"/>
    <p:sldId id="298" r:id="rId18"/>
    <p:sldId id="302" r:id="rId19"/>
    <p:sldId id="303" r:id="rId20"/>
    <p:sldId id="304" r:id="rId21"/>
    <p:sldId id="631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CC99"/>
    <a:srgbClr val="FF3300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32" autoAdjust="0"/>
    <p:restoredTop sz="94660"/>
  </p:normalViewPr>
  <p:slideViewPr>
    <p:cSldViewPr snapToGrid="0">
      <p:cViewPr varScale="1">
        <p:scale>
          <a:sx n="59" d="100"/>
          <a:sy n="59" d="100"/>
        </p:scale>
        <p:origin x="17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2316D5-04A1-4E09-8FFE-7E439241104B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CA4D4-D378-4B3D-8789-19F4DDCF8B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388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9764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473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8674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6650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951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9764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976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9764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9764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4760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3953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0926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780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8690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73195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12714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2128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86585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08845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94860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4406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97977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93322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2447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7000">
              <a:schemeClr val="accent1">
                <a:lumMod val="20000"/>
                <a:lumOff val="80000"/>
              </a:schemeClr>
            </a:gs>
            <a:gs pos="95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7626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8.png"/><Relationship Id="rId13" Type="http://schemas.openxmlformats.org/officeDocument/2006/relationships/image" Target="../media/image155.png"/><Relationship Id="rId3" Type="http://schemas.openxmlformats.org/officeDocument/2006/relationships/image" Target="../media/image103.png"/><Relationship Id="rId7" Type="http://schemas.openxmlformats.org/officeDocument/2006/relationships/image" Target="../media/image167.png"/><Relationship Id="rId12" Type="http://schemas.openxmlformats.org/officeDocument/2006/relationships/image" Target="../media/image15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9.png"/><Relationship Id="rId11" Type="http://schemas.openxmlformats.org/officeDocument/2006/relationships/image" Target="../media/image153.png"/><Relationship Id="rId5" Type="http://schemas.openxmlformats.org/officeDocument/2006/relationships/image" Target="../media/image148.png"/><Relationship Id="rId15" Type="http://schemas.openxmlformats.org/officeDocument/2006/relationships/image" Target="../media/image170.png"/><Relationship Id="rId10" Type="http://schemas.openxmlformats.org/officeDocument/2006/relationships/image" Target="../media/image152.png"/><Relationship Id="rId4" Type="http://schemas.openxmlformats.org/officeDocument/2006/relationships/image" Target="../media/image124.png"/><Relationship Id="rId9" Type="http://schemas.openxmlformats.org/officeDocument/2006/relationships/image" Target="../media/image151.png"/><Relationship Id="rId14" Type="http://schemas.openxmlformats.org/officeDocument/2006/relationships/image" Target="../media/image16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5.png"/><Relationship Id="rId13" Type="http://schemas.openxmlformats.org/officeDocument/2006/relationships/image" Target="../media/image103.png"/><Relationship Id="rId3" Type="http://schemas.openxmlformats.org/officeDocument/2006/relationships/image" Target="../media/image148.png"/><Relationship Id="rId7" Type="http://schemas.openxmlformats.org/officeDocument/2006/relationships/image" Target="../media/image154.png"/><Relationship Id="rId12" Type="http://schemas.openxmlformats.org/officeDocument/2006/relationships/image" Target="../media/image173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3.png"/><Relationship Id="rId11" Type="http://schemas.openxmlformats.org/officeDocument/2006/relationships/image" Target="../media/image172.png"/><Relationship Id="rId5" Type="http://schemas.openxmlformats.org/officeDocument/2006/relationships/image" Target="../media/image152.png"/><Relationship Id="rId15" Type="http://schemas.openxmlformats.org/officeDocument/2006/relationships/image" Target="../media/image168.png"/><Relationship Id="rId10" Type="http://schemas.openxmlformats.org/officeDocument/2006/relationships/image" Target="../media/image151.png"/><Relationship Id="rId4" Type="http://schemas.openxmlformats.org/officeDocument/2006/relationships/image" Target="../media/image149.png"/><Relationship Id="rId9" Type="http://schemas.openxmlformats.org/officeDocument/2006/relationships/image" Target="../media/image171.png"/><Relationship Id="rId14" Type="http://schemas.openxmlformats.org/officeDocument/2006/relationships/image" Target="../media/image12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6.png"/><Relationship Id="rId13" Type="http://schemas.openxmlformats.org/officeDocument/2006/relationships/image" Target="../media/image181.png"/><Relationship Id="rId3" Type="http://schemas.openxmlformats.org/officeDocument/2006/relationships/image" Target="../media/image174.png"/><Relationship Id="rId7" Type="http://schemas.openxmlformats.org/officeDocument/2006/relationships/image" Target="../media/image175.png"/><Relationship Id="rId12" Type="http://schemas.openxmlformats.org/officeDocument/2006/relationships/image" Target="../media/image180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18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4.png"/><Relationship Id="rId11" Type="http://schemas.openxmlformats.org/officeDocument/2006/relationships/image" Target="../media/image179.png"/><Relationship Id="rId5" Type="http://schemas.openxmlformats.org/officeDocument/2006/relationships/image" Target="../media/image103.png"/><Relationship Id="rId15" Type="http://schemas.openxmlformats.org/officeDocument/2006/relationships/image" Target="../media/image183.png"/><Relationship Id="rId10" Type="http://schemas.openxmlformats.org/officeDocument/2006/relationships/image" Target="../media/image178.png"/><Relationship Id="rId4" Type="http://schemas.openxmlformats.org/officeDocument/2006/relationships/image" Target="../media/image173.png"/><Relationship Id="rId9" Type="http://schemas.openxmlformats.org/officeDocument/2006/relationships/image" Target="../media/image177.png"/><Relationship Id="rId14" Type="http://schemas.openxmlformats.org/officeDocument/2006/relationships/image" Target="../media/image18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8.png"/><Relationship Id="rId13" Type="http://schemas.openxmlformats.org/officeDocument/2006/relationships/image" Target="../media/image188.png"/><Relationship Id="rId18" Type="http://schemas.openxmlformats.org/officeDocument/2006/relationships/image" Target="../media/image193.png"/><Relationship Id="rId3" Type="http://schemas.openxmlformats.org/officeDocument/2006/relationships/image" Target="../media/image174.png"/><Relationship Id="rId21" Type="http://schemas.openxmlformats.org/officeDocument/2006/relationships/image" Target="../media/image196.png"/><Relationship Id="rId7" Type="http://schemas.openxmlformats.org/officeDocument/2006/relationships/image" Target="../media/image177.png"/><Relationship Id="rId12" Type="http://schemas.openxmlformats.org/officeDocument/2006/relationships/image" Target="../media/image187.png"/><Relationship Id="rId17" Type="http://schemas.openxmlformats.org/officeDocument/2006/relationships/image" Target="../media/image192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191.png"/><Relationship Id="rId20" Type="http://schemas.openxmlformats.org/officeDocument/2006/relationships/image" Target="../media/image19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4.png"/><Relationship Id="rId11" Type="http://schemas.openxmlformats.org/officeDocument/2006/relationships/image" Target="../media/image186.png"/><Relationship Id="rId5" Type="http://schemas.openxmlformats.org/officeDocument/2006/relationships/image" Target="../media/image103.png"/><Relationship Id="rId15" Type="http://schemas.openxmlformats.org/officeDocument/2006/relationships/image" Target="../media/image190.png"/><Relationship Id="rId10" Type="http://schemas.openxmlformats.org/officeDocument/2006/relationships/image" Target="../media/image185.png"/><Relationship Id="rId19" Type="http://schemas.openxmlformats.org/officeDocument/2006/relationships/image" Target="../media/image194.png"/><Relationship Id="rId4" Type="http://schemas.openxmlformats.org/officeDocument/2006/relationships/image" Target="../media/image173.png"/><Relationship Id="rId9" Type="http://schemas.openxmlformats.org/officeDocument/2006/relationships/image" Target="../media/image179.png"/><Relationship Id="rId14" Type="http://schemas.openxmlformats.org/officeDocument/2006/relationships/image" Target="../media/image189.png"/><Relationship Id="rId22" Type="http://schemas.openxmlformats.org/officeDocument/2006/relationships/image" Target="../media/image19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8.png"/><Relationship Id="rId13" Type="http://schemas.openxmlformats.org/officeDocument/2006/relationships/image" Target="../media/image201.png"/><Relationship Id="rId18" Type="http://schemas.openxmlformats.org/officeDocument/2006/relationships/image" Target="../media/image206.png"/><Relationship Id="rId3" Type="http://schemas.openxmlformats.org/officeDocument/2006/relationships/image" Target="../media/image174.png"/><Relationship Id="rId7" Type="http://schemas.openxmlformats.org/officeDocument/2006/relationships/image" Target="../media/image177.png"/><Relationship Id="rId12" Type="http://schemas.openxmlformats.org/officeDocument/2006/relationships/image" Target="../media/image200.png"/><Relationship Id="rId17" Type="http://schemas.openxmlformats.org/officeDocument/2006/relationships/image" Target="../media/image205.png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20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4.png"/><Relationship Id="rId11" Type="http://schemas.openxmlformats.org/officeDocument/2006/relationships/image" Target="../media/image199.png"/><Relationship Id="rId5" Type="http://schemas.openxmlformats.org/officeDocument/2006/relationships/image" Target="../media/image103.png"/><Relationship Id="rId15" Type="http://schemas.openxmlformats.org/officeDocument/2006/relationships/image" Target="../media/image203.png"/><Relationship Id="rId10" Type="http://schemas.openxmlformats.org/officeDocument/2006/relationships/image" Target="../media/image198.png"/><Relationship Id="rId19" Type="http://schemas.openxmlformats.org/officeDocument/2006/relationships/image" Target="../media/image207.png"/><Relationship Id="rId4" Type="http://schemas.openxmlformats.org/officeDocument/2006/relationships/image" Target="../media/image173.png"/><Relationship Id="rId9" Type="http://schemas.openxmlformats.org/officeDocument/2006/relationships/image" Target="../media/image179.png"/><Relationship Id="rId14" Type="http://schemas.openxmlformats.org/officeDocument/2006/relationships/image" Target="../media/image202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8.png"/><Relationship Id="rId13" Type="http://schemas.openxmlformats.org/officeDocument/2006/relationships/image" Target="../media/image210.png"/><Relationship Id="rId3" Type="http://schemas.openxmlformats.org/officeDocument/2006/relationships/image" Target="../media/image174.png"/><Relationship Id="rId7" Type="http://schemas.openxmlformats.org/officeDocument/2006/relationships/image" Target="../media/image177.png"/><Relationship Id="rId12" Type="http://schemas.openxmlformats.org/officeDocument/2006/relationships/image" Target="../media/image20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4.png"/><Relationship Id="rId11" Type="http://schemas.openxmlformats.org/officeDocument/2006/relationships/image" Target="../media/image208.png"/><Relationship Id="rId5" Type="http://schemas.openxmlformats.org/officeDocument/2006/relationships/image" Target="../media/image103.png"/><Relationship Id="rId10" Type="http://schemas.openxmlformats.org/officeDocument/2006/relationships/image" Target="../media/image198.png"/><Relationship Id="rId4" Type="http://schemas.openxmlformats.org/officeDocument/2006/relationships/image" Target="../media/image173.png"/><Relationship Id="rId9" Type="http://schemas.openxmlformats.org/officeDocument/2006/relationships/image" Target="../media/image179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8.png"/><Relationship Id="rId3" Type="http://schemas.openxmlformats.org/officeDocument/2006/relationships/image" Target="../media/image211.png"/><Relationship Id="rId7" Type="http://schemas.openxmlformats.org/officeDocument/2006/relationships/image" Target="../media/image17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4.png"/><Relationship Id="rId5" Type="http://schemas.openxmlformats.org/officeDocument/2006/relationships/image" Target="../media/image103.png"/><Relationship Id="rId4" Type="http://schemas.openxmlformats.org/officeDocument/2006/relationships/image" Target="../media/image173.png"/><Relationship Id="rId9" Type="http://schemas.openxmlformats.org/officeDocument/2006/relationships/image" Target="../media/image179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8.png"/><Relationship Id="rId13" Type="http://schemas.openxmlformats.org/officeDocument/2006/relationships/image" Target="../media/image215.png"/><Relationship Id="rId3" Type="http://schemas.openxmlformats.org/officeDocument/2006/relationships/image" Target="../media/image211.png"/><Relationship Id="rId7" Type="http://schemas.openxmlformats.org/officeDocument/2006/relationships/image" Target="../media/image177.png"/><Relationship Id="rId12" Type="http://schemas.openxmlformats.org/officeDocument/2006/relationships/image" Target="../media/image2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4.png"/><Relationship Id="rId11" Type="http://schemas.openxmlformats.org/officeDocument/2006/relationships/image" Target="../media/image213.png"/><Relationship Id="rId5" Type="http://schemas.openxmlformats.org/officeDocument/2006/relationships/image" Target="../media/image103.png"/><Relationship Id="rId15" Type="http://schemas.openxmlformats.org/officeDocument/2006/relationships/image" Target="../media/image217.png"/><Relationship Id="rId10" Type="http://schemas.openxmlformats.org/officeDocument/2006/relationships/image" Target="../media/image212.png"/><Relationship Id="rId4" Type="http://schemas.openxmlformats.org/officeDocument/2006/relationships/image" Target="../media/image173.png"/><Relationship Id="rId9" Type="http://schemas.openxmlformats.org/officeDocument/2006/relationships/image" Target="../media/image179.png"/><Relationship Id="rId14" Type="http://schemas.openxmlformats.org/officeDocument/2006/relationships/image" Target="../media/image216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8.png"/><Relationship Id="rId13" Type="http://schemas.openxmlformats.org/officeDocument/2006/relationships/image" Target="../media/image220.png"/><Relationship Id="rId18" Type="http://schemas.openxmlformats.org/officeDocument/2006/relationships/image" Target="../media/image225.png"/><Relationship Id="rId3" Type="http://schemas.openxmlformats.org/officeDocument/2006/relationships/image" Target="../media/image211.png"/><Relationship Id="rId21" Type="http://schemas.openxmlformats.org/officeDocument/2006/relationships/image" Target="../media/image228.png"/><Relationship Id="rId7" Type="http://schemas.openxmlformats.org/officeDocument/2006/relationships/image" Target="../media/image177.png"/><Relationship Id="rId12" Type="http://schemas.openxmlformats.org/officeDocument/2006/relationships/image" Target="../media/image219.png"/><Relationship Id="rId17" Type="http://schemas.openxmlformats.org/officeDocument/2006/relationships/image" Target="../media/image224.png"/><Relationship Id="rId2" Type="http://schemas.openxmlformats.org/officeDocument/2006/relationships/notesSlide" Target="../notesSlides/notesSlide12.xml"/><Relationship Id="rId16" Type="http://schemas.openxmlformats.org/officeDocument/2006/relationships/image" Target="../media/image223.png"/><Relationship Id="rId20" Type="http://schemas.openxmlformats.org/officeDocument/2006/relationships/image" Target="../media/image2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4.png"/><Relationship Id="rId11" Type="http://schemas.openxmlformats.org/officeDocument/2006/relationships/image" Target="../media/image218.png"/><Relationship Id="rId5" Type="http://schemas.openxmlformats.org/officeDocument/2006/relationships/image" Target="../media/image103.png"/><Relationship Id="rId15" Type="http://schemas.openxmlformats.org/officeDocument/2006/relationships/image" Target="../media/image222.png"/><Relationship Id="rId10" Type="http://schemas.openxmlformats.org/officeDocument/2006/relationships/image" Target="../media/image217.png"/><Relationship Id="rId19" Type="http://schemas.openxmlformats.org/officeDocument/2006/relationships/image" Target="../media/image226.png"/><Relationship Id="rId4" Type="http://schemas.openxmlformats.org/officeDocument/2006/relationships/image" Target="../media/image173.png"/><Relationship Id="rId9" Type="http://schemas.openxmlformats.org/officeDocument/2006/relationships/image" Target="../media/image179.png"/><Relationship Id="rId14" Type="http://schemas.openxmlformats.org/officeDocument/2006/relationships/image" Target="../media/image221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8.png"/><Relationship Id="rId13" Type="http://schemas.openxmlformats.org/officeDocument/2006/relationships/image" Target="../media/image232.png"/><Relationship Id="rId3" Type="http://schemas.openxmlformats.org/officeDocument/2006/relationships/image" Target="../media/image211.png"/><Relationship Id="rId7" Type="http://schemas.openxmlformats.org/officeDocument/2006/relationships/image" Target="../media/image177.png"/><Relationship Id="rId12" Type="http://schemas.openxmlformats.org/officeDocument/2006/relationships/image" Target="../media/image231.png"/><Relationship Id="rId2" Type="http://schemas.openxmlformats.org/officeDocument/2006/relationships/notesSlide" Target="../notesSlides/notesSlide13.xml"/><Relationship Id="rId16" Type="http://schemas.openxmlformats.org/officeDocument/2006/relationships/image" Target="../media/image2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4.png"/><Relationship Id="rId11" Type="http://schemas.openxmlformats.org/officeDocument/2006/relationships/image" Target="../media/image230.png"/><Relationship Id="rId5" Type="http://schemas.openxmlformats.org/officeDocument/2006/relationships/image" Target="../media/image103.png"/><Relationship Id="rId15" Type="http://schemas.openxmlformats.org/officeDocument/2006/relationships/image" Target="../media/image234.png"/><Relationship Id="rId10" Type="http://schemas.openxmlformats.org/officeDocument/2006/relationships/image" Target="../media/image229.png"/><Relationship Id="rId4" Type="http://schemas.openxmlformats.org/officeDocument/2006/relationships/image" Target="../media/image173.png"/><Relationship Id="rId9" Type="http://schemas.openxmlformats.org/officeDocument/2006/relationships/image" Target="../media/image179.png"/><Relationship Id="rId14" Type="http://schemas.openxmlformats.org/officeDocument/2006/relationships/image" Target="../media/image23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7.png"/><Relationship Id="rId13" Type="http://schemas.openxmlformats.org/officeDocument/2006/relationships/image" Target="../media/image112.png"/><Relationship Id="rId3" Type="http://schemas.openxmlformats.org/officeDocument/2006/relationships/image" Target="../media/image102.png"/><Relationship Id="rId7" Type="http://schemas.openxmlformats.org/officeDocument/2006/relationships/image" Target="../media/image106.png"/><Relationship Id="rId12" Type="http://schemas.openxmlformats.org/officeDocument/2006/relationships/image" Target="../media/image111.png"/><Relationship Id="rId2" Type="http://schemas.openxmlformats.org/officeDocument/2006/relationships/image" Target="../media/image10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5.png"/><Relationship Id="rId11" Type="http://schemas.openxmlformats.org/officeDocument/2006/relationships/image" Target="../media/image110.png"/><Relationship Id="rId5" Type="http://schemas.openxmlformats.org/officeDocument/2006/relationships/image" Target="../media/image104.png"/><Relationship Id="rId15" Type="http://schemas.openxmlformats.org/officeDocument/2006/relationships/image" Target="../media/image114.png"/><Relationship Id="rId10" Type="http://schemas.openxmlformats.org/officeDocument/2006/relationships/image" Target="../media/image109.png"/><Relationship Id="rId4" Type="http://schemas.openxmlformats.org/officeDocument/2006/relationships/image" Target="../media/image103.png"/><Relationship Id="rId9" Type="http://schemas.openxmlformats.org/officeDocument/2006/relationships/image" Target="../media/image108.png"/><Relationship Id="rId14" Type="http://schemas.openxmlformats.org/officeDocument/2006/relationships/image" Target="../media/image1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png"/><Relationship Id="rId13" Type="http://schemas.openxmlformats.org/officeDocument/2006/relationships/image" Target="../media/image125.png"/><Relationship Id="rId3" Type="http://schemas.openxmlformats.org/officeDocument/2006/relationships/image" Target="../media/image115.png"/><Relationship Id="rId7" Type="http://schemas.openxmlformats.org/officeDocument/2006/relationships/image" Target="../media/image119.png"/><Relationship Id="rId12" Type="http://schemas.openxmlformats.org/officeDocument/2006/relationships/image" Target="../media/image124.png"/><Relationship Id="rId2" Type="http://schemas.openxmlformats.org/officeDocument/2006/relationships/image" Target="../media/image10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8.png"/><Relationship Id="rId11" Type="http://schemas.openxmlformats.org/officeDocument/2006/relationships/image" Target="../media/image123.png"/><Relationship Id="rId5" Type="http://schemas.openxmlformats.org/officeDocument/2006/relationships/image" Target="../media/image117.png"/><Relationship Id="rId10" Type="http://schemas.openxmlformats.org/officeDocument/2006/relationships/image" Target="../media/image122.png"/><Relationship Id="rId4" Type="http://schemas.openxmlformats.org/officeDocument/2006/relationships/image" Target="../media/image116.png"/><Relationship Id="rId9" Type="http://schemas.openxmlformats.org/officeDocument/2006/relationships/image" Target="../media/image121.png"/><Relationship Id="rId14" Type="http://schemas.openxmlformats.org/officeDocument/2006/relationships/image" Target="../media/image12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1.png"/><Relationship Id="rId3" Type="http://schemas.openxmlformats.org/officeDocument/2006/relationships/image" Target="../media/image124.png"/><Relationship Id="rId7" Type="http://schemas.openxmlformats.org/officeDocument/2006/relationships/image" Target="../media/image130.png"/><Relationship Id="rId12" Type="http://schemas.openxmlformats.org/officeDocument/2006/relationships/image" Target="../media/image135.png"/><Relationship Id="rId2" Type="http://schemas.openxmlformats.org/officeDocument/2006/relationships/image" Target="../media/image10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9.png"/><Relationship Id="rId11" Type="http://schemas.openxmlformats.org/officeDocument/2006/relationships/image" Target="../media/image134.png"/><Relationship Id="rId5" Type="http://schemas.openxmlformats.org/officeDocument/2006/relationships/image" Target="../media/image128.png"/><Relationship Id="rId10" Type="http://schemas.openxmlformats.org/officeDocument/2006/relationships/image" Target="../media/image133.png"/><Relationship Id="rId4" Type="http://schemas.openxmlformats.org/officeDocument/2006/relationships/image" Target="../media/image127.png"/><Relationship Id="rId9" Type="http://schemas.openxmlformats.org/officeDocument/2006/relationships/image" Target="../media/image13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9.png"/><Relationship Id="rId13" Type="http://schemas.openxmlformats.org/officeDocument/2006/relationships/image" Target="../media/image144.png"/><Relationship Id="rId3" Type="http://schemas.openxmlformats.org/officeDocument/2006/relationships/image" Target="../media/image103.png"/><Relationship Id="rId7" Type="http://schemas.openxmlformats.org/officeDocument/2006/relationships/image" Target="../media/image138.png"/><Relationship Id="rId12" Type="http://schemas.openxmlformats.org/officeDocument/2006/relationships/image" Target="../media/image143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7.png"/><Relationship Id="rId11" Type="http://schemas.openxmlformats.org/officeDocument/2006/relationships/image" Target="../media/image142.png"/><Relationship Id="rId5" Type="http://schemas.openxmlformats.org/officeDocument/2006/relationships/image" Target="../media/image136.png"/><Relationship Id="rId15" Type="http://schemas.openxmlformats.org/officeDocument/2006/relationships/image" Target="../media/image146.png"/><Relationship Id="rId10" Type="http://schemas.openxmlformats.org/officeDocument/2006/relationships/image" Target="../media/image141.png"/><Relationship Id="rId4" Type="http://schemas.openxmlformats.org/officeDocument/2006/relationships/image" Target="../media/image124.png"/><Relationship Id="rId9" Type="http://schemas.openxmlformats.org/officeDocument/2006/relationships/image" Target="../media/image140.png"/><Relationship Id="rId14" Type="http://schemas.openxmlformats.org/officeDocument/2006/relationships/image" Target="../media/image14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1.png"/><Relationship Id="rId13" Type="http://schemas.openxmlformats.org/officeDocument/2006/relationships/image" Target="../media/image156.png"/><Relationship Id="rId18" Type="http://schemas.openxmlformats.org/officeDocument/2006/relationships/image" Target="../media/image161.png"/><Relationship Id="rId3" Type="http://schemas.openxmlformats.org/officeDocument/2006/relationships/image" Target="../media/image103.png"/><Relationship Id="rId21" Type="http://schemas.openxmlformats.org/officeDocument/2006/relationships/image" Target="../media/image164.png"/><Relationship Id="rId7" Type="http://schemas.openxmlformats.org/officeDocument/2006/relationships/image" Target="../media/image150.png"/><Relationship Id="rId12" Type="http://schemas.openxmlformats.org/officeDocument/2006/relationships/image" Target="../media/image155.png"/><Relationship Id="rId17" Type="http://schemas.openxmlformats.org/officeDocument/2006/relationships/image" Target="../media/image160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59.png"/><Relationship Id="rId20" Type="http://schemas.openxmlformats.org/officeDocument/2006/relationships/image" Target="../media/image16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9.png"/><Relationship Id="rId11" Type="http://schemas.openxmlformats.org/officeDocument/2006/relationships/image" Target="../media/image154.png"/><Relationship Id="rId5" Type="http://schemas.openxmlformats.org/officeDocument/2006/relationships/image" Target="../media/image148.png"/><Relationship Id="rId15" Type="http://schemas.openxmlformats.org/officeDocument/2006/relationships/image" Target="../media/image158.png"/><Relationship Id="rId10" Type="http://schemas.openxmlformats.org/officeDocument/2006/relationships/image" Target="../media/image153.png"/><Relationship Id="rId19" Type="http://schemas.openxmlformats.org/officeDocument/2006/relationships/image" Target="../media/image162.png"/><Relationship Id="rId4" Type="http://schemas.openxmlformats.org/officeDocument/2006/relationships/image" Target="../media/image124.png"/><Relationship Id="rId9" Type="http://schemas.openxmlformats.org/officeDocument/2006/relationships/image" Target="../media/image152.png"/><Relationship Id="rId14" Type="http://schemas.openxmlformats.org/officeDocument/2006/relationships/image" Target="../media/image15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1.png"/><Relationship Id="rId13" Type="http://schemas.openxmlformats.org/officeDocument/2006/relationships/image" Target="../media/image165.png"/><Relationship Id="rId3" Type="http://schemas.openxmlformats.org/officeDocument/2006/relationships/image" Target="../media/image103.png"/><Relationship Id="rId7" Type="http://schemas.openxmlformats.org/officeDocument/2006/relationships/image" Target="../media/image150.png"/><Relationship Id="rId12" Type="http://schemas.openxmlformats.org/officeDocument/2006/relationships/image" Target="../media/image15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9.png"/><Relationship Id="rId11" Type="http://schemas.openxmlformats.org/officeDocument/2006/relationships/image" Target="../media/image154.png"/><Relationship Id="rId5" Type="http://schemas.openxmlformats.org/officeDocument/2006/relationships/image" Target="../media/image148.png"/><Relationship Id="rId10" Type="http://schemas.openxmlformats.org/officeDocument/2006/relationships/image" Target="../media/image153.png"/><Relationship Id="rId4" Type="http://schemas.openxmlformats.org/officeDocument/2006/relationships/image" Target="../media/image124.png"/><Relationship Id="rId9" Type="http://schemas.openxmlformats.org/officeDocument/2006/relationships/image" Target="../media/image152.png"/><Relationship Id="rId14" Type="http://schemas.openxmlformats.org/officeDocument/2006/relationships/image" Target="../media/image16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269134" y="802624"/>
            <a:ext cx="8458085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Modelling with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Differential Equations</a:t>
            </a:r>
            <a:endParaRPr lang="ja-JP" altLang="en-US" sz="8000" b="1" dirty="0">
              <a:ln w="38100">
                <a:solidFill>
                  <a:schemeClr val="tx1"/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273818" y="4130310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7696200" y="914400"/>
                <a:ext cx="144780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6200" y="914400"/>
                <a:ext cx="1447800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1368722" y="2439840"/>
                <a:ext cx="1503873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𝑤𝑡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𝐶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8722" y="2439840"/>
                <a:ext cx="1503873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19600" y="1524000"/>
                <a:ext cx="1503873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𝑤𝑡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𝐶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1524000"/>
                <a:ext cx="1503873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419600" y="1905000"/>
                <a:ext cx="1600200" cy="31656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𝑤𝑡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type m:val="skw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1905000"/>
                <a:ext cx="1600200" cy="316562"/>
              </a:xfrm>
              <a:prstGeom prst="rect">
                <a:avLst/>
              </a:prstGeom>
              <a:blipFill>
                <a:blip r:embed="rId7"/>
                <a:stretch>
                  <a:fillRect t="-107843" r="-19011" b="-17647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rc 10"/>
          <p:cNvSpPr/>
          <p:nvPr/>
        </p:nvSpPr>
        <p:spPr>
          <a:xfrm>
            <a:off x="5867400" y="1676400"/>
            <a:ext cx="228600" cy="38100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096000" y="16002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Case number 2: C = </a:t>
            </a:r>
            <a:r>
              <a:rPr lang="el-GR" sz="1200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π</a:t>
            </a:r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/</a:t>
            </a:r>
            <a:r>
              <a:rPr lang="en-US" sz="1200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495800" y="243840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419600" y="3962400"/>
            <a:ext cx="3273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-a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4572000" y="2133600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0" y="0"/>
                <a:ext cx="365760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i="1">
                          <a:latin typeface="Cambria Math"/>
                        </a:rPr>
                        <m:t>=</m:t>
                      </m:r>
                      <m:r>
                        <a:rPr lang="en-US" sz="1200" i="1">
                          <a:latin typeface="Cambria Math"/>
                        </a:rPr>
                        <m:t>𝑎𝑠𝑖𝑛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𝑤𝑡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𝑖𝑓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𝑡h𝑒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𝑝𝑎𝑟𝑡𝑖𝑐𝑙𝑒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𝑠𝑡𝑎𝑟𝑡𝑠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𝑎𝑡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𝑡h𝑒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𝑐𝑒𝑛𝑡𝑟𝑒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657600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 useBgFill="1">
        <p:nvSpPr>
          <p:cNvPr id="41" name="Rectangle 40"/>
          <p:cNvSpPr/>
          <p:nvPr/>
        </p:nvSpPr>
        <p:spPr>
          <a:xfrm>
            <a:off x="6400800" y="3352800"/>
            <a:ext cx="914400" cy="838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7" name="Group 46"/>
          <p:cNvGrpSpPr/>
          <p:nvPr/>
        </p:nvGrpSpPr>
        <p:grpSpPr>
          <a:xfrm flipH="1">
            <a:off x="5559724" y="2590800"/>
            <a:ext cx="3355676" cy="1532625"/>
            <a:chOff x="4727275" y="2587925"/>
            <a:chExt cx="3355676" cy="1532625"/>
          </a:xfrm>
        </p:grpSpPr>
        <p:sp>
          <p:nvSpPr>
            <p:cNvPr id="50" name="Freeform 49"/>
            <p:cNvSpPr/>
            <p:nvPr/>
          </p:nvSpPr>
          <p:spPr>
            <a:xfrm>
              <a:off x="4727275" y="2587925"/>
              <a:ext cx="1682151" cy="767750"/>
            </a:xfrm>
            <a:custGeom>
              <a:avLst/>
              <a:gdLst>
                <a:gd name="connsiteX0" fmla="*/ 0 w 1682151"/>
                <a:gd name="connsiteY0" fmla="*/ 767750 h 767750"/>
                <a:gd name="connsiteX1" fmla="*/ 836763 w 1682151"/>
                <a:gd name="connsiteY1" fmla="*/ 0 h 767750"/>
                <a:gd name="connsiteX2" fmla="*/ 1682151 w 1682151"/>
                <a:gd name="connsiteY2" fmla="*/ 767750 h 767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82151" h="767750">
                  <a:moveTo>
                    <a:pt x="0" y="767750"/>
                  </a:moveTo>
                  <a:cubicBezTo>
                    <a:pt x="278202" y="383875"/>
                    <a:pt x="556405" y="0"/>
                    <a:pt x="836763" y="0"/>
                  </a:cubicBezTo>
                  <a:cubicBezTo>
                    <a:pt x="1117121" y="0"/>
                    <a:pt x="1399636" y="383875"/>
                    <a:pt x="1682151" y="767750"/>
                  </a:cubicBezTo>
                </a:path>
              </a:pathLst>
            </a:cu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 flipV="1">
              <a:off x="6400800" y="3352800"/>
              <a:ext cx="1682151" cy="767750"/>
            </a:xfrm>
            <a:custGeom>
              <a:avLst/>
              <a:gdLst>
                <a:gd name="connsiteX0" fmla="*/ 0 w 1682151"/>
                <a:gd name="connsiteY0" fmla="*/ 767750 h 767750"/>
                <a:gd name="connsiteX1" fmla="*/ 836763 w 1682151"/>
                <a:gd name="connsiteY1" fmla="*/ 0 h 767750"/>
                <a:gd name="connsiteX2" fmla="*/ 1682151 w 1682151"/>
                <a:gd name="connsiteY2" fmla="*/ 767750 h 767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82151" h="767750">
                  <a:moveTo>
                    <a:pt x="0" y="767750"/>
                  </a:moveTo>
                  <a:cubicBezTo>
                    <a:pt x="278202" y="383875"/>
                    <a:pt x="556405" y="0"/>
                    <a:pt x="836763" y="0"/>
                  </a:cubicBezTo>
                  <a:cubicBezTo>
                    <a:pt x="1117121" y="0"/>
                    <a:pt x="1399636" y="383875"/>
                    <a:pt x="1682151" y="767750"/>
                  </a:cubicBezTo>
                </a:path>
              </a:pathLst>
            </a:cu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 useBgFill="1">
        <p:nvSpPr>
          <p:cNvPr id="48" name="Rectangle 47"/>
          <p:cNvSpPr/>
          <p:nvPr/>
        </p:nvSpPr>
        <p:spPr>
          <a:xfrm flipH="1">
            <a:off x="8077200" y="2514600"/>
            <a:ext cx="914400" cy="914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9" name="Rectangle 48"/>
          <p:cNvSpPr/>
          <p:nvPr/>
        </p:nvSpPr>
        <p:spPr>
          <a:xfrm flipH="1">
            <a:off x="5486400" y="3352800"/>
            <a:ext cx="914400" cy="838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3886200" y="2590800"/>
            <a:ext cx="3355676" cy="1532625"/>
            <a:chOff x="4727275" y="2587925"/>
            <a:chExt cx="3355676" cy="1532625"/>
          </a:xfrm>
        </p:grpSpPr>
        <p:sp>
          <p:nvSpPr>
            <p:cNvPr id="39" name="Freeform 38"/>
            <p:cNvSpPr/>
            <p:nvPr/>
          </p:nvSpPr>
          <p:spPr>
            <a:xfrm>
              <a:off x="4727275" y="2587925"/>
              <a:ext cx="1682151" cy="767750"/>
            </a:xfrm>
            <a:custGeom>
              <a:avLst/>
              <a:gdLst>
                <a:gd name="connsiteX0" fmla="*/ 0 w 1682151"/>
                <a:gd name="connsiteY0" fmla="*/ 767750 h 767750"/>
                <a:gd name="connsiteX1" fmla="*/ 836763 w 1682151"/>
                <a:gd name="connsiteY1" fmla="*/ 0 h 767750"/>
                <a:gd name="connsiteX2" fmla="*/ 1682151 w 1682151"/>
                <a:gd name="connsiteY2" fmla="*/ 767750 h 767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82151" h="767750">
                  <a:moveTo>
                    <a:pt x="0" y="767750"/>
                  </a:moveTo>
                  <a:cubicBezTo>
                    <a:pt x="278202" y="383875"/>
                    <a:pt x="556405" y="0"/>
                    <a:pt x="836763" y="0"/>
                  </a:cubicBezTo>
                  <a:cubicBezTo>
                    <a:pt x="1117121" y="0"/>
                    <a:pt x="1399636" y="383875"/>
                    <a:pt x="1682151" y="767750"/>
                  </a:cubicBezTo>
                </a:path>
              </a:pathLst>
            </a:custGeom>
            <a:noFill/>
            <a:ln w="254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 39"/>
            <p:cNvSpPr/>
            <p:nvPr/>
          </p:nvSpPr>
          <p:spPr>
            <a:xfrm flipV="1">
              <a:off x="6400800" y="3352800"/>
              <a:ext cx="1682151" cy="767750"/>
            </a:xfrm>
            <a:custGeom>
              <a:avLst/>
              <a:gdLst>
                <a:gd name="connsiteX0" fmla="*/ 0 w 1682151"/>
                <a:gd name="connsiteY0" fmla="*/ 767750 h 767750"/>
                <a:gd name="connsiteX1" fmla="*/ 836763 w 1682151"/>
                <a:gd name="connsiteY1" fmla="*/ 0 h 767750"/>
                <a:gd name="connsiteX2" fmla="*/ 1682151 w 1682151"/>
                <a:gd name="connsiteY2" fmla="*/ 767750 h 767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82151" h="767750">
                  <a:moveTo>
                    <a:pt x="0" y="767750"/>
                  </a:moveTo>
                  <a:cubicBezTo>
                    <a:pt x="278202" y="383875"/>
                    <a:pt x="556405" y="0"/>
                    <a:pt x="836763" y="0"/>
                  </a:cubicBezTo>
                  <a:cubicBezTo>
                    <a:pt x="1117121" y="0"/>
                    <a:pt x="1399636" y="383875"/>
                    <a:pt x="1682151" y="767750"/>
                  </a:cubicBezTo>
                </a:path>
              </a:pathLst>
            </a:custGeom>
            <a:noFill/>
            <a:ln w="254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 useBgFill="1">
        <p:nvSpPr>
          <p:cNvPr id="8" name="Rectangle 7"/>
          <p:cNvSpPr/>
          <p:nvPr/>
        </p:nvSpPr>
        <p:spPr>
          <a:xfrm>
            <a:off x="3810000" y="2514600"/>
            <a:ext cx="914400" cy="914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>
            <a:off x="4724400" y="4114800"/>
            <a:ext cx="3581400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724400" y="2362200"/>
            <a:ext cx="0" cy="1905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495800" y="327660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276600"/>
                <a:ext cx="304891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10200" y="3352800"/>
                <a:ext cx="341568" cy="3022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8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8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800" b="0" i="1" smtClean="0">
                              <a:latin typeface="Cambria Math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3352800"/>
                <a:ext cx="341568" cy="30226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248400" y="3352800"/>
                <a:ext cx="285463" cy="3022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8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800" b="0" i="1" smtClean="0">
                              <a:latin typeface="Cambria Math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352800"/>
                <a:ext cx="285463" cy="30226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7086600" y="3352800"/>
                <a:ext cx="341568" cy="3235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8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8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8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800" b="0" i="1" smtClean="0">
                              <a:latin typeface="Cambria Math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3352800"/>
                <a:ext cx="341568" cy="32355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/>
          <p:nvPr/>
        </p:nvCxnSpPr>
        <p:spPr>
          <a:xfrm>
            <a:off x="4724400" y="3352800"/>
            <a:ext cx="3581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8305800" y="3200400"/>
            <a:ext cx="2568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7924800" y="3352800"/>
                <a:ext cx="326308" cy="3235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8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8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800" b="0" i="1" smtClean="0">
                              <a:latin typeface="Cambria Math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800" y="3352800"/>
                <a:ext cx="326308" cy="32355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/>
          <p:nvPr/>
        </p:nvCxnSpPr>
        <p:spPr>
          <a:xfrm>
            <a:off x="4724400" y="2590800"/>
            <a:ext cx="3581400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495800" y="243840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191000" y="5486400"/>
                <a:ext cx="4648199" cy="763799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You can use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0000FF"/>
                        </a:solidFill>
                        <a:latin typeface="Cambria Math"/>
                      </a:rPr>
                      <m:t>𝑥</m:t>
                    </m:r>
                    <m:r>
                      <a:rPr lang="en-US" sz="1600" i="1">
                        <a:solidFill>
                          <a:srgbClr val="0000FF"/>
                        </a:solidFill>
                        <a:latin typeface="Cambria Math"/>
                      </a:rPr>
                      <m:t>=</m:t>
                    </m:r>
                    <m:r>
                      <a:rPr lang="en-US" sz="1400" i="1">
                        <a:solidFill>
                          <a:srgbClr val="0000FF"/>
                        </a:solidFill>
                        <a:latin typeface="Cambria Math"/>
                      </a:rPr>
                      <m:t>𝑎</m:t>
                    </m:r>
                    <m:r>
                      <a:rPr lang="en-US" sz="1400" b="0" i="1" smtClean="0">
                        <a:solidFill>
                          <a:srgbClr val="0000FF"/>
                        </a:solidFill>
                        <a:latin typeface="Cambria Math"/>
                      </a:rPr>
                      <m:t>𝑐𝑜𝑠</m:t>
                    </m:r>
                    <m:d>
                      <m:dPr>
                        <m:ctrlPr>
                          <a:rPr lang="en-US" sz="1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𝑤𝑡</m:t>
                        </m:r>
                      </m:e>
                    </m:d>
                  </m:oMath>
                </a14:m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for situations when the particle starts at </a:t>
                </a:r>
                <a:r>
                  <a:rPr lang="en-US" sz="1400" u="sng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one edge</a:t>
                </a:r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of the oscillation, </a:t>
                </a:r>
                <a:r>
                  <a:rPr lang="en-US" sz="1400" dirty="0" err="1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ie</a:t>
                </a:r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) at the maximum value of x</a:t>
                </a: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5486400"/>
                <a:ext cx="4648199" cy="763799"/>
              </a:xfrm>
              <a:prstGeom prst="rect">
                <a:avLst/>
              </a:prstGeom>
              <a:blipFill>
                <a:blip r:embed="rId14"/>
                <a:stretch>
                  <a:fillRect b="-542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3652422" y="0"/>
                <a:ext cx="365760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i="1">
                          <a:latin typeface="Cambria Math"/>
                        </a:rPr>
                        <m:t>=</m:t>
                      </m:r>
                      <m:r>
                        <a:rPr lang="en-US" sz="1200" i="1">
                          <a:latin typeface="Cambria Math"/>
                        </a:rPr>
                        <m:t>𝑎𝑐𝑜𝑠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𝑤𝑡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𝑖𝑓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𝑡h𝑒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𝑝𝑎𝑟𝑡𝑖𝑐𝑙𝑒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𝑠𝑡𝑎𝑟𝑡𝑠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𝑎𝑡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𝑜𝑛𝑒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𝑒𝑑𝑔𝑒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2422" y="0"/>
                <a:ext cx="3657600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Box 57"/>
          <p:cNvSpPr txBox="1"/>
          <p:nvPr/>
        </p:nvSpPr>
        <p:spPr>
          <a:xfrm>
            <a:off x="4267200" y="4495800"/>
            <a:ext cx="4648199" cy="738664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If we calculate points in a similar way to before, we end up with the graph above, which is the same as the cos graph…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364" y="1600200"/>
            <a:ext cx="3820236" cy="51054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200" b="1" dirty="0">
                <a:latin typeface="Comic Sans MS" pitchFamily="66" charset="0"/>
              </a:rPr>
              <a:t>You can solve problems about a particle which is moving in a straight line with simple harmonic motion</a:t>
            </a: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This represents the displacement of the particle from the centre in terms of t, the time.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As sine is involved, the pattern will be periodic </a:t>
            </a:r>
            <a:r>
              <a:rPr lang="en-GB" sz="1200" dirty="0" err="1">
                <a:latin typeface="Comic Sans MS" pitchFamily="66" charset="0"/>
                <a:sym typeface="Wingdings" panose="05000000000000000000" pitchFamily="2" charset="2"/>
              </a:rPr>
              <a:t>ie</a:t>
            </a: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) oscillating, like the sin graph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Remember that a is the amplitude of the motion, </a:t>
            </a:r>
            <a:r>
              <a:rPr lang="en-GB" sz="1200" dirty="0" err="1">
                <a:latin typeface="Comic Sans MS" pitchFamily="66" charset="0"/>
                <a:sym typeface="Wingdings" panose="05000000000000000000" pitchFamily="2" charset="2"/>
              </a:rPr>
              <a:t>ie</a:t>
            </a: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) the greatest displacement from the centre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(The amplitude is not the distance between the opposite ‘extremes’, it is the distance from the centre to one ‘extreme’)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Therefore: -a ≤ x ≤ a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There are ‘special cases’ that are very useful!</a:t>
            </a:r>
          </a:p>
        </p:txBody>
      </p:sp>
      <p:sp>
        <p:nvSpPr>
          <p:cNvPr id="45" name="タイトル 1">
            <a:extLst>
              <a:ext uri="{FF2B5EF4-FFF2-40B4-BE49-F238E27FC236}">
                <a16:creationId xmlns:a16="http://schemas.microsoft.com/office/drawing/2014/main" id="{3777A1F4-FB46-40AF-AB47-F0CED90AB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AE78334-413C-4E89-AB8E-D3ED6AE8AD04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216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2" grpId="0"/>
      <p:bldP spid="38" grpId="0"/>
      <p:bldP spid="88" grpId="0"/>
      <p:bldP spid="37" grpId="0"/>
      <p:bldP spid="42" grpId="0"/>
      <p:bldP spid="43" grpId="0"/>
      <p:bldP spid="44" grpId="0"/>
      <p:bldP spid="89" grpId="0"/>
      <p:bldP spid="52" grpId="0"/>
      <p:bldP spid="54" grpId="0"/>
      <p:bldP spid="15" grpId="0" animBg="1"/>
      <p:bldP spid="57" grpId="0" animBg="1"/>
      <p:bldP spid="5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1368722" y="2439840"/>
                <a:ext cx="1503873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𝑤𝑡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𝐶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8722" y="2439840"/>
                <a:ext cx="1503873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19600" y="1676400"/>
                <a:ext cx="1503873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𝑤𝑡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𝐶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1676400"/>
                <a:ext cx="1503873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5867400" y="16002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8000"/>
                </a:solidFill>
                <a:latin typeface="Comic Sans MS" panose="030F0702030302020204" pitchFamily="66" charset="0"/>
              </a:rPr>
              <a:t>Case number 3:</a:t>
            </a:r>
          </a:p>
          <a:p>
            <a:pPr algn="ctr"/>
            <a:r>
              <a:rPr lang="en-US" sz="1200" dirty="0">
                <a:solidFill>
                  <a:srgbClr val="008000"/>
                </a:solidFill>
                <a:latin typeface="Comic Sans MS" panose="030F0702030302020204" pitchFamily="66" charset="0"/>
              </a:rPr>
              <a:t>C is neither 0 or </a:t>
            </a:r>
            <a:r>
              <a:rPr lang="el-GR" sz="1200" baseline="30000" dirty="0">
                <a:solidFill>
                  <a:srgbClr val="008000"/>
                </a:solidFill>
                <a:latin typeface="Comic Sans MS" panose="030F0702030302020204" pitchFamily="66" charset="0"/>
              </a:rPr>
              <a:t>π</a:t>
            </a:r>
            <a:r>
              <a:rPr lang="en-US" sz="1200" dirty="0">
                <a:solidFill>
                  <a:srgbClr val="008000"/>
                </a:solidFill>
                <a:latin typeface="Comic Sans MS" panose="030F0702030302020204" pitchFamily="66" charset="0"/>
              </a:rPr>
              <a:t>/</a:t>
            </a:r>
            <a:r>
              <a:rPr lang="en-US" sz="1200" baseline="-25000" dirty="0">
                <a:solidFill>
                  <a:srgbClr val="00800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419600" y="3962400"/>
            <a:ext cx="3273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-a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4724400" y="4114800"/>
            <a:ext cx="3581400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10200" y="3352800"/>
                <a:ext cx="341568" cy="3022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8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8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800" b="0" i="1" smtClean="0">
                              <a:latin typeface="Cambria Math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3352800"/>
                <a:ext cx="341568" cy="30226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248400" y="3352800"/>
                <a:ext cx="285463" cy="3022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8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800" b="0" i="1" smtClean="0">
                              <a:latin typeface="Cambria Math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352800"/>
                <a:ext cx="285463" cy="30226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7086600" y="3352800"/>
                <a:ext cx="341568" cy="3235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8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8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8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800" b="0" i="1" smtClean="0">
                              <a:latin typeface="Cambria Math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3352800"/>
                <a:ext cx="341568" cy="32355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7924800" y="3352800"/>
                <a:ext cx="326308" cy="3235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8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8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800" b="0" i="1" smtClean="0">
                              <a:latin typeface="Cambria Math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800" y="3352800"/>
                <a:ext cx="326308" cy="32355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TextBox 87"/>
          <p:cNvSpPr txBox="1"/>
          <p:nvPr/>
        </p:nvSpPr>
        <p:spPr>
          <a:xfrm>
            <a:off x="4572000" y="2133600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x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4724400" y="3352800"/>
            <a:ext cx="3581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4495800" y="2590800"/>
            <a:ext cx="5034951" cy="1532625"/>
            <a:chOff x="4495800" y="2743200"/>
            <a:chExt cx="5034951" cy="1532625"/>
          </a:xfrm>
        </p:grpSpPr>
        <p:sp>
          <p:nvSpPr>
            <p:cNvPr id="40" name="Freeform 39"/>
            <p:cNvSpPr/>
            <p:nvPr/>
          </p:nvSpPr>
          <p:spPr>
            <a:xfrm>
              <a:off x="7848600" y="2743200"/>
              <a:ext cx="1682151" cy="767750"/>
            </a:xfrm>
            <a:custGeom>
              <a:avLst/>
              <a:gdLst>
                <a:gd name="connsiteX0" fmla="*/ 0 w 1682151"/>
                <a:gd name="connsiteY0" fmla="*/ 767750 h 767750"/>
                <a:gd name="connsiteX1" fmla="*/ 836763 w 1682151"/>
                <a:gd name="connsiteY1" fmla="*/ 0 h 767750"/>
                <a:gd name="connsiteX2" fmla="*/ 1682151 w 1682151"/>
                <a:gd name="connsiteY2" fmla="*/ 767750 h 767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82151" h="767750">
                  <a:moveTo>
                    <a:pt x="0" y="767750"/>
                  </a:moveTo>
                  <a:cubicBezTo>
                    <a:pt x="278202" y="383875"/>
                    <a:pt x="556405" y="0"/>
                    <a:pt x="836763" y="0"/>
                  </a:cubicBezTo>
                  <a:cubicBezTo>
                    <a:pt x="1117121" y="0"/>
                    <a:pt x="1399636" y="383875"/>
                    <a:pt x="1682151" y="767750"/>
                  </a:cubicBezTo>
                </a:path>
              </a:pathLst>
            </a:custGeom>
            <a:noFill/>
            <a:ln w="254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4"/>
            <p:cNvGrpSpPr/>
            <p:nvPr/>
          </p:nvGrpSpPr>
          <p:grpSpPr>
            <a:xfrm>
              <a:off x="4495800" y="2743200"/>
              <a:ext cx="3355676" cy="1532625"/>
              <a:chOff x="4727275" y="2587925"/>
              <a:chExt cx="3355676" cy="1532625"/>
            </a:xfrm>
          </p:grpSpPr>
          <p:sp>
            <p:nvSpPr>
              <p:cNvPr id="46" name="Freeform 45"/>
              <p:cNvSpPr/>
              <p:nvPr/>
            </p:nvSpPr>
            <p:spPr>
              <a:xfrm>
                <a:off x="4727275" y="2587925"/>
                <a:ext cx="1682151" cy="767750"/>
              </a:xfrm>
              <a:custGeom>
                <a:avLst/>
                <a:gdLst>
                  <a:gd name="connsiteX0" fmla="*/ 0 w 1682151"/>
                  <a:gd name="connsiteY0" fmla="*/ 767750 h 767750"/>
                  <a:gd name="connsiteX1" fmla="*/ 836763 w 1682151"/>
                  <a:gd name="connsiteY1" fmla="*/ 0 h 767750"/>
                  <a:gd name="connsiteX2" fmla="*/ 1682151 w 1682151"/>
                  <a:gd name="connsiteY2" fmla="*/ 767750 h 767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82151" h="767750">
                    <a:moveTo>
                      <a:pt x="0" y="767750"/>
                    </a:moveTo>
                    <a:cubicBezTo>
                      <a:pt x="278202" y="383875"/>
                      <a:pt x="556405" y="0"/>
                      <a:pt x="836763" y="0"/>
                    </a:cubicBezTo>
                    <a:cubicBezTo>
                      <a:pt x="1117121" y="0"/>
                      <a:pt x="1399636" y="383875"/>
                      <a:pt x="1682151" y="767750"/>
                    </a:cubicBezTo>
                  </a:path>
                </a:pathLst>
              </a:custGeom>
              <a:noFill/>
              <a:ln w="25400"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Freeform 46"/>
              <p:cNvSpPr/>
              <p:nvPr/>
            </p:nvSpPr>
            <p:spPr>
              <a:xfrm flipV="1">
                <a:off x="6400800" y="3352800"/>
                <a:ext cx="1682151" cy="767750"/>
              </a:xfrm>
              <a:custGeom>
                <a:avLst/>
                <a:gdLst>
                  <a:gd name="connsiteX0" fmla="*/ 0 w 1682151"/>
                  <a:gd name="connsiteY0" fmla="*/ 767750 h 767750"/>
                  <a:gd name="connsiteX1" fmla="*/ 836763 w 1682151"/>
                  <a:gd name="connsiteY1" fmla="*/ 0 h 767750"/>
                  <a:gd name="connsiteX2" fmla="*/ 1682151 w 1682151"/>
                  <a:gd name="connsiteY2" fmla="*/ 767750 h 767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82151" h="767750">
                    <a:moveTo>
                      <a:pt x="0" y="767750"/>
                    </a:moveTo>
                    <a:cubicBezTo>
                      <a:pt x="278202" y="383875"/>
                      <a:pt x="556405" y="0"/>
                      <a:pt x="836763" y="0"/>
                    </a:cubicBezTo>
                    <a:cubicBezTo>
                      <a:pt x="1117121" y="0"/>
                      <a:pt x="1399636" y="383875"/>
                      <a:pt x="1682151" y="767750"/>
                    </a:cubicBezTo>
                  </a:path>
                </a:pathLst>
              </a:custGeom>
              <a:noFill/>
              <a:ln w="25400"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 useBgFill="1">
        <p:nvSpPr>
          <p:cNvPr id="33" name="Rectangle 32"/>
          <p:cNvSpPr/>
          <p:nvPr/>
        </p:nvSpPr>
        <p:spPr>
          <a:xfrm>
            <a:off x="3429000" y="2438400"/>
            <a:ext cx="1295400" cy="1219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4724400" y="2362200"/>
            <a:ext cx="0" cy="1905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495800" y="243840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a</a:t>
            </a:r>
          </a:p>
        </p:txBody>
      </p:sp>
      <p:sp useBgFill="1">
        <p:nvSpPr>
          <p:cNvPr id="35" name="Rectangle 34"/>
          <p:cNvSpPr/>
          <p:nvPr/>
        </p:nvSpPr>
        <p:spPr>
          <a:xfrm>
            <a:off x="8305800" y="2514600"/>
            <a:ext cx="1295400" cy="1295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4724400" y="2590800"/>
            <a:ext cx="3581400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343400" y="5029200"/>
                <a:ext cx="4648199" cy="763799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08000"/>
                    </a:solidFill>
                    <a:latin typeface="Comic Sans MS" panose="030F0702030302020204" pitchFamily="66" charset="0"/>
                  </a:rPr>
                  <a:t>You use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008000"/>
                        </a:solidFill>
                        <a:latin typeface="Cambria Math"/>
                      </a:rPr>
                      <m:t>𝑥</m:t>
                    </m:r>
                    <m:r>
                      <a:rPr lang="en-US" sz="1600" i="1">
                        <a:solidFill>
                          <a:srgbClr val="008000"/>
                        </a:solidFill>
                        <a:latin typeface="Cambria Math"/>
                      </a:rPr>
                      <m:t>=</m:t>
                    </m:r>
                    <m:r>
                      <a:rPr lang="en-US" sz="1400" i="1">
                        <a:solidFill>
                          <a:srgbClr val="008000"/>
                        </a:solidFill>
                        <a:latin typeface="Cambria Math"/>
                      </a:rPr>
                      <m:t>𝑎</m:t>
                    </m:r>
                    <m:r>
                      <a:rPr lang="en-US" sz="1400" b="0" i="1" smtClean="0">
                        <a:solidFill>
                          <a:srgbClr val="008000"/>
                        </a:solidFill>
                        <a:latin typeface="Cambria Math"/>
                      </a:rPr>
                      <m:t>𝑠𝑖𝑛</m:t>
                    </m:r>
                    <m:d>
                      <m:dPr>
                        <m:ctrlPr>
                          <a:rPr lang="en-US" sz="1400" i="1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solidFill>
                              <a:srgbClr val="008000"/>
                            </a:solidFill>
                            <a:latin typeface="Cambria Math"/>
                          </a:rPr>
                          <m:t>𝑤𝑡</m:t>
                        </m:r>
                        <m:r>
                          <a:rPr lang="en-US" sz="1400" b="0" i="1" smtClean="0">
                            <a:solidFill>
                              <a:srgbClr val="0080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1400" b="0" i="1" smtClean="0">
                            <a:solidFill>
                              <a:srgbClr val="008000"/>
                            </a:solidFill>
                            <a:latin typeface="Cambria Math"/>
                          </a:rPr>
                          <m:t>𝐶</m:t>
                        </m:r>
                      </m:e>
                    </m:d>
                  </m:oMath>
                </a14:m>
                <a:r>
                  <a:rPr lang="en-US" sz="1400" dirty="0">
                    <a:solidFill>
                      <a:srgbClr val="008000"/>
                    </a:solidFill>
                    <a:latin typeface="Comic Sans MS" panose="030F0702030302020204" pitchFamily="66" charset="0"/>
                  </a:rPr>
                  <a:t> for situations when the particle starts at neither the </a:t>
                </a:r>
                <a:r>
                  <a:rPr lang="en-US" sz="1400" dirty="0" err="1">
                    <a:solidFill>
                      <a:srgbClr val="008000"/>
                    </a:solidFill>
                    <a:latin typeface="Comic Sans MS" panose="030F0702030302020204" pitchFamily="66" charset="0"/>
                  </a:rPr>
                  <a:t>centre</a:t>
                </a:r>
                <a:r>
                  <a:rPr lang="en-US" sz="1400" dirty="0">
                    <a:solidFill>
                      <a:srgbClr val="008000"/>
                    </a:solidFill>
                    <a:latin typeface="Comic Sans MS" panose="030F0702030302020204" pitchFamily="66" charset="0"/>
                  </a:rPr>
                  <a:t> nor an extreme point of the oscillation (it starts ‘C’ on one side!) </a:t>
                </a: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5029200"/>
                <a:ext cx="4648199" cy="763799"/>
              </a:xfrm>
              <a:prstGeom prst="rect">
                <a:avLst/>
              </a:prstGeom>
              <a:blipFill>
                <a:blip r:embed="rId9"/>
                <a:stretch>
                  <a:fillRect r="-131" b="-542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/>
          <p:cNvSpPr txBox="1"/>
          <p:nvPr/>
        </p:nvSpPr>
        <p:spPr>
          <a:xfrm>
            <a:off x="4267200" y="4419600"/>
            <a:ext cx="4648199" cy="523220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8000"/>
                </a:solidFill>
                <a:latin typeface="Comic Sans MS" panose="030F0702030302020204" pitchFamily="66" charset="0"/>
              </a:rPr>
              <a:t>This graph will be a translation of x = </a:t>
            </a:r>
            <a:r>
              <a:rPr lang="en-US" sz="1400" dirty="0" err="1">
                <a:solidFill>
                  <a:srgbClr val="008000"/>
                </a:solidFill>
                <a:latin typeface="Comic Sans MS" panose="030F0702030302020204" pitchFamily="66" charset="0"/>
              </a:rPr>
              <a:t>asin</a:t>
            </a:r>
            <a:r>
              <a:rPr lang="en-US" sz="1400" dirty="0">
                <a:solidFill>
                  <a:srgbClr val="008000"/>
                </a:solidFill>
                <a:latin typeface="Comic Sans MS" panose="030F0702030302020204" pitchFamily="66" charset="0"/>
              </a:rPr>
              <a:t>(</a:t>
            </a:r>
            <a:r>
              <a:rPr lang="en-US" sz="1400" dirty="0" err="1">
                <a:solidFill>
                  <a:srgbClr val="008000"/>
                </a:solidFill>
                <a:latin typeface="Comic Sans MS" panose="030F0702030302020204" pitchFamily="66" charset="0"/>
              </a:rPr>
              <a:t>wt</a:t>
            </a:r>
            <a:r>
              <a:rPr lang="en-US" sz="1400" dirty="0">
                <a:solidFill>
                  <a:srgbClr val="008000"/>
                </a:solidFill>
                <a:latin typeface="Comic Sans MS" panose="030F0702030302020204" pitchFamily="66" charset="0"/>
              </a:rPr>
              <a:t>) a distance C to the left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8305800" y="3200400"/>
            <a:ext cx="2568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495800" y="327660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276600"/>
                <a:ext cx="304891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364" y="1600200"/>
            <a:ext cx="3820236" cy="51054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200" b="1" dirty="0">
                <a:latin typeface="Comic Sans MS" pitchFamily="66" charset="0"/>
              </a:rPr>
              <a:t>You can solve problems about a particle which is moving in a straight line with simple harmonic motion</a:t>
            </a: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This represents the displacement of the particle from the centre in terms of t, the time.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As sine is involved, the pattern will be periodic </a:t>
            </a:r>
            <a:r>
              <a:rPr lang="en-GB" sz="1200" dirty="0" err="1">
                <a:latin typeface="Comic Sans MS" pitchFamily="66" charset="0"/>
                <a:sym typeface="Wingdings" panose="05000000000000000000" pitchFamily="2" charset="2"/>
              </a:rPr>
              <a:t>ie</a:t>
            </a: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) oscillating, like the sin graph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Remember that a is the amplitude of the motion, </a:t>
            </a:r>
            <a:r>
              <a:rPr lang="en-GB" sz="1200" dirty="0" err="1">
                <a:latin typeface="Comic Sans MS" pitchFamily="66" charset="0"/>
                <a:sym typeface="Wingdings" panose="05000000000000000000" pitchFamily="2" charset="2"/>
              </a:rPr>
              <a:t>ie</a:t>
            </a: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) the greatest displacement from the centre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(The amplitude is not the distance between the opposite ‘extremes’, it is the distance from the centre to one ‘extreme’)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Therefore: -a ≤ x ≤ a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There are ‘special cases’ that are very useful!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343400" y="5867400"/>
                <a:ext cx="4648199" cy="63152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Note that in all cases, the period of the motion is given by: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𝑤</m:t>
                        </m:r>
                      </m:den>
                    </m:f>
                  </m:oMath>
                </a14:m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5867400"/>
                <a:ext cx="4648199" cy="6315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7924800" y="3352800"/>
            <a:ext cx="304800" cy="304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8145714" y="395335"/>
                <a:ext cx="998286" cy="41030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latin typeface="Cambria Math"/>
                        </a:rPr>
                        <m:t>𝑃</m:t>
                      </m:r>
                      <m:r>
                        <a:rPr lang="en-US" sz="1100" b="0" i="1" smtClean="0">
                          <a:latin typeface="Cambria Math"/>
                        </a:rPr>
                        <m:t>𝑒𝑟𝑖𝑜𝑑</m:t>
                      </m:r>
                      <m:r>
                        <a:rPr lang="en-US" sz="11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1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100" b="0" i="1" smtClean="0">
                              <a:latin typeface="Cambria Math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5714" y="395335"/>
                <a:ext cx="998286" cy="41030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タイトル 1">
            <a:extLst>
              <a:ext uri="{FF2B5EF4-FFF2-40B4-BE49-F238E27FC236}">
                <a16:creationId xmlns:a16="http://schemas.microsoft.com/office/drawing/2014/main" id="{58E89C24-B6FD-482B-A667-6F0BB48A2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CAA48990-AB6F-4390-9439-78110B5D5417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12">
                <a:extLst>
                  <a:ext uri="{FF2B5EF4-FFF2-40B4-BE49-F238E27FC236}">
                    <a16:creationId xmlns:a16="http://schemas.microsoft.com/office/drawing/2014/main" id="{556D75A1-B335-4E96-85A7-33C1CF26564C}"/>
                  </a:ext>
                </a:extLst>
              </p:cNvPr>
              <p:cNvSpPr txBox="1"/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6" name="TextBox 12">
                <a:extLst>
                  <a:ext uri="{FF2B5EF4-FFF2-40B4-BE49-F238E27FC236}">
                    <a16:creationId xmlns:a16="http://schemas.microsoft.com/office/drawing/2014/main" id="{556D75A1-B335-4E96-85A7-33C1CF2656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33">
                <a:extLst>
                  <a:ext uri="{FF2B5EF4-FFF2-40B4-BE49-F238E27FC236}">
                    <a16:creationId xmlns:a16="http://schemas.microsoft.com/office/drawing/2014/main" id="{973E526B-A423-4053-A86B-89F48D77BECA}"/>
                  </a:ext>
                </a:extLst>
              </p:cNvPr>
              <p:cNvSpPr txBox="1"/>
              <p:nvPr/>
            </p:nvSpPr>
            <p:spPr>
              <a:xfrm>
                <a:off x="7696200" y="914400"/>
                <a:ext cx="144780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8" name="TextBox 33">
                <a:extLst>
                  <a:ext uri="{FF2B5EF4-FFF2-40B4-BE49-F238E27FC236}">
                    <a16:creationId xmlns:a16="http://schemas.microsoft.com/office/drawing/2014/main" id="{973E526B-A423-4053-A86B-89F48D77BE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6200" y="914400"/>
                <a:ext cx="1447800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77">
                <a:extLst>
                  <a:ext uri="{FF2B5EF4-FFF2-40B4-BE49-F238E27FC236}">
                    <a16:creationId xmlns:a16="http://schemas.microsoft.com/office/drawing/2014/main" id="{29A70933-CF05-461B-BF3C-CBC8C8A31DE7}"/>
                  </a:ext>
                </a:extLst>
              </p:cNvPr>
              <p:cNvSpPr txBox="1"/>
              <p:nvPr/>
            </p:nvSpPr>
            <p:spPr>
              <a:xfrm>
                <a:off x="0" y="0"/>
                <a:ext cx="365760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i="1">
                          <a:latin typeface="Cambria Math"/>
                        </a:rPr>
                        <m:t>=</m:t>
                      </m:r>
                      <m:r>
                        <a:rPr lang="en-US" sz="1200" i="1">
                          <a:latin typeface="Cambria Math"/>
                        </a:rPr>
                        <m:t>𝑎𝑠𝑖𝑛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𝑤𝑡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𝑖𝑓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𝑡h𝑒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𝑝𝑎𝑟𝑡𝑖𝑐𝑙𝑒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𝑠𝑡𝑎𝑟𝑡𝑠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𝑎𝑡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𝑡h𝑒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𝑐𝑒𝑛𝑡𝑟𝑒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9" name="TextBox 77">
                <a:extLst>
                  <a:ext uri="{FF2B5EF4-FFF2-40B4-BE49-F238E27FC236}">
                    <a16:creationId xmlns:a16="http://schemas.microsoft.com/office/drawing/2014/main" id="{29A70933-CF05-461B-BF3C-CBC8C8A31D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657600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6">
                <a:extLst>
                  <a:ext uri="{FF2B5EF4-FFF2-40B4-BE49-F238E27FC236}">
                    <a16:creationId xmlns:a16="http://schemas.microsoft.com/office/drawing/2014/main" id="{6B8BB619-25C9-40B6-875E-2BEF6DC7B103}"/>
                  </a:ext>
                </a:extLst>
              </p:cNvPr>
              <p:cNvSpPr txBox="1"/>
              <p:nvPr/>
            </p:nvSpPr>
            <p:spPr>
              <a:xfrm>
                <a:off x="3652422" y="0"/>
                <a:ext cx="365760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i="1">
                          <a:latin typeface="Cambria Math"/>
                        </a:rPr>
                        <m:t>=</m:t>
                      </m:r>
                      <m:r>
                        <a:rPr lang="en-US" sz="1200" i="1">
                          <a:latin typeface="Cambria Math"/>
                        </a:rPr>
                        <m:t>𝑎𝑐𝑜𝑠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𝑤𝑡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𝑖𝑓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𝑡h𝑒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𝑝𝑎𝑟𝑡𝑖𝑐𝑙𝑒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𝑠𝑡𝑎𝑟𝑡𝑠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𝑎𝑡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𝑜𝑛𝑒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𝑒𝑑𝑔𝑒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60" name="TextBox 56">
                <a:extLst>
                  <a:ext uri="{FF2B5EF4-FFF2-40B4-BE49-F238E27FC236}">
                    <a16:creationId xmlns:a16="http://schemas.microsoft.com/office/drawing/2014/main" id="{6B8BB619-25C9-40B6-875E-2BEF6DC7B1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2422" y="0"/>
                <a:ext cx="3657600" cy="2769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8095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8" grpId="0"/>
      <p:bldP spid="42" grpId="0"/>
      <p:bldP spid="43" grpId="0"/>
      <p:bldP spid="44" grpId="0"/>
      <p:bldP spid="52" grpId="0"/>
      <p:bldP spid="88" grpId="0"/>
      <p:bldP spid="54" grpId="0"/>
      <p:bldP spid="48" grpId="0" animBg="1"/>
      <p:bldP spid="49" grpId="0"/>
      <p:bldP spid="89" grpId="0"/>
      <p:bldP spid="37" grpId="0"/>
      <p:bldP spid="51" grpId="0" animBg="1"/>
      <p:bldP spid="8" grpId="0" animBg="1"/>
      <p:bldP spid="5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8364" y="1600200"/>
                <a:ext cx="3820236" cy="3983854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200" b="1" dirty="0">
                    <a:latin typeface="Comic Sans MS" pitchFamily="66" charset="0"/>
                  </a:rPr>
                  <a:t>You can solve problems about a particle which is moving in a straight line with simple harmonic motion</a:t>
                </a:r>
                <a:endParaRPr lang="en-GB" sz="12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A particle is moving along a straight line. At time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seconds its displacement,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𝑚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from a fixed point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𝑂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is such that:</a:t>
                </a: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=−4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</m:oMath>
                  </m:oMathPara>
                </a14:m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Given that at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=1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and that the particle is moving with velocity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4 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𝑚𝑠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:</a:t>
                </a: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AutoNum type="alphaLcParenR"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Find an expression for the particle’s displacement after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seconds</a:t>
                </a:r>
              </a:p>
              <a:p>
                <a:pPr algn="ctr">
                  <a:buAutoNum type="alphaLcParenR"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Determine the maximum displacement of the particle from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𝑂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8364" y="1600200"/>
                <a:ext cx="3820236" cy="3983854"/>
              </a:xfrm>
              <a:blipFill>
                <a:blip r:embed="rId3"/>
                <a:stretch>
                  <a:fillRect t="-1072" r="-12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8145714" y="395335"/>
                <a:ext cx="998286" cy="41030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latin typeface="Cambria Math"/>
                        </a:rPr>
                        <m:t>𝑃</m:t>
                      </m:r>
                      <m:r>
                        <a:rPr lang="en-US" sz="1100" b="0" i="1" smtClean="0">
                          <a:latin typeface="Cambria Math"/>
                        </a:rPr>
                        <m:t>𝑒𝑟𝑖𝑜𝑑</m:t>
                      </m:r>
                      <m:r>
                        <a:rPr lang="en-US" sz="11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1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100" b="0" i="1" smtClean="0">
                              <a:latin typeface="Cambria Math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5714" y="395335"/>
                <a:ext cx="998286" cy="4103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タイトル 1">
            <a:extLst>
              <a:ext uri="{FF2B5EF4-FFF2-40B4-BE49-F238E27FC236}">
                <a16:creationId xmlns:a16="http://schemas.microsoft.com/office/drawing/2014/main" id="{58E89C24-B6FD-482B-A667-6F0BB48A2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CAA48990-AB6F-4390-9439-78110B5D5417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12">
                <a:extLst>
                  <a:ext uri="{FF2B5EF4-FFF2-40B4-BE49-F238E27FC236}">
                    <a16:creationId xmlns:a16="http://schemas.microsoft.com/office/drawing/2014/main" id="{556D75A1-B335-4E96-85A7-33C1CF26564C}"/>
                  </a:ext>
                </a:extLst>
              </p:cNvPr>
              <p:cNvSpPr txBox="1"/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6" name="TextBox 12">
                <a:extLst>
                  <a:ext uri="{FF2B5EF4-FFF2-40B4-BE49-F238E27FC236}">
                    <a16:creationId xmlns:a16="http://schemas.microsoft.com/office/drawing/2014/main" id="{556D75A1-B335-4E96-85A7-33C1CF2656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33">
                <a:extLst>
                  <a:ext uri="{FF2B5EF4-FFF2-40B4-BE49-F238E27FC236}">
                    <a16:creationId xmlns:a16="http://schemas.microsoft.com/office/drawing/2014/main" id="{973E526B-A423-4053-A86B-89F48D77BECA}"/>
                  </a:ext>
                </a:extLst>
              </p:cNvPr>
              <p:cNvSpPr txBox="1"/>
              <p:nvPr/>
            </p:nvSpPr>
            <p:spPr>
              <a:xfrm>
                <a:off x="7696200" y="914400"/>
                <a:ext cx="144780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8" name="TextBox 33">
                <a:extLst>
                  <a:ext uri="{FF2B5EF4-FFF2-40B4-BE49-F238E27FC236}">
                    <a16:creationId xmlns:a16="http://schemas.microsoft.com/office/drawing/2014/main" id="{973E526B-A423-4053-A86B-89F48D77BE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6200" y="914400"/>
                <a:ext cx="1447800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BFB1FF8A-E78E-42DC-9530-4DD1BB607EA8}"/>
                  </a:ext>
                </a:extLst>
              </p:cNvPr>
              <p:cNvSpPr txBox="1"/>
              <p:nvPr/>
            </p:nvSpPr>
            <p:spPr>
              <a:xfrm>
                <a:off x="4727358" y="1473663"/>
                <a:ext cx="1336090" cy="52456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−4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BFB1FF8A-E78E-42DC-9530-4DD1BB607E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7358" y="1473663"/>
                <a:ext cx="1336090" cy="52456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4A2DEA67-B3F6-4CF9-AD64-0A0FA1F7629F}"/>
                  </a:ext>
                </a:extLst>
              </p:cNvPr>
              <p:cNvSpPr txBox="1"/>
              <p:nvPr/>
            </p:nvSpPr>
            <p:spPr>
              <a:xfrm>
                <a:off x="4407762" y="2015201"/>
                <a:ext cx="1336090" cy="52456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4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=0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4A2DEA67-B3F6-4CF9-AD64-0A0FA1F762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7762" y="2015201"/>
                <a:ext cx="1336090" cy="52456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22">
                <a:extLst>
                  <a:ext uri="{FF2B5EF4-FFF2-40B4-BE49-F238E27FC236}">
                    <a16:creationId xmlns:a16="http://schemas.microsoft.com/office/drawing/2014/main" id="{E535B2D0-0582-4E5D-8ACD-C8B983777626}"/>
                  </a:ext>
                </a:extLst>
              </p:cNvPr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22">
                <a:extLst>
                  <a:ext uri="{FF2B5EF4-FFF2-40B4-BE49-F238E27FC236}">
                    <a16:creationId xmlns:a16="http://schemas.microsoft.com/office/drawing/2014/main" id="{E535B2D0-0582-4E5D-8ACD-C8B9837776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23">
                <a:extLst>
                  <a:ext uri="{FF2B5EF4-FFF2-40B4-BE49-F238E27FC236}">
                    <a16:creationId xmlns:a16="http://schemas.microsoft.com/office/drawing/2014/main" id="{F5260651-DD24-4542-AC20-6C5DCC0A88DA}"/>
                  </a:ext>
                </a:extLst>
              </p:cNvPr>
              <p:cNvSpPr txBox="1"/>
              <p:nvPr/>
            </p:nvSpPr>
            <p:spPr>
              <a:xfrm>
                <a:off x="1439406" y="0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23">
                <a:extLst>
                  <a:ext uri="{FF2B5EF4-FFF2-40B4-BE49-F238E27FC236}">
                    <a16:creationId xmlns:a16="http://schemas.microsoft.com/office/drawing/2014/main" id="{F5260651-DD24-4542-AC20-6C5DCC0A88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9406" y="0"/>
                <a:ext cx="1231619" cy="307777"/>
              </a:xfrm>
              <a:prstGeom prst="rect">
                <a:avLst/>
              </a:prstGeom>
              <a:blipFill>
                <a:blip r:embed="rId10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24">
                <a:extLst>
                  <a:ext uri="{FF2B5EF4-FFF2-40B4-BE49-F238E27FC236}">
                    <a16:creationId xmlns:a16="http://schemas.microsoft.com/office/drawing/2014/main" id="{46CCCA0E-DBBD-47A0-A6A5-09012440C28A}"/>
                  </a:ext>
                </a:extLst>
              </p:cNvPr>
              <p:cNvSpPr txBox="1"/>
              <p:nvPr/>
            </p:nvSpPr>
            <p:spPr>
              <a:xfrm>
                <a:off x="2673148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24">
                <a:extLst>
                  <a:ext uri="{FF2B5EF4-FFF2-40B4-BE49-F238E27FC236}">
                    <a16:creationId xmlns:a16="http://schemas.microsoft.com/office/drawing/2014/main" id="{46CCCA0E-DBBD-47A0-A6A5-09012440C2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3148" y="0"/>
                <a:ext cx="1990288" cy="307777"/>
              </a:xfrm>
              <a:prstGeom prst="rect">
                <a:avLst/>
              </a:prstGeom>
              <a:blipFill>
                <a:blip r:embed="rId11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5EF50E62-FB33-4413-9808-3D1E91AE2CA9}"/>
                  </a:ext>
                </a:extLst>
              </p:cNvPr>
              <p:cNvSpPr txBox="1"/>
              <p:nvPr/>
            </p:nvSpPr>
            <p:spPr>
              <a:xfrm>
                <a:off x="4489140" y="2700261"/>
                <a:ext cx="1336090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𝑚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+4=0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5EF50E62-FB33-4413-9808-3D1E91AE2C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9140" y="2700261"/>
                <a:ext cx="1336090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35D02784-401E-418F-84FE-8877915AFF2F}"/>
                  </a:ext>
                </a:extLst>
              </p:cNvPr>
              <p:cNvSpPr txBox="1"/>
              <p:nvPr/>
            </p:nvSpPr>
            <p:spPr>
              <a:xfrm>
                <a:off x="4711083" y="3197411"/>
                <a:ext cx="1336090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𝑚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=−4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35D02784-401E-418F-84FE-8877915AFF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1083" y="3197411"/>
                <a:ext cx="1336090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D9E26247-30B5-4820-A872-93C29A0DE2DC}"/>
                  </a:ext>
                </a:extLst>
              </p:cNvPr>
              <p:cNvSpPr txBox="1"/>
              <p:nvPr/>
            </p:nvSpPr>
            <p:spPr>
              <a:xfrm>
                <a:off x="4978894" y="3696040"/>
                <a:ext cx="933635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𝑚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=±2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𝑖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D9E26247-30B5-4820-A872-93C29A0DE2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8894" y="3696040"/>
                <a:ext cx="933635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805EDF61-F976-4120-9B19-D5E6AC4B0D51}"/>
                  </a:ext>
                </a:extLst>
              </p:cNvPr>
              <p:cNvSpPr txBox="1"/>
              <p:nvPr/>
            </p:nvSpPr>
            <p:spPr>
              <a:xfrm>
                <a:off x="5007007" y="4176915"/>
                <a:ext cx="1935331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𝐴𝑐𝑜𝑠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𝐵𝑠𝑖𝑛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  <a:ea typeface="Cambria Math"/>
                </a:endParaRPr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805EDF61-F976-4120-9B19-D5E6AC4B0D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7007" y="4176915"/>
                <a:ext cx="1935331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c 53">
            <a:extLst>
              <a:ext uri="{FF2B5EF4-FFF2-40B4-BE49-F238E27FC236}">
                <a16:creationId xmlns:a16="http://schemas.microsoft.com/office/drawing/2014/main" id="{1A9B2B0A-F6E0-4DE3-99A6-68DCF42AD4C8}"/>
              </a:ext>
            </a:extLst>
          </p:cNvPr>
          <p:cNvSpPr/>
          <p:nvPr/>
        </p:nvSpPr>
        <p:spPr>
          <a:xfrm>
            <a:off x="5726307" y="1786700"/>
            <a:ext cx="274998" cy="521494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54">
            <a:extLst>
              <a:ext uri="{FF2B5EF4-FFF2-40B4-BE49-F238E27FC236}">
                <a16:creationId xmlns:a16="http://schemas.microsoft.com/office/drawing/2014/main" id="{C57483E6-DE7A-4ADF-972E-CD49D0F5809C}"/>
              </a:ext>
            </a:extLst>
          </p:cNvPr>
          <p:cNvSpPr txBox="1"/>
          <p:nvPr/>
        </p:nvSpPr>
        <p:spPr>
          <a:xfrm>
            <a:off x="5946783" y="1667842"/>
            <a:ext cx="23550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Rearrange so we can use the techniques for second-order differentials</a:t>
            </a:r>
          </a:p>
        </p:txBody>
      </p:sp>
      <p:sp>
        <p:nvSpPr>
          <p:cNvPr id="22" name="Arc 53">
            <a:extLst>
              <a:ext uri="{FF2B5EF4-FFF2-40B4-BE49-F238E27FC236}">
                <a16:creationId xmlns:a16="http://schemas.microsoft.com/office/drawing/2014/main" id="{78BEA8CC-3767-4CBF-ABC3-10DE2F67A35F}"/>
              </a:ext>
            </a:extLst>
          </p:cNvPr>
          <p:cNvSpPr/>
          <p:nvPr/>
        </p:nvSpPr>
        <p:spPr>
          <a:xfrm>
            <a:off x="5557631" y="2319360"/>
            <a:ext cx="274998" cy="521494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c 53">
            <a:extLst>
              <a:ext uri="{FF2B5EF4-FFF2-40B4-BE49-F238E27FC236}">
                <a16:creationId xmlns:a16="http://schemas.microsoft.com/office/drawing/2014/main" id="{4793E8EA-FAE9-4914-ABBC-9F3A0DFDCA3A}"/>
              </a:ext>
            </a:extLst>
          </p:cNvPr>
          <p:cNvSpPr/>
          <p:nvPr/>
        </p:nvSpPr>
        <p:spPr>
          <a:xfrm>
            <a:off x="5699674" y="2825388"/>
            <a:ext cx="274998" cy="521494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c 53">
            <a:extLst>
              <a:ext uri="{FF2B5EF4-FFF2-40B4-BE49-F238E27FC236}">
                <a16:creationId xmlns:a16="http://schemas.microsoft.com/office/drawing/2014/main" id="{9FC93F09-C714-429A-9435-BBBE0D0D9409}"/>
              </a:ext>
            </a:extLst>
          </p:cNvPr>
          <p:cNvSpPr/>
          <p:nvPr/>
        </p:nvSpPr>
        <p:spPr>
          <a:xfrm>
            <a:off x="5850594" y="3349170"/>
            <a:ext cx="274998" cy="521494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c 53">
            <a:extLst>
              <a:ext uri="{FF2B5EF4-FFF2-40B4-BE49-F238E27FC236}">
                <a16:creationId xmlns:a16="http://schemas.microsoft.com/office/drawing/2014/main" id="{98930B2C-EFC2-439D-9BB9-32688FA62A25}"/>
              </a:ext>
            </a:extLst>
          </p:cNvPr>
          <p:cNvSpPr/>
          <p:nvPr/>
        </p:nvSpPr>
        <p:spPr>
          <a:xfrm>
            <a:off x="6676217" y="3810809"/>
            <a:ext cx="274998" cy="521494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54">
            <a:extLst>
              <a:ext uri="{FF2B5EF4-FFF2-40B4-BE49-F238E27FC236}">
                <a16:creationId xmlns:a16="http://schemas.microsoft.com/office/drawing/2014/main" id="{0253803C-592E-40E7-9DDF-E1CBBAD81158}"/>
              </a:ext>
            </a:extLst>
          </p:cNvPr>
          <p:cNvSpPr txBox="1"/>
          <p:nvPr/>
        </p:nvSpPr>
        <p:spPr>
          <a:xfrm>
            <a:off x="5715963" y="2404688"/>
            <a:ext cx="23715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Write the auxiliary equation</a:t>
            </a:r>
          </a:p>
        </p:txBody>
      </p:sp>
      <p:sp>
        <p:nvSpPr>
          <p:cNvPr id="27" name="TextBox 54">
            <a:extLst>
              <a:ext uri="{FF2B5EF4-FFF2-40B4-BE49-F238E27FC236}">
                <a16:creationId xmlns:a16="http://schemas.microsoft.com/office/drawing/2014/main" id="{C37F8730-F0F1-40A9-B349-D7B4EA8D6EBF}"/>
              </a:ext>
            </a:extLst>
          </p:cNvPr>
          <p:cNvSpPr txBox="1"/>
          <p:nvPr/>
        </p:nvSpPr>
        <p:spPr>
          <a:xfrm>
            <a:off x="5929027" y="2919593"/>
            <a:ext cx="10488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4</a:t>
            </a:r>
          </a:p>
        </p:txBody>
      </p:sp>
      <p:sp>
        <p:nvSpPr>
          <p:cNvPr id="28" name="TextBox 54">
            <a:extLst>
              <a:ext uri="{FF2B5EF4-FFF2-40B4-BE49-F238E27FC236}">
                <a16:creationId xmlns:a16="http://schemas.microsoft.com/office/drawing/2014/main" id="{64847AC8-3922-4A39-825C-B526C41DE66E}"/>
              </a:ext>
            </a:extLst>
          </p:cNvPr>
          <p:cNvSpPr txBox="1"/>
          <p:nvPr/>
        </p:nvSpPr>
        <p:spPr>
          <a:xfrm>
            <a:off x="6106581" y="3470009"/>
            <a:ext cx="10488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Square root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54">
                <a:extLst>
                  <a:ext uri="{FF2B5EF4-FFF2-40B4-BE49-F238E27FC236}">
                    <a16:creationId xmlns:a16="http://schemas.microsoft.com/office/drawing/2014/main" id="{F796F015-6A63-40C2-AE08-62255711EA55}"/>
                  </a:ext>
                </a:extLst>
              </p:cNvPr>
              <p:cNvSpPr txBox="1"/>
              <p:nvPr/>
            </p:nvSpPr>
            <p:spPr>
              <a:xfrm>
                <a:off x="6977850" y="3700829"/>
                <a:ext cx="205961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Use the appropriate form from above (remember in this case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as there is no real part)</a:t>
                </a:r>
              </a:p>
            </p:txBody>
          </p:sp>
        </mc:Choice>
        <mc:Fallback xmlns="">
          <p:sp>
            <p:nvSpPr>
              <p:cNvPr id="29" name="TextBox 54">
                <a:extLst>
                  <a:ext uri="{FF2B5EF4-FFF2-40B4-BE49-F238E27FC236}">
                    <a16:creationId xmlns:a16="http://schemas.microsoft.com/office/drawing/2014/main" id="{F796F015-6A63-40C2-AE08-62255711EA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7850" y="3700829"/>
                <a:ext cx="2059618" cy="830997"/>
              </a:xfrm>
              <a:prstGeom prst="rect">
                <a:avLst/>
              </a:prstGeom>
              <a:blipFill>
                <a:blip r:embed="rId16"/>
                <a:stretch>
                  <a:fillRect r="-1775" b="-51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6043A899-DE53-4821-AB5A-190046E4D29B}"/>
              </a:ext>
            </a:extLst>
          </p:cNvPr>
          <p:cNvCxnSpPr>
            <a:cxnSpLocks/>
          </p:cNvCxnSpPr>
          <p:nvPr/>
        </p:nvCxnSpPr>
        <p:spPr>
          <a:xfrm flipH="1" flipV="1">
            <a:off x="3789486" y="439615"/>
            <a:ext cx="360483" cy="984739"/>
          </a:xfrm>
          <a:prstGeom prst="straightConnector1">
            <a:avLst/>
          </a:prstGeom>
          <a:ln w="6667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9059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6" grpId="0"/>
      <p:bldP spid="17" grpId="0"/>
      <p:bldP spid="18" grpId="0"/>
      <p:bldP spid="19" grpId="0"/>
      <p:bldP spid="20" grpId="0" animBg="1"/>
      <p:bldP spid="21" grpId="0"/>
      <p:bldP spid="22" grpId="0" animBg="1"/>
      <p:bldP spid="23" grpId="0" animBg="1"/>
      <p:bldP spid="24" grpId="0" animBg="1"/>
      <p:bldP spid="25" grpId="0" animBg="1"/>
      <p:bldP spid="26" grpId="0"/>
      <p:bldP spid="27" grpId="0"/>
      <p:bldP spid="28" grpId="0"/>
      <p:bldP spid="2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8364" y="1600200"/>
                <a:ext cx="3820236" cy="3983854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200" b="1" dirty="0">
                    <a:latin typeface="Comic Sans MS" pitchFamily="66" charset="0"/>
                  </a:rPr>
                  <a:t>You can solve problems about a particle which is moving in a straight line with simple harmonic motion</a:t>
                </a:r>
                <a:endParaRPr lang="en-GB" sz="12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A particle is moving along a straight line. At time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seconds its displacement,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𝑚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from a fixed point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𝑂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is such that:</a:t>
                </a: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=−4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</m:oMath>
                  </m:oMathPara>
                </a14:m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Given that at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=1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and that the particle is moving with velocity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4 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𝑚𝑠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:</a:t>
                </a: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AutoNum type="alphaLcParenR"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Find an expression for the particle’s displacement after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seconds</a:t>
                </a:r>
              </a:p>
              <a:p>
                <a:pPr algn="ctr">
                  <a:buAutoNum type="alphaLcParenR"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Determine the maximum displacement of the particle from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𝑂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8364" y="1600200"/>
                <a:ext cx="3820236" cy="3983854"/>
              </a:xfrm>
              <a:blipFill>
                <a:blip r:embed="rId3"/>
                <a:stretch>
                  <a:fillRect t="-1072" r="-12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8145714" y="395335"/>
                <a:ext cx="998286" cy="41030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latin typeface="Cambria Math"/>
                        </a:rPr>
                        <m:t>𝑃</m:t>
                      </m:r>
                      <m:r>
                        <a:rPr lang="en-US" sz="1100" b="0" i="1" smtClean="0">
                          <a:latin typeface="Cambria Math"/>
                        </a:rPr>
                        <m:t>𝑒𝑟𝑖𝑜𝑑</m:t>
                      </m:r>
                      <m:r>
                        <a:rPr lang="en-US" sz="11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1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100" b="0" i="1" smtClean="0">
                              <a:latin typeface="Cambria Math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5714" y="395335"/>
                <a:ext cx="998286" cy="4103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タイトル 1">
            <a:extLst>
              <a:ext uri="{FF2B5EF4-FFF2-40B4-BE49-F238E27FC236}">
                <a16:creationId xmlns:a16="http://schemas.microsoft.com/office/drawing/2014/main" id="{58E89C24-B6FD-482B-A667-6F0BB48A2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CAA48990-AB6F-4390-9439-78110B5D5417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12">
                <a:extLst>
                  <a:ext uri="{FF2B5EF4-FFF2-40B4-BE49-F238E27FC236}">
                    <a16:creationId xmlns:a16="http://schemas.microsoft.com/office/drawing/2014/main" id="{556D75A1-B335-4E96-85A7-33C1CF26564C}"/>
                  </a:ext>
                </a:extLst>
              </p:cNvPr>
              <p:cNvSpPr txBox="1"/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6" name="TextBox 12">
                <a:extLst>
                  <a:ext uri="{FF2B5EF4-FFF2-40B4-BE49-F238E27FC236}">
                    <a16:creationId xmlns:a16="http://schemas.microsoft.com/office/drawing/2014/main" id="{556D75A1-B335-4E96-85A7-33C1CF2656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33">
                <a:extLst>
                  <a:ext uri="{FF2B5EF4-FFF2-40B4-BE49-F238E27FC236}">
                    <a16:creationId xmlns:a16="http://schemas.microsoft.com/office/drawing/2014/main" id="{973E526B-A423-4053-A86B-89F48D77BECA}"/>
                  </a:ext>
                </a:extLst>
              </p:cNvPr>
              <p:cNvSpPr txBox="1"/>
              <p:nvPr/>
            </p:nvSpPr>
            <p:spPr>
              <a:xfrm>
                <a:off x="7696200" y="914400"/>
                <a:ext cx="144780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8" name="TextBox 33">
                <a:extLst>
                  <a:ext uri="{FF2B5EF4-FFF2-40B4-BE49-F238E27FC236}">
                    <a16:creationId xmlns:a16="http://schemas.microsoft.com/office/drawing/2014/main" id="{973E526B-A423-4053-A86B-89F48D77BE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6200" y="914400"/>
                <a:ext cx="1447800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22">
                <a:extLst>
                  <a:ext uri="{FF2B5EF4-FFF2-40B4-BE49-F238E27FC236}">
                    <a16:creationId xmlns:a16="http://schemas.microsoft.com/office/drawing/2014/main" id="{E535B2D0-0582-4E5D-8ACD-C8B983777626}"/>
                  </a:ext>
                </a:extLst>
              </p:cNvPr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22">
                <a:extLst>
                  <a:ext uri="{FF2B5EF4-FFF2-40B4-BE49-F238E27FC236}">
                    <a16:creationId xmlns:a16="http://schemas.microsoft.com/office/drawing/2014/main" id="{E535B2D0-0582-4E5D-8ACD-C8B9837776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23">
                <a:extLst>
                  <a:ext uri="{FF2B5EF4-FFF2-40B4-BE49-F238E27FC236}">
                    <a16:creationId xmlns:a16="http://schemas.microsoft.com/office/drawing/2014/main" id="{F5260651-DD24-4542-AC20-6C5DCC0A88DA}"/>
                  </a:ext>
                </a:extLst>
              </p:cNvPr>
              <p:cNvSpPr txBox="1"/>
              <p:nvPr/>
            </p:nvSpPr>
            <p:spPr>
              <a:xfrm>
                <a:off x="1439406" y="0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23">
                <a:extLst>
                  <a:ext uri="{FF2B5EF4-FFF2-40B4-BE49-F238E27FC236}">
                    <a16:creationId xmlns:a16="http://schemas.microsoft.com/office/drawing/2014/main" id="{F5260651-DD24-4542-AC20-6C5DCC0A88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9406" y="0"/>
                <a:ext cx="1231619" cy="307777"/>
              </a:xfrm>
              <a:prstGeom prst="rect">
                <a:avLst/>
              </a:prstGeom>
              <a:blipFill>
                <a:blip r:embed="rId8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24">
                <a:extLst>
                  <a:ext uri="{FF2B5EF4-FFF2-40B4-BE49-F238E27FC236}">
                    <a16:creationId xmlns:a16="http://schemas.microsoft.com/office/drawing/2014/main" id="{46CCCA0E-DBBD-47A0-A6A5-09012440C28A}"/>
                  </a:ext>
                </a:extLst>
              </p:cNvPr>
              <p:cNvSpPr txBox="1"/>
              <p:nvPr/>
            </p:nvSpPr>
            <p:spPr>
              <a:xfrm>
                <a:off x="2673148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24">
                <a:extLst>
                  <a:ext uri="{FF2B5EF4-FFF2-40B4-BE49-F238E27FC236}">
                    <a16:creationId xmlns:a16="http://schemas.microsoft.com/office/drawing/2014/main" id="{46CCCA0E-DBBD-47A0-A6A5-09012440C2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3148" y="0"/>
                <a:ext cx="1990288" cy="307777"/>
              </a:xfrm>
              <a:prstGeom prst="rect">
                <a:avLst/>
              </a:prstGeom>
              <a:blipFill>
                <a:blip r:embed="rId9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805EDF61-F976-4120-9B19-D5E6AC4B0D51}"/>
                  </a:ext>
                </a:extLst>
              </p:cNvPr>
              <p:cNvSpPr txBox="1"/>
              <p:nvPr/>
            </p:nvSpPr>
            <p:spPr>
              <a:xfrm>
                <a:off x="4882719" y="1629024"/>
                <a:ext cx="1935331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𝐴𝑐𝑜𝑠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𝐵𝑠𝑖𝑛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  <a:ea typeface="Cambria Math"/>
                </a:endParaRPr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805EDF61-F976-4120-9B19-D5E6AC4B0D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2719" y="1629024"/>
                <a:ext cx="1935331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c 53">
            <a:extLst>
              <a:ext uri="{FF2B5EF4-FFF2-40B4-BE49-F238E27FC236}">
                <a16:creationId xmlns:a16="http://schemas.microsoft.com/office/drawing/2014/main" id="{98930B2C-EFC2-439D-9BB9-32688FA62A25}"/>
              </a:ext>
            </a:extLst>
          </p:cNvPr>
          <p:cNvSpPr/>
          <p:nvPr/>
        </p:nvSpPr>
        <p:spPr>
          <a:xfrm>
            <a:off x="6898158" y="1813333"/>
            <a:ext cx="283877" cy="34394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54">
                <a:extLst>
                  <a:ext uri="{FF2B5EF4-FFF2-40B4-BE49-F238E27FC236}">
                    <a16:creationId xmlns:a16="http://schemas.microsoft.com/office/drawing/2014/main" id="{F796F015-6A63-40C2-AE08-62255711EA55}"/>
                  </a:ext>
                </a:extLst>
              </p:cNvPr>
              <p:cNvSpPr txBox="1"/>
              <p:nvPr/>
            </p:nvSpPr>
            <p:spPr>
              <a:xfrm>
                <a:off x="7164281" y="1863151"/>
                <a:ext cx="144705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54">
                <a:extLst>
                  <a:ext uri="{FF2B5EF4-FFF2-40B4-BE49-F238E27FC236}">
                    <a16:creationId xmlns:a16="http://schemas.microsoft.com/office/drawing/2014/main" id="{F796F015-6A63-40C2-AE08-62255711EA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281" y="1863151"/>
                <a:ext cx="1447059" cy="276999"/>
              </a:xfrm>
              <a:prstGeom prst="rect">
                <a:avLst/>
              </a:prstGeom>
              <a:blipFill>
                <a:blip r:embed="rId11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49C6A11C-8797-4C71-AACD-3255813B86CD}"/>
                  </a:ext>
                </a:extLst>
              </p:cNvPr>
              <p:cNvSpPr txBox="1"/>
              <p:nvPr/>
            </p:nvSpPr>
            <p:spPr>
              <a:xfrm>
                <a:off x="4875321" y="2012243"/>
                <a:ext cx="2306714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1=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𝐴𝑐𝑜𝑠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2(0)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𝐵𝑠𝑖𝑛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2(0)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  <a:ea typeface="Cambria Math"/>
                </a:endParaRPr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49C6A11C-8797-4C71-AACD-3255813B86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5321" y="2012243"/>
                <a:ext cx="2306714" cy="307777"/>
              </a:xfrm>
              <a:prstGeom prst="rect">
                <a:avLst/>
              </a:prstGeom>
              <a:blipFill>
                <a:blip r:embed="rId12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F1645852-0A01-4076-920E-07AC3C95C398}"/>
                  </a:ext>
                </a:extLst>
              </p:cNvPr>
              <p:cNvSpPr txBox="1"/>
              <p:nvPr/>
            </p:nvSpPr>
            <p:spPr>
              <a:xfrm>
                <a:off x="4912312" y="2395462"/>
                <a:ext cx="725009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1=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/>
                        </a:rPr>
                        <m:t>𝐴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  <a:ea typeface="Cambria Math"/>
                </a:endParaRPr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F1645852-0A01-4076-920E-07AC3C95C3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2312" y="2395462"/>
                <a:ext cx="725009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CC4176F7-68F3-4188-B7DE-A137341D3287}"/>
                  </a:ext>
                </a:extLst>
              </p:cNvPr>
              <p:cNvSpPr txBox="1"/>
              <p:nvPr/>
            </p:nvSpPr>
            <p:spPr>
              <a:xfrm>
                <a:off x="4839810" y="2793479"/>
                <a:ext cx="1935331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𝐵𝑠𝑖𝑛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  <a:ea typeface="Cambria Math"/>
                </a:endParaRPr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CC4176F7-68F3-4188-B7DE-A137341D32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9810" y="2793479"/>
                <a:ext cx="1935331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53">
            <a:extLst>
              <a:ext uri="{FF2B5EF4-FFF2-40B4-BE49-F238E27FC236}">
                <a16:creationId xmlns:a16="http://schemas.microsoft.com/office/drawing/2014/main" id="{C85B4969-A166-4C16-91C8-0E0A70C39646}"/>
              </a:ext>
            </a:extLst>
          </p:cNvPr>
          <p:cNvSpPr/>
          <p:nvPr/>
        </p:nvSpPr>
        <p:spPr>
          <a:xfrm>
            <a:off x="6853769" y="2168440"/>
            <a:ext cx="283877" cy="34394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Arc 53">
            <a:extLst>
              <a:ext uri="{FF2B5EF4-FFF2-40B4-BE49-F238E27FC236}">
                <a16:creationId xmlns:a16="http://schemas.microsoft.com/office/drawing/2014/main" id="{AD00C704-8E89-4801-AC93-B604D0482559}"/>
              </a:ext>
            </a:extLst>
          </p:cNvPr>
          <p:cNvSpPr/>
          <p:nvPr/>
        </p:nvSpPr>
        <p:spPr>
          <a:xfrm>
            <a:off x="6454274" y="2603446"/>
            <a:ext cx="283877" cy="34394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54">
            <a:extLst>
              <a:ext uri="{FF2B5EF4-FFF2-40B4-BE49-F238E27FC236}">
                <a16:creationId xmlns:a16="http://schemas.microsoft.com/office/drawing/2014/main" id="{C4B11518-128E-4E4A-8E92-9B70FAE5619E}"/>
              </a:ext>
            </a:extLst>
          </p:cNvPr>
          <p:cNvSpPr txBox="1"/>
          <p:nvPr/>
        </p:nvSpPr>
        <p:spPr>
          <a:xfrm>
            <a:off x="7048871" y="2200502"/>
            <a:ext cx="9055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</a:p>
        </p:txBody>
      </p:sp>
      <p:sp>
        <p:nvSpPr>
          <p:cNvPr id="36" name="TextBox 54">
            <a:extLst>
              <a:ext uri="{FF2B5EF4-FFF2-40B4-BE49-F238E27FC236}">
                <a16:creationId xmlns:a16="http://schemas.microsoft.com/office/drawing/2014/main" id="{8CA515C8-4A06-433A-B11F-D660866CE4FB}"/>
              </a:ext>
            </a:extLst>
          </p:cNvPr>
          <p:cNvSpPr txBox="1"/>
          <p:nvPr/>
        </p:nvSpPr>
        <p:spPr>
          <a:xfrm>
            <a:off x="6684887" y="2546730"/>
            <a:ext cx="2370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We can now include this in the relationship we have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3AFFAAC2-0932-47FA-8F41-B61804E2A6CD}"/>
                  </a:ext>
                </a:extLst>
              </p:cNvPr>
              <p:cNvSpPr txBox="1"/>
              <p:nvPr/>
            </p:nvSpPr>
            <p:spPr>
              <a:xfrm>
                <a:off x="4850168" y="4002322"/>
                <a:ext cx="1935331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𝐵𝑠𝑖𝑛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  <a:ea typeface="Cambria Math"/>
                </a:endParaRPr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3AFFAAC2-0932-47FA-8F41-B61804E2A6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0168" y="4002322"/>
                <a:ext cx="1935331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54">
            <a:extLst>
              <a:ext uri="{FF2B5EF4-FFF2-40B4-BE49-F238E27FC236}">
                <a16:creationId xmlns:a16="http://schemas.microsoft.com/office/drawing/2014/main" id="{AFA66E0D-1E5E-4106-A2E9-328F5610F6C9}"/>
              </a:ext>
            </a:extLst>
          </p:cNvPr>
          <p:cNvSpPr txBox="1"/>
          <p:nvPr/>
        </p:nvSpPr>
        <p:spPr>
          <a:xfrm>
            <a:off x="4341182" y="3301332"/>
            <a:ext cx="44299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need to use the information we are given regarding velocity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764E037B-6631-44CE-81DE-5827ED029A65}"/>
                  </a:ext>
                </a:extLst>
              </p:cNvPr>
              <p:cNvSpPr txBox="1"/>
              <p:nvPr/>
            </p:nvSpPr>
            <p:spPr>
              <a:xfrm>
                <a:off x="4789503" y="4350027"/>
                <a:ext cx="2285999" cy="5013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=−2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𝐵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  <a:ea typeface="Cambria Math"/>
                </a:endParaRPr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764E037B-6631-44CE-81DE-5827ED029A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9503" y="4350027"/>
                <a:ext cx="2285999" cy="501356"/>
              </a:xfrm>
              <a:prstGeom prst="rect">
                <a:avLst/>
              </a:prstGeom>
              <a:blipFill>
                <a:blip r:embed="rId16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37ABE9F1-5858-4FEE-8F2C-4CD6DBD4C366}"/>
                  </a:ext>
                </a:extLst>
              </p:cNvPr>
              <p:cNvSpPr txBox="1"/>
              <p:nvPr/>
            </p:nvSpPr>
            <p:spPr>
              <a:xfrm>
                <a:off x="4941902" y="4946310"/>
                <a:ext cx="2444319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4=−2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2(0)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𝐵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2(0)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  <a:ea typeface="Cambria Math"/>
                </a:endParaRPr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37ABE9F1-5858-4FEE-8F2C-4CD6DBD4C3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1902" y="4946310"/>
                <a:ext cx="2444319" cy="307777"/>
              </a:xfrm>
              <a:prstGeom prst="rect">
                <a:avLst/>
              </a:prstGeom>
              <a:blipFill>
                <a:blip r:embed="rId17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A772D898-9279-4328-8D63-6845EFEE0995}"/>
                  </a:ext>
                </a:extLst>
              </p:cNvPr>
              <p:cNvSpPr txBox="1"/>
              <p:nvPr/>
            </p:nvSpPr>
            <p:spPr>
              <a:xfrm>
                <a:off x="4970014" y="5391671"/>
                <a:ext cx="791593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4=2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𝐵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  <a:ea typeface="Cambria Math"/>
                </a:endParaRPr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A772D898-9279-4328-8D63-6845EFEE09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0014" y="5391671"/>
                <a:ext cx="791593" cy="30777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4053D630-3D56-4872-A167-F2221070D93F}"/>
                  </a:ext>
                </a:extLst>
              </p:cNvPr>
              <p:cNvSpPr txBox="1"/>
              <p:nvPr/>
            </p:nvSpPr>
            <p:spPr>
              <a:xfrm>
                <a:off x="4927105" y="5819281"/>
                <a:ext cx="791593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2=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𝐵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  <a:ea typeface="Cambria Math"/>
                </a:endParaRPr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4053D630-3D56-4872-A167-F2221070D9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7105" y="5819281"/>
                <a:ext cx="791593" cy="30777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F2B1C40C-FD76-4A79-B417-3B0F441B1FFA}"/>
                  </a:ext>
                </a:extLst>
              </p:cNvPr>
              <p:cNvSpPr txBox="1"/>
              <p:nvPr/>
            </p:nvSpPr>
            <p:spPr>
              <a:xfrm>
                <a:off x="4876801" y="6248372"/>
                <a:ext cx="1935331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  <a:ea typeface="Cambria Math"/>
                </a:endParaRPr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F2B1C40C-FD76-4A79-B417-3B0F441B1F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1" y="6248372"/>
                <a:ext cx="1935331" cy="307777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AA4B259-A2F3-43BB-AB1B-11C3DB406A8E}"/>
              </a:ext>
            </a:extLst>
          </p:cNvPr>
          <p:cNvSpPr/>
          <p:nvPr/>
        </p:nvSpPr>
        <p:spPr>
          <a:xfrm>
            <a:off x="4953740" y="2787588"/>
            <a:ext cx="1615736" cy="31959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CAA07C40-C439-45E7-9C47-C8D4F3CF15DC}"/>
              </a:ext>
            </a:extLst>
          </p:cNvPr>
          <p:cNvSpPr/>
          <p:nvPr/>
        </p:nvSpPr>
        <p:spPr>
          <a:xfrm>
            <a:off x="4981853" y="1617215"/>
            <a:ext cx="1711910" cy="31959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E01CD8C8-820C-4FE3-9B2A-BFBB4A0FAD5A}"/>
              </a:ext>
            </a:extLst>
          </p:cNvPr>
          <p:cNvSpPr/>
          <p:nvPr/>
        </p:nvSpPr>
        <p:spPr>
          <a:xfrm>
            <a:off x="4992210" y="6235083"/>
            <a:ext cx="1639409" cy="31959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54">
                <a:extLst>
                  <a:ext uri="{FF2B5EF4-FFF2-40B4-BE49-F238E27FC236}">
                    <a16:creationId xmlns:a16="http://schemas.microsoft.com/office/drawing/2014/main" id="{C1A3EFAA-CF65-4C89-B488-913713E78FBD}"/>
                  </a:ext>
                </a:extLst>
              </p:cNvPr>
              <p:cNvSpPr txBox="1"/>
              <p:nvPr/>
            </p:nvSpPr>
            <p:spPr>
              <a:xfrm>
                <a:off x="7023718" y="4057415"/>
                <a:ext cx="1774053" cy="5429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Differentiate since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the velocity</a:t>
                </a:r>
              </a:p>
            </p:txBody>
          </p:sp>
        </mc:Choice>
        <mc:Fallback xmlns="">
          <p:sp>
            <p:nvSpPr>
              <p:cNvPr id="48" name="TextBox 54">
                <a:extLst>
                  <a:ext uri="{FF2B5EF4-FFF2-40B4-BE49-F238E27FC236}">
                    <a16:creationId xmlns:a16="http://schemas.microsoft.com/office/drawing/2014/main" id="{C1A3EFAA-CF65-4C89-B488-913713E78F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3718" y="4057415"/>
                <a:ext cx="1774053" cy="542969"/>
              </a:xfrm>
              <a:prstGeom prst="rect">
                <a:avLst/>
              </a:prstGeom>
              <a:blipFill>
                <a:blip r:embed="rId21"/>
                <a:stretch>
                  <a:fillRect b="-78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53">
            <a:extLst>
              <a:ext uri="{FF2B5EF4-FFF2-40B4-BE49-F238E27FC236}">
                <a16:creationId xmlns:a16="http://schemas.microsoft.com/office/drawing/2014/main" id="{C9EC053B-8D29-40B3-8A59-0FD0FDB38CE3}"/>
              </a:ext>
            </a:extLst>
          </p:cNvPr>
          <p:cNvSpPr/>
          <p:nvPr/>
        </p:nvSpPr>
        <p:spPr>
          <a:xfrm>
            <a:off x="7112701" y="5104661"/>
            <a:ext cx="255765" cy="427607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Arc 53">
            <a:extLst>
              <a:ext uri="{FF2B5EF4-FFF2-40B4-BE49-F238E27FC236}">
                <a16:creationId xmlns:a16="http://schemas.microsoft.com/office/drawing/2014/main" id="{9A01B729-3237-4DFC-A079-52D0493AE1A7}"/>
              </a:ext>
            </a:extLst>
          </p:cNvPr>
          <p:cNvSpPr/>
          <p:nvPr/>
        </p:nvSpPr>
        <p:spPr>
          <a:xfrm>
            <a:off x="6828616" y="4181383"/>
            <a:ext cx="255765" cy="427607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Arc 53">
            <a:extLst>
              <a:ext uri="{FF2B5EF4-FFF2-40B4-BE49-F238E27FC236}">
                <a16:creationId xmlns:a16="http://schemas.microsoft.com/office/drawing/2014/main" id="{A0D1BFFA-A962-45CB-B055-B82AEBB75840}"/>
              </a:ext>
            </a:extLst>
          </p:cNvPr>
          <p:cNvSpPr/>
          <p:nvPr/>
        </p:nvSpPr>
        <p:spPr>
          <a:xfrm>
            <a:off x="7219233" y="4625266"/>
            <a:ext cx="255765" cy="427607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Arc 53">
            <a:extLst>
              <a:ext uri="{FF2B5EF4-FFF2-40B4-BE49-F238E27FC236}">
                <a16:creationId xmlns:a16="http://schemas.microsoft.com/office/drawing/2014/main" id="{464E7828-B6AD-414E-AE29-9C4DE0B657C9}"/>
              </a:ext>
            </a:extLst>
          </p:cNvPr>
          <p:cNvSpPr/>
          <p:nvPr/>
        </p:nvSpPr>
        <p:spPr>
          <a:xfrm>
            <a:off x="5523598" y="5513033"/>
            <a:ext cx="255765" cy="427607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Arc 53">
            <a:extLst>
              <a:ext uri="{FF2B5EF4-FFF2-40B4-BE49-F238E27FC236}">
                <a16:creationId xmlns:a16="http://schemas.microsoft.com/office/drawing/2014/main" id="{2091A5B2-1488-4209-93F8-D687F17C7EE6}"/>
              </a:ext>
            </a:extLst>
          </p:cNvPr>
          <p:cNvSpPr/>
          <p:nvPr/>
        </p:nvSpPr>
        <p:spPr>
          <a:xfrm>
            <a:off x="6553407" y="5974672"/>
            <a:ext cx="255765" cy="427607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4">
                <a:extLst>
                  <a:ext uri="{FF2B5EF4-FFF2-40B4-BE49-F238E27FC236}">
                    <a16:creationId xmlns:a16="http://schemas.microsoft.com/office/drawing/2014/main" id="{5BFB79D5-D672-4A7E-A5BC-C95227E54816}"/>
                  </a:ext>
                </a:extLst>
              </p:cNvPr>
              <p:cNvSpPr txBox="1"/>
              <p:nvPr/>
            </p:nvSpPr>
            <p:spPr>
              <a:xfrm>
                <a:off x="7369947" y="4652219"/>
                <a:ext cx="1774053" cy="3698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7" name="TextBox 54">
                <a:extLst>
                  <a:ext uri="{FF2B5EF4-FFF2-40B4-BE49-F238E27FC236}">
                    <a16:creationId xmlns:a16="http://schemas.microsoft.com/office/drawing/2014/main" id="{5BFB79D5-D672-4A7E-A5BC-C95227E548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9947" y="4652219"/>
                <a:ext cx="1774053" cy="369845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Box 54">
            <a:extLst>
              <a:ext uri="{FF2B5EF4-FFF2-40B4-BE49-F238E27FC236}">
                <a16:creationId xmlns:a16="http://schemas.microsoft.com/office/drawing/2014/main" id="{53D1770E-3796-4345-900F-FFFE33840238}"/>
              </a:ext>
            </a:extLst>
          </p:cNvPr>
          <p:cNvSpPr txBox="1"/>
          <p:nvPr/>
        </p:nvSpPr>
        <p:spPr>
          <a:xfrm>
            <a:off x="7343314" y="5149368"/>
            <a:ext cx="9217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</a:p>
        </p:txBody>
      </p:sp>
      <p:sp>
        <p:nvSpPr>
          <p:cNvPr id="60" name="TextBox 54">
            <a:extLst>
              <a:ext uri="{FF2B5EF4-FFF2-40B4-BE49-F238E27FC236}">
                <a16:creationId xmlns:a16="http://schemas.microsoft.com/office/drawing/2014/main" id="{78E2E1EA-7629-4A94-ACCB-A437FFA3E51F}"/>
              </a:ext>
            </a:extLst>
          </p:cNvPr>
          <p:cNvSpPr txBox="1"/>
          <p:nvPr/>
        </p:nvSpPr>
        <p:spPr>
          <a:xfrm>
            <a:off x="5727578" y="5566619"/>
            <a:ext cx="9217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</a:p>
        </p:txBody>
      </p:sp>
      <p:sp>
        <p:nvSpPr>
          <p:cNvPr id="61" name="TextBox 54">
            <a:extLst>
              <a:ext uri="{FF2B5EF4-FFF2-40B4-BE49-F238E27FC236}">
                <a16:creationId xmlns:a16="http://schemas.microsoft.com/office/drawing/2014/main" id="{DECE84BA-53E6-4AFC-8332-146020584073}"/>
              </a:ext>
            </a:extLst>
          </p:cNvPr>
          <p:cNvSpPr txBox="1"/>
          <p:nvPr/>
        </p:nvSpPr>
        <p:spPr>
          <a:xfrm>
            <a:off x="6800295" y="5930604"/>
            <a:ext cx="23437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have the full equation for displacement!</a:t>
            </a:r>
          </a:p>
        </p:txBody>
      </p:sp>
    </p:spTree>
    <p:extLst>
      <p:ext uri="{BB962C8B-B14F-4D97-AF65-F5344CB8AC3E}">
        <p14:creationId xmlns:p14="http://schemas.microsoft.com/office/powerpoint/2010/main" val="1606439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9" grpId="0"/>
      <p:bldP spid="30" grpId="0"/>
      <p:bldP spid="31" grpId="0"/>
      <p:bldP spid="32" grpId="0"/>
      <p:bldP spid="33" grpId="0" animBg="1"/>
      <p:bldP spid="34" grpId="0" animBg="1"/>
      <p:bldP spid="35" grpId="0"/>
      <p:bldP spid="36" grpId="0"/>
      <p:bldP spid="37" grpId="0"/>
      <p:bldP spid="38" grpId="0"/>
      <p:bldP spid="39" grpId="0"/>
      <p:bldP spid="40" grpId="0"/>
      <p:bldP spid="42" grpId="0"/>
      <p:bldP spid="43" grpId="0"/>
      <p:bldP spid="45" grpId="0"/>
      <p:bldP spid="2" grpId="0" animBg="1"/>
      <p:bldP spid="2" grpId="1" animBg="1"/>
      <p:bldP spid="46" grpId="0" animBg="1"/>
      <p:bldP spid="46" grpId="1" animBg="1"/>
      <p:bldP spid="46" grpId="2" animBg="1"/>
      <p:bldP spid="46" grpId="3" animBg="1"/>
      <p:bldP spid="47" grpId="0" animBg="1"/>
      <p:bldP spid="47" grpId="1" animBg="1"/>
      <p:bldP spid="48" grpId="0"/>
      <p:bldP spid="49" grpId="0" animBg="1"/>
      <p:bldP spid="51" grpId="0" animBg="1"/>
      <p:bldP spid="52" grpId="0" animBg="1"/>
      <p:bldP spid="53" grpId="0" animBg="1"/>
      <p:bldP spid="54" grpId="0" animBg="1"/>
      <p:bldP spid="57" grpId="0"/>
      <p:bldP spid="59" grpId="0"/>
      <p:bldP spid="60" grpId="0"/>
      <p:bldP spid="6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8364" y="1600200"/>
                <a:ext cx="3820236" cy="3983854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200" b="1" dirty="0">
                    <a:latin typeface="Comic Sans MS" pitchFamily="66" charset="0"/>
                  </a:rPr>
                  <a:t>You can solve problems about a particle which is moving in a straight line with simple harmonic motion</a:t>
                </a:r>
                <a:endParaRPr lang="en-GB" sz="12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A particle is moving along a straight line. At time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seconds its displacement,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𝑚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from a fixed point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𝑂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is such that:</a:t>
                </a: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=−4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</m:oMath>
                  </m:oMathPara>
                </a14:m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Given that at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=1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and that the particle is moving with velocity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4 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𝑚𝑠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:</a:t>
                </a: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AutoNum type="alphaLcParenR"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Find an expression for the particle’s displacement after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seconds</a:t>
                </a:r>
              </a:p>
              <a:p>
                <a:pPr algn="ctr">
                  <a:buAutoNum type="alphaLcParenR"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Determine the maximum displacement of the particle from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𝑂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8364" y="1600200"/>
                <a:ext cx="3820236" cy="3983854"/>
              </a:xfrm>
              <a:blipFill>
                <a:blip r:embed="rId3"/>
                <a:stretch>
                  <a:fillRect t="-1072" r="-12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8145714" y="395335"/>
                <a:ext cx="998286" cy="41030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latin typeface="Cambria Math"/>
                        </a:rPr>
                        <m:t>𝑃</m:t>
                      </m:r>
                      <m:r>
                        <a:rPr lang="en-US" sz="1100" b="0" i="1" smtClean="0">
                          <a:latin typeface="Cambria Math"/>
                        </a:rPr>
                        <m:t>𝑒𝑟𝑖𝑜𝑑</m:t>
                      </m:r>
                      <m:r>
                        <a:rPr lang="en-US" sz="11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1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100" b="0" i="1" smtClean="0">
                              <a:latin typeface="Cambria Math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5714" y="395335"/>
                <a:ext cx="998286" cy="4103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タイトル 1">
            <a:extLst>
              <a:ext uri="{FF2B5EF4-FFF2-40B4-BE49-F238E27FC236}">
                <a16:creationId xmlns:a16="http://schemas.microsoft.com/office/drawing/2014/main" id="{58E89C24-B6FD-482B-A667-6F0BB48A2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CAA48990-AB6F-4390-9439-78110B5D5417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12">
                <a:extLst>
                  <a:ext uri="{FF2B5EF4-FFF2-40B4-BE49-F238E27FC236}">
                    <a16:creationId xmlns:a16="http://schemas.microsoft.com/office/drawing/2014/main" id="{556D75A1-B335-4E96-85A7-33C1CF26564C}"/>
                  </a:ext>
                </a:extLst>
              </p:cNvPr>
              <p:cNvSpPr txBox="1"/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6" name="TextBox 12">
                <a:extLst>
                  <a:ext uri="{FF2B5EF4-FFF2-40B4-BE49-F238E27FC236}">
                    <a16:creationId xmlns:a16="http://schemas.microsoft.com/office/drawing/2014/main" id="{556D75A1-B335-4E96-85A7-33C1CF2656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33">
                <a:extLst>
                  <a:ext uri="{FF2B5EF4-FFF2-40B4-BE49-F238E27FC236}">
                    <a16:creationId xmlns:a16="http://schemas.microsoft.com/office/drawing/2014/main" id="{973E526B-A423-4053-A86B-89F48D77BECA}"/>
                  </a:ext>
                </a:extLst>
              </p:cNvPr>
              <p:cNvSpPr txBox="1"/>
              <p:nvPr/>
            </p:nvSpPr>
            <p:spPr>
              <a:xfrm>
                <a:off x="7696200" y="914400"/>
                <a:ext cx="144780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8" name="TextBox 33">
                <a:extLst>
                  <a:ext uri="{FF2B5EF4-FFF2-40B4-BE49-F238E27FC236}">
                    <a16:creationId xmlns:a16="http://schemas.microsoft.com/office/drawing/2014/main" id="{973E526B-A423-4053-A86B-89F48D77BE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6200" y="914400"/>
                <a:ext cx="1447800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22">
                <a:extLst>
                  <a:ext uri="{FF2B5EF4-FFF2-40B4-BE49-F238E27FC236}">
                    <a16:creationId xmlns:a16="http://schemas.microsoft.com/office/drawing/2014/main" id="{E535B2D0-0582-4E5D-8ACD-C8B983777626}"/>
                  </a:ext>
                </a:extLst>
              </p:cNvPr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22">
                <a:extLst>
                  <a:ext uri="{FF2B5EF4-FFF2-40B4-BE49-F238E27FC236}">
                    <a16:creationId xmlns:a16="http://schemas.microsoft.com/office/drawing/2014/main" id="{E535B2D0-0582-4E5D-8ACD-C8B9837776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23">
                <a:extLst>
                  <a:ext uri="{FF2B5EF4-FFF2-40B4-BE49-F238E27FC236}">
                    <a16:creationId xmlns:a16="http://schemas.microsoft.com/office/drawing/2014/main" id="{F5260651-DD24-4542-AC20-6C5DCC0A88DA}"/>
                  </a:ext>
                </a:extLst>
              </p:cNvPr>
              <p:cNvSpPr txBox="1"/>
              <p:nvPr/>
            </p:nvSpPr>
            <p:spPr>
              <a:xfrm>
                <a:off x="1439406" y="0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23">
                <a:extLst>
                  <a:ext uri="{FF2B5EF4-FFF2-40B4-BE49-F238E27FC236}">
                    <a16:creationId xmlns:a16="http://schemas.microsoft.com/office/drawing/2014/main" id="{F5260651-DD24-4542-AC20-6C5DCC0A88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9406" y="0"/>
                <a:ext cx="1231619" cy="307777"/>
              </a:xfrm>
              <a:prstGeom prst="rect">
                <a:avLst/>
              </a:prstGeom>
              <a:blipFill>
                <a:blip r:embed="rId8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24">
                <a:extLst>
                  <a:ext uri="{FF2B5EF4-FFF2-40B4-BE49-F238E27FC236}">
                    <a16:creationId xmlns:a16="http://schemas.microsoft.com/office/drawing/2014/main" id="{46CCCA0E-DBBD-47A0-A6A5-09012440C28A}"/>
                  </a:ext>
                </a:extLst>
              </p:cNvPr>
              <p:cNvSpPr txBox="1"/>
              <p:nvPr/>
            </p:nvSpPr>
            <p:spPr>
              <a:xfrm>
                <a:off x="2673148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24">
                <a:extLst>
                  <a:ext uri="{FF2B5EF4-FFF2-40B4-BE49-F238E27FC236}">
                    <a16:creationId xmlns:a16="http://schemas.microsoft.com/office/drawing/2014/main" id="{46CCCA0E-DBBD-47A0-A6A5-09012440C2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3148" y="0"/>
                <a:ext cx="1990288" cy="307777"/>
              </a:xfrm>
              <a:prstGeom prst="rect">
                <a:avLst/>
              </a:prstGeom>
              <a:blipFill>
                <a:blip r:embed="rId9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F2B1C40C-FD76-4A79-B417-3B0F441B1FFA}"/>
                  </a:ext>
                </a:extLst>
              </p:cNvPr>
              <p:cNvSpPr txBox="1"/>
              <p:nvPr/>
            </p:nvSpPr>
            <p:spPr>
              <a:xfrm>
                <a:off x="1254711" y="5396116"/>
                <a:ext cx="1935331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en-US" sz="1600" dirty="0">
                  <a:solidFill>
                    <a:srgbClr val="FF0000"/>
                  </a:solidFill>
                  <a:latin typeface="Comic Sans MS" pitchFamily="66" charset="0"/>
                  <a:ea typeface="Cambria Math"/>
                </a:endParaRPr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F2B1C40C-FD76-4A79-B417-3B0F441B1F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4711" y="5396116"/>
                <a:ext cx="1935331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E06A311C-FE5E-429B-A6DF-18A153437BA0}"/>
                  </a:ext>
                </a:extLst>
              </p:cNvPr>
              <p:cNvSpPr txBox="1"/>
              <p:nvPr/>
            </p:nvSpPr>
            <p:spPr>
              <a:xfrm>
                <a:off x="6094524" y="2752054"/>
                <a:ext cx="1935331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GB" sz="1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  <m:r>
                        <a:rPr lang="en-GB" sz="1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GB" sz="1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  <a:latin typeface="Comic Sans MS" pitchFamily="66" charset="0"/>
                  <a:ea typeface="Cambria Math"/>
                </a:endParaRPr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E06A311C-FE5E-429B-A6DF-18A153437B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4524" y="2752054"/>
                <a:ext cx="1935331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0B08BC66-3FF5-4847-9084-E386D856FA20}"/>
                  </a:ext>
                </a:extLst>
              </p:cNvPr>
              <p:cNvSpPr txBox="1"/>
              <p:nvPr/>
            </p:nvSpPr>
            <p:spPr>
              <a:xfrm>
                <a:off x="5261503" y="3188539"/>
                <a:ext cx="2710647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𝑅𝑠𝑖𝑛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𝑡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𝜃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2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𝑡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+2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2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𝑡</m:t>
                      </m:r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  <a:latin typeface="Comic Sans MS" pitchFamily="66" charset="0"/>
                  <a:ea typeface="Cambria Math"/>
                </a:endParaRPr>
              </a:p>
            </p:txBody>
          </p:sp>
        </mc:Choice>
        <mc:Fallback xmlns="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0B08BC66-3FF5-4847-9084-E386D856FA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1503" y="3188539"/>
                <a:ext cx="2710647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B5044053-8B90-42A9-BCB7-DF1FB76FA670}"/>
                  </a:ext>
                </a:extLst>
              </p:cNvPr>
              <p:cNvSpPr txBox="1"/>
              <p:nvPr/>
            </p:nvSpPr>
            <p:spPr>
              <a:xfrm>
                <a:off x="4259806" y="3625025"/>
                <a:ext cx="3738977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𝑅𝑠𝑖𝑛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2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𝑡𝑐𝑜𝑠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𝑅𝑐𝑜𝑠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2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𝑡𝑠𝑖𝑛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2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𝑡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+2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2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𝑡</m:t>
                      </m:r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  <a:latin typeface="Comic Sans MS" pitchFamily="66" charset="0"/>
                  <a:ea typeface="Cambria Math"/>
                </a:endParaRPr>
              </a:p>
            </p:txBody>
          </p:sp>
        </mc:Choice>
        <mc:Fallback xmlns="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B5044053-8B90-42A9-BCB7-DF1FB76FA6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9806" y="3625025"/>
                <a:ext cx="3738977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3F9B09B-7CF7-4D24-8EF2-C0730DB23096}"/>
              </a:ext>
            </a:extLst>
          </p:cNvPr>
          <p:cNvSpPr/>
          <p:nvPr/>
        </p:nvSpPr>
        <p:spPr>
          <a:xfrm>
            <a:off x="4385568" y="3648725"/>
            <a:ext cx="932155" cy="26255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FD4991F2-5006-425A-8D9D-5537A23112D3}"/>
              </a:ext>
            </a:extLst>
          </p:cNvPr>
          <p:cNvSpPr/>
          <p:nvPr/>
        </p:nvSpPr>
        <p:spPr>
          <a:xfrm>
            <a:off x="7263415" y="3645100"/>
            <a:ext cx="566690" cy="24332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715E8442-8CA9-4671-8D2F-2A4ADACDDC82}"/>
              </a:ext>
            </a:extLst>
          </p:cNvPr>
          <p:cNvSpPr/>
          <p:nvPr/>
        </p:nvSpPr>
        <p:spPr>
          <a:xfrm>
            <a:off x="5487879" y="3641151"/>
            <a:ext cx="932155" cy="26255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41183BAA-FFB6-4AB7-9C83-484917695D04}"/>
              </a:ext>
            </a:extLst>
          </p:cNvPr>
          <p:cNvSpPr/>
          <p:nvPr/>
        </p:nvSpPr>
        <p:spPr>
          <a:xfrm>
            <a:off x="6607945" y="3642806"/>
            <a:ext cx="494191" cy="26255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Arc 53">
            <a:extLst>
              <a:ext uri="{FF2B5EF4-FFF2-40B4-BE49-F238E27FC236}">
                <a16:creationId xmlns:a16="http://schemas.microsoft.com/office/drawing/2014/main" id="{9909F247-783E-4879-AC7D-8D36779DDD15}"/>
              </a:ext>
            </a:extLst>
          </p:cNvPr>
          <p:cNvSpPr/>
          <p:nvPr/>
        </p:nvSpPr>
        <p:spPr>
          <a:xfrm>
            <a:off x="7759292" y="2905289"/>
            <a:ext cx="266122" cy="42384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54">
            <a:extLst>
              <a:ext uri="{FF2B5EF4-FFF2-40B4-BE49-F238E27FC236}">
                <a16:creationId xmlns:a16="http://schemas.microsoft.com/office/drawing/2014/main" id="{9B2C6320-FB03-4EB5-A8B7-1C2FEF4F86A7}"/>
              </a:ext>
            </a:extLst>
          </p:cNvPr>
          <p:cNvSpPr txBox="1"/>
          <p:nvPr/>
        </p:nvSpPr>
        <p:spPr>
          <a:xfrm>
            <a:off x="4092606" y="1516922"/>
            <a:ext cx="491822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To find the maximum displacement, we need the amplitude of the graph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So we will need to write it in terms of sine or cosine only</a:t>
            </a: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9" name="Arc 53">
            <a:extLst>
              <a:ext uri="{FF2B5EF4-FFF2-40B4-BE49-F238E27FC236}">
                <a16:creationId xmlns:a16="http://schemas.microsoft.com/office/drawing/2014/main" id="{003BCF5E-3863-4378-A4B3-5AF71449ABC1}"/>
              </a:ext>
            </a:extLst>
          </p:cNvPr>
          <p:cNvSpPr/>
          <p:nvPr/>
        </p:nvSpPr>
        <p:spPr>
          <a:xfrm>
            <a:off x="7803680" y="3358050"/>
            <a:ext cx="266122" cy="42384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54">
            <a:extLst>
              <a:ext uri="{FF2B5EF4-FFF2-40B4-BE49-F238E27FC236}">
                <a16:creationId xmlns:a16="http://schemas.microsoft.com/office/drawing/2014/main" id="{28FB0BDC-1219-40D0-AD2C-9E6EC58405A8}"/>
              </a:ext>
            </a:extLst>
          </p:cNvPr>
          <p:cNvSpPr txBox="1"/>
          <p:nvPr/>
        </p:nvSpPr>
        <p:spPr>
          <a:xfrm>
            <a:off x="7910180" y="2813062"/>
            <a:ext cx="1349405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Write the left side as a bracket including sine</a:t>
            </a:r>
          </a:p>
        </p:txBody>
      </p:sp>
      <p:sp>
        <p:nvSpPr>
          <p:cNvPr id="71" name="TextBox 54">
            <a:extLst>
              <a:ext uri="{FF2B5EF4-FFF2-40B4-BE49-F238E27FC236}">
                <a16:creationId xmlns:a16="http://schemas.microsoft.com/office/drawing/2014/main" id="{4AD9164A-9371-4513-9057-EF7613C6C9E8}"/>
              </a:ext>
            </a:extLst>
          </p:cNvPr>
          <p:cNvSpPr txBox="1"/>
          <p:nvPr/>
        </p:nvSpPr>
        <p:spPr>
          <a:xfrm>
            <a:off x="7991661" y="3365323"/>
            <a:ext cx="95316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Expand the bracket</a:t>
            </a:r>
          </a:p>
        </p:txBody>
      </p:sp>
      <p:sp>
        <p:nvSpPr>
          <p:cNvPr id="72" name="TextBox 54">
            <a:extLst>
              <a:ext uri="{FF2B5EF4-FFF2-40B4-BE49-F238E27FC236}">
                <a16:creationId xmlns:a16="http://schemas.microsoft.com/office/drawing/2014/main" id="{954AD28A-4DBD-4A3A-AF3B-D33506489A87}"/>
              </a:ext>
            </a:extLst>
          </p:cNvPr>
          <p:cNvSpPr txBox="1"/>
          <p:nvPr/>
        </p:nvSpPr>
        <p:spPr>
          <a:xfrm>
            <a:off x="5029669" y="4024717"/>
            <a:ext cx="2883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Compare terms on each side…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テキスト ボックス 72">
                <a:extLst>
                  <a:ext uri="{FF2B5EF4-FFF2-40B4-BE49-F238E27FC236}">
                    <a16:creationId xmlns:a16="http://schemas.microsoft.com/office/drawing/2014/main" id="{7CE1F614-952F-45FE-9619-325DEAEB42CA}"/>
                  </a:ext>
                </a:extLst>
              </p:cNvPr>
              <p:cNvSpPr txBox="1"/>
              <p:nvPr/>
            </p:nvSpPr>
            <p:spPr>
              <a:xfrm>
                <a:off x="5288660" y="4392649"/>
                <a:ext cx="1075923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𝑅𝑐𝑜𝑠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=2</m:t>
                      </m:r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  <a:latin typeface="Comic Sans MS" pitchFamily="66" charset="0"/>
                  <a:ea typeface="Cambria Math"/>
                </a:endParaRPr>
              </a:p>
            </p:txBody>
          </p:sp>
        </mc:Choice>
        <mc:Fallback xmlns="">
          <p:sp>
            <p:nvSpPr>
              <p:cNvPr id="73" name="テキスト ボックス 72">
                <a:extLst>
                  <a:ext uri="{FF2B5EF4-FFF2-40B4-BE49-F238E27FC236}">
                    <a16:creationId xmlns:a16="http://schemas.microsoft.com/office/drawing/2014/main" id="{7CE1F614-952F-45FE-9619-325DEAEB42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8660" y="4392649"/>
                <a:ext cx="1075923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72915A84-9037-46CE-91A9-6B76786DEE2D}"/>
                  </a:ext>
                </a:extLst>
              </p:cNvPr>
              <p:cNvSpPr txBox="1"/>
              <p:nvPr/>
            </p:nvSpPr>
            <p:spPr>
              <a:xfrm>
                <a:off x="6356979" y="4392649"/>
                <a:ext cx="1075923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𝑅𝑠𝑖𝑛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=1</m:t>
                      </m:r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  <a:latin typeface="Comic Sans MS" pitchFamily="66" charset="0"/>
                  <a:ea typeface="Cambria Math"/>
                </a:endParaRPr>
              </a:p>
            </p:txBody>
          </p:sp>
        </mc:Choice>
        <mc:Fallback xmlns=""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72915A84-9037-46CE-91A9-6B76786DEE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6979" y="4392649"/>
                <a:ext cx="1075923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7C6DD6E0-715A-4D1F-992A-F01E307027B0}"/>
                  </a:ext>
                </a:extLst>
              </p:cNvPr>
              <p:cNvSpPr txBox="1"/>
              <p:nvPr/>
            </p:nvSpPr>
            <p:spPr>
              <a:xfrm>
                <a:off x="5766985" y="4735171"/>
                <a:ext cx="1075923" cy="5142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𝑡𝑎𝑛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  <a:latin typeface="Comic Sans MS" pitchFamily="66" charset="0"/>
                  <a:ea typeface="Cambria Math"/>
                </a:endParaRPr>
              </a:p>
            </p:txBody>
          </p:sp>
        </mc:Choice>
        <mc:Fallback xmlns="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7C6DD6E0-715A-4D1F-992A-F01E307027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6985" y="4735171"/>
                <a:ext cx="1075923" cy="51424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テキスト ボックス 75">
                <a:extLst>
                  <a:ext uri="{FF2B5EF4-FFF2-40B4-BE49-F238E27FC236}">
                    <a16:creationId xmlns:a16="http://schemas.microsoft.com/office/drawing/2014/main" id="{7ECB75B0-F8E0-46F8-B869-39822929C2AC}"/>
                  </a:ext>
                </a:extLst>
              </p:cNvPr>
              <p:cNvSpPr txBox="1"/>
              <p:nvPr/>
            </p:nvSpPr>
            <p:spPr>
              <a:xfrm>
                <a:off x="6127614" y="5349299"/>
                <a:ext cx="1169478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=0.4636..</m:t>
                      </m:r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  <a:latin typeface="Comic Sans MS" pitchFamily="66" charset="0"/>
                  <a:ea typeface="Cambria Math"/>
                </a:endParaRPr>
              </a:p>
            </p:txBody>
          </p:sp>
        </mc:Choice>
        <mc:Fallback xmlns="">
          <p:sp>
            <p:nvSpPr>
              <p:cNvPr id="76" name="テキスト ボックス 75">
                <a:extLst>
                  <a:ext uri="{FF2B5EF4-FFF2-40B4-BE49-F238E27FC236}">
                    <a16:creationId xmlns:a16="http://schemas.microsoft.com/office/drawing/2014/main" id="{7ECB75B0-F8E0-46F8-B869-39822929C2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7614" y="5349299"/>
                <a:ext cx="1169478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Arc 53">
            <a:extLst>
              <a:ext uri="{FF2B5EF4-FFF2-40B4-BE49-F238E27FC236}">
                <a16:creationId xmlns:a16="http://schemas.microsoft.com/office/drawing/2014/main" id="{2A4E7C65-E5FE-48EC-A65D-95BC5F7C7F96}"/>
              </a:ext>
            </a:extLst>
          </p:cNvPr>
          <p:cNvSpPr/>
          <p:nvPr/>
        </p:nvSpPr>
        <p:spPr>
          <a:xfrm>
            <a:off x="7222748" y="4578760"/>
            <a:ext cx="266122" cy="42384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54">
            <a:extLst>
              <a:ext uri="{FF2B5EF4-FFF2-40B4-BE49-F238E27FC236}">
                <a16:creationId xmlns:a16="http://schemas.microsoft.com/office/drawing/2014/main" id="{921D6866-E4EC-4058-9404-DF616F2AB20B}"/>
              </a:ext>
            </a:extLst>
          </p:cNvPr>
          <p:cNvSpPr txBox="1"/>
          <p:nvPr/>
        </p:nvSpPr>
        <p:spPr>
          <a:xfrm>
            <a:off x="7356408" y="4631301"/>
            <a:ext cx="9531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Combine</a:t>
            </a:r>
          </a:p>
        </p:txBody>
      </p:sp>
      <p:sp>
        <p:nvSpPr>
          <p:cNvPr id="79" name="Arc 53">
            <a:extLst>
              <a:ext uri="{FF2B5EF4-FFF2-40B4-BE49-F238E27FC236}">
                <a16:creationId xmlns:a16="http://schemas.microsoft.com/office/drawing/2014/main" id="{22B6B186-4C4E-431D-9E04-C58AA8AF6687}"/>
              </a:ext>
            </a:extLst>
          </p:cNvPr>
          <p:cNvSpPr/>
          <p:nvPr/>
        </p:nvSpPr>
        <p:spPr>
          <a:xfrm>
            <a:off x="7175971" y="5066138"/>
            <a:ext cx="266122" cy="42384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54">
                <a:extLst>
                  <a:ext uri="{FF2B5EF4-FFF2-40B4-BE49-F238E27FC236}">
                    <a16:creationId xmlns:a16="http://schemas.microsoft.com/office/drawing/2014/main" id="{96D96F67-0745-45AF-BA12-45F8E97FED5F}"/>
                  </a:ext>
                </a:extLst>
              </p:cNvPr>
              <p:cNvSpPr txBox="1"/>
              <p:nvPr/>
            </p:nvSpPr>
            <p:spPr>
              <a:xfrm>
                <a:off x="7383569" y="5156402"/>
                <a:ext cx="953163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Calculate </a:t>
                </a:r>
                <a14:m>
                  <m:oMath xmlns:m="http://schemas.openxmlformats.org/officeDocument/2006/math">
                    <m:r>
                      <a:rPr lang="en-US" sz="105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US" sz="105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0" name="TextBox 54">
                <a:extLst>
                  <a:ext uri="{FF2B5EF4-FFF2-40B4-BE49-F238E27FC236}">
                    <a16:creationId xmlns:a16="http://schemas.microsoft.com/office/drawing/2014/main" id="{96D96F67-0745-45AF-BA12-45F8E97FED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3569" y="5156402"/>
                <a:ext cx="953163" cy="253916"/>
              </a:xfrm>
              <a:prstGeom prst="rect">
                <a:avLst/>
              </a:prstGeom>
              <a:blipFill>
                <a:blip r:embed="rId18"/>
                <a:stretch>
                  <a:fillRect b="-119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54">
                <a:extLst>
                  <a:ext uri="{FF2B5EF4-FFF2-40B4-BE49-F238E27FC236}">
                    <a16:creationId xmlns:a16="http://schemas.microsoft.com/office/drawing/2014/main" id="{5E4477BE-A1B3-437F-AA42-FA85889F42B0}"/>
                  </a:ext>
                </a:extLst>
              </p:cNvPr>
              <p:cNvSpPr txBox="1"/>
              <p:nvPr/>
            </p:nvSpPr>
            <p:spPr>
              <a:xfrm>
                <a:off x="3920150" y="5743367"/>
                <a:ext cx="5223850" cy="3302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can then use the exact value of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to find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1" name="TextBox 54">
                <a:extLst>
                  <a:ext uri="{FF2B5EF4-FFF2-40B4-BE49-F238E27FC236}">
                    <a16:creationId xmlns:a16="http://schemas.microsoft.com/office/drawing/2014/main" id="{5E4477BE-A1B3-437F-AA42-FA85889F42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0150" y="5743367"/>
                <a:ext cx="5223850" cy="330219"/>
              </a:xfrm>
              <a:prstGeom prst="rect">
                <a:avLst/>
              </a:prstGeom>
              <a:blipFill>
                <a:blip r:embed="rId19"/>
                <a:stretch>
                  <a:fillRect b="-185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969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62" grpId="0"/>
      <p:bldP spid="63" grpId="0"/>
      <p:bldP spid="4" grpId="0" animBg="1"/>
      <p:bldP spid="4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9" grpId="0" animBg="1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 animBg="1"/>
      <p:bldP spid="78" grpId="0"/>
      <p:bldP spid="79" grpId="0" animBg="1"/>
      <p:bldP spid="80" grpId="0"/>
      <p:bldP spid="8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8364" y="1600200"/>
                <a:ext cx="3820236" cy="3983854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200" b="1" dirty="0">
                    <a:latin typeface="Comic Sans MS" pitchFamily="66" charset="0"/>
                  </a:rPr>
                  <a:t>You can solve problems about a particle which is moving in a straight line with simple harmonic motion</a:t>
                </a:r>
                <a:endParaRPr lang="en-GB" sz="12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A particle is moving along a straight line. At time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seconds its displacement,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𝑚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from a fixed point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𝑂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is such that:</a:t>
                </a: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=−4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</m:oMath>
                  </m:oMathPara>
                </a14:m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Given that at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=1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and that the particle is moving with velocity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4 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𝑚𝑠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:</a:t>
                </a: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AutoNum type="alphaLcParenR"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Find an expression for the particle’s displacement after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seconds</a:t>
                </a:r>
              </a:p>
              <a:p>
                <a:pPr algn="ctr">
                  <a:buAutoNum type="alphaLcParenR"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Determine the maximum displacement of the particle from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𝑂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8364" y="1600200"/>
                <a:ext cx="3820236" cy="3983854"/>
              </a:xfrm>
              <a:blipFill>
                <a:blip r:embed="rId3"/>
                <a:stretch>
                  <a:fillRect t="-1072" r="-12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8145714" y="395335"/>
                <a:ext cx="998286" cy="41030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latin typeface="Cambria Math"/>
                        </a:rPr>
                        <m:t>𝑃</m:t>
                      </m:r>
                      <m:r>
                        <a:rPr lang="en-US" sz="1100" b="0" i="1" smtClean="0">
                          <a:latin typeface="Cambria Math"/>
                        </a:rPr>
                        <m:t>𝑒𝑟𝑖𝑜𝑑</m:t>
                      </m:r>
                      <m:r>
                        <a:rPr lang="en-US" sz="11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1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100" b="0" i="1" smtClean="0">
                              <a:latin typeface="Cambria Math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5714" y="395335"/>
                <a:ext cx="998286" cy="4103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タイトル 1">
            <a:extLst>
              <a:ext uri="{FF2B5EF4-FFF2-40B4-BE49-F238E27FC236}">
                <a16:creationId xmlns:a16="http://schemas.microsoft.com/office/drawing/2014/main" id="{58E89C24-B6FD-482B-A667-6F0BB48A2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CAA48990-AB6F-4390-9439-78110B5D5417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12">
                <a:extLst>
                  <a:ext uri="{FF2B5EF4-FFF2-40B4-BE49-F238E27FC236}">
                    <a16:creationId xmlns:a16="http://schemas.microsoft.com/office/drawing/2014/main" id="{556D75A1-B335-4E96-85A7-33C1CF26564C}"/>
                  </a:ext>
                </a:extLst>
              </p:cNvPr>
              <p:cNvSpPr txBox="1"/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6" name="TextBox 12">
                <a:extLst>
                  <a:ext uri="{FF2B5EF4-FFF2-40B4-BE49-F238E27FC236}">
                    <a16:creationId xmlns:a16="http://schemas.microsoft.com/office/drawing/2014/main" id="{556D75A1-B335-4E96-85A7-33C1CF2656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33">
                <a:extLst>
                  <a:ext uri="{FF2B5EF4-FFF2-40B4-BE49-F238E27FC236}">
                    <a16:creationId xmlns:a16="http://schemas.microsoft.com/office/drawing/2014/main" id="{973E526B-A423-4053-A86B-89F48D77BECA}"/>
                  </a:ext>
                </a:extLst>
              </p:cNvPr>
              <p:cNvSpPr txBox="1"/>
              <p:nvPr/>
            </p:nvSpPr>
            <p:spPr>
              <a:xfrm>
                <a:off x="7696200" y="914400"/>
                <a:ext cx="144780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8" name="TextBox 33">
                <a:extLst>
                  <a:ext uri="{FF2B5EF4-FFF2-40B4-BE49-F238E27FC236}">
                    <a16:creationId xmlns:a16="http://schemas.microsoft.com/office/drawing/2014/main" id="{973E526B-A423-4053-A86B-89F48D77BE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6200" y="914400"/>
                <a:ext cx="1447800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22">
                <a:extLst>
                  <a:ext uri="{FF2B5EF4-FFF2-40B4-BE49-F238E27FC236}">
                    <a16:creationId xmlns:a16="http://schemas.microsoft.com/office/drawing/2014/main" id="{E535B2D0-0582-4E5D-8ACD-C8B983777626}"/>
                  </a:ext>
                </a:extLst>
              </p:cNvPr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22">
                <a:extLst>
                  <a:ext uri="{FF2B5EF4-FFF2-40B4-BE49-F238E27FC236}">
                    <a16:creationId xmlns:a16="http://schemas.microsoft.com/office/drawing/2014/main" id="{E535B2D0-0582-4E5D-8ACD-C8B9837776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23">
                <a:extLst>
                  <a:ext uri="{FF2B5EF4-FFF2-40B4-BE49-F238E27FC236}">
                    <a16:creationId xmlns:a16="http://schemas.microsoft.com/office/drawing/2014/main" id="{F5260651-DD24-4542-AC20-6C5DCC0A88DA}"/>
                  </a:ext>
                </a:extLst>
              </p:cNvPr>
              <p:cNvSpPr txBox="1"/>
              <p:nvPr/>
            </p:nvSpPr>
            <p:spPr>
              <a:xfrm>
                <a:off x="1439406" y="0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23">
                <a:extLst>
                  <a:ext uri="{FF2B5EF4-FFF2-40B4-BE49-F238E27FC236}">
                    <a16:creationId xmlns:a16="http://schemas.microsoft.com/office/drawing/2014/main" id="{F5260651-DD24-4542-AC20-6C5DCC0A88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9406" y="0"/>
                <a:ext cx="1231619" cy="307777"/>
              </a:xfrm>
              <a:prstGeom prst="rect">
                <a:avLst/>
              </a:prstGeom>
              <a:blipFill>
                <a:blip r:embed="rId8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24">
                <a:extLst>
                  <a:ext uri="{FF2B5EF4-FFF2-40B4-BE49-F238E27FC236}">
                    <a16:creationId xmlns:a16="http://schemas.microsoft.com/office/drawing/2014/main" id="{46CCCA0E-DBBD-47A0-A6A5-09012440C28A}"/>
                  </a:ext>
                </a:extLst>
              </p:cNvPr>
              <p:cNvSpPr txBox="1"/>
              <p:nvPr/>
            </p:nvSpPr>
            <p:spPr>
              <a:xfrm>
                <a:off x="2673148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24">
                <a:extLst>
                  <a:ext uri="{FF2B5EF4-FFF2-40B4-BE49-F238E27FC236}">
                    <a16:creationId xmlns:a16="http://schemas.microsoft.com/office/drawing/2014/main" id="{46CCCA0E-DBBD-47A0-A6A5-09012440C2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3148" y="0"/>
                <a:ext cx="1990288" cy="307777"/>
              </a:xfrm>
              <a:prstGeom prst="rect">
                <a:avLst/>
              </a:prstGeom>
              <a:blipFill>
                <a:blip r:embed="rId9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F2B1C40C-FD76-4A79-B417-3B0F441B1FFA}"/>
                  </a:ext>
                </a:extLst>
              </p:cNvPr>
              <p:cNvSpPr txBox="1"/>
              <p:nvPr/>
            </p:nvSpPr>
            <p:spPr>
              <a:xfrm>
                <a:off x="1254711" y="5396116"/>
                <a:ext cx="1935331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en-US" sz="1600" dirty="0">
                  <a:solidFill>
                    <a:srgbClr val="FF0000"/>
                  </a:solidFill>
                  <a:latin typeface="Comic Sans MS" pitchFamily="66" charset="0"/>
                  <a:ea typeface="Cambria Math"/>
                </a:endParaRPr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F2B1C40C-FD76-4A79-B417-3B0F441B1F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4711" y="5396116"/>
                <a:ext cx="1935331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E06A311C-FE5E-429B-A6DF-18A153437BA0}"/>
                  </a:ext>
                </a:extLst>
              </p:cNvPr>
              <p:cNvSpPr txBox="1"/>
              <p:nvPr/>
            </p:nvSpPr>
            <p:spPr>
              <a:xfrm>
                <a:off x="4836093" y="1556997"/>
                <a:ext cx="1935331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GB" sz="1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  <m:r>
                        <a:rPr lang="en-GB" sz="1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GB" sz="1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  <a:latin typeface="Comic Sans MS" pitchFamily="66" charset="0"/>
                  <a:ea typeface="Cambria Math"/>
                </a:endParaRPr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E06A311C-FE5E-429B-A6DF-18A153437B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6093" y="1556997"/>
                <a:ext cx="1935331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97E03608-431A-47D7-8CB4-D99713F62891}"/>
                  </a:ext>
                </a:extLst>
              </p:cNvPr>
              <p:cNvSpPr txBox="1"/>
              <p:nvPr/>
            </p:nvSpPr>
            <p:spPr>
              <a:xfrm>
                <a:off x="4843639" y="1999108"/>
                <a:ext cx="2498723" cy="3375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5</m:t>
                          </m:r>
                        </m:e>
                      </m:ra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𝑡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+0.4636…</m:t>
                          </m:r>
                        </m:e>
                      </m:d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  <a:latin typeface="Comic Sans MS" pitchFamily="66" charset="0"/>
                  <a:ea typeface="Cambria Math"/>
                </a:endParaRPr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97E03608-431A-47D7-8CB4-D99713F628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3639" y="1999108"/>
                <a:ext cx="2498723" cy="33752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53">
            <a:extLst>
              <a:ext uri="{FF2B5EF4-FFF2-40B4-BE49-F238E27FC236}">
                <a16:creationId xmlns:a16="http://schemas.microsoft.com/office/drawing/2014/main" id="{43D85440-66FF-434B-AED1-3752080CAE54}"/>
              </a:ext>
            </a:extLst>
          </p:cNvPr>
          <p:cNvSpPr/>
          <p:nvPr/>
        </p:nvSpPr>
        <p:spPr>
          <a:xfrm>
            <a:off x="6994901" y="1761623"/>
            <a:ext cx="266122" cy="42384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54">
            <a:extLst>
              <a:ext uri="{FF2B5EF4-FFF2-40B4-BE49-F238E27FC236}">
                <a16:creationId xmlns:a16="http://schemas.microsoft.com/office/drawing/2014/main" id="{69548111-DBD9-4BA5-BC4D-FA3FE3308B8A}"/>
              </a:ext>
            </a:extLst>
          </p:cNvPr>
          <p:cNvSpPr txBox="1"/>
          <p:nvPr/>
        </p:nvSpPr>
        <p:spPr>
          <a:xfrm>
            <a:off x="7143184" y="1638676"/>
            <a:ext cx="16824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using the expression we worked out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54">
                <a:extLst>
                  <a:ext uri="{FF2B5EF4-FFF2-40B4-BE49-F238E27FC236}">
                    <a16:creationId xmlns:a16="http://schemas.microsoft.com/office/drawing/2014/main" id="{97811847-3411-4463-810F-4D0EEE1CCEAC}"/>
                  </a:ext>
                </a:extLst>
              </p:cNvPr>
              <p:cNvSpPr txBox="1"/>
              <p:nvPr/>
            </p:nvSpPr>
            <p:spPr>
              <a:xfrm>
                <a:off x="4317023" y="2568571"/>
                <a:ext cx="4633545" cy="545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greatest value of this will be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so this is the maximum displacement of the particle from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8" name="TextBox 54">
                <a:extLst>
                  <a:ext uri="{FF2B5EF4-FFF2-40B4-BE49-F238E27FC236}">
                    <a16:creationId xmlns:a16="http://schemas.microsoft.com/office/drawing/2014/main" id="{97811847-3411-4463-810F-4D0EEE1CCE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023" y="2568571"/>
                <a:ext cx="4633545" cy="545662"/>
              </a:xfrm>
              <a:prstGeom prst="rect">
                <a:avLst/>
              </a:prstGeom>
              <a:blipFill>
                <a:blip r:embed="rId13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5253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34" grpId="0"/>
      <p:bldP spid="36" grpId="0" animBg="1"/>
      <p:bldP spid="37" grpId="0"/>
      <p:bldP spid="3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8364" y="1600200"/>
                <a:ext cx="3820236" cy="4504509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200" b="1" dirty="0">
                    <a:latin typeface="Comic Sans MS" pitchFamily="66" charset="0"/>
                  </a:rPr>
                  <a:t>You can solve problems about a particle which is moving in a straight line with simple harmonic motion</a:t>
                </a:r>
                <a:endParaRPr lang="en-GB" sz="12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A particle</a:t>
                </a:r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is attached to the ends of two identical elastic springs. The free ends of the springs are attached to two points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𝐵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. The point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𝐶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lies between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𝐵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𝐴𝐵𝐶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is a straight line and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𝐴𝐵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≠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𝐵𝐶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. The particle is held at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𝐶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and then released from rest.</a:t>
                </a: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seconds, the displacement of the particle from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𝐶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200" b="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𝑚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and its velocity is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𝑣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𝑚𝑠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. The subsequent motion can be described by the differential equation </a:t>
                </a:r>
                <a14:m>
                  <m:oMath xmlns:m="http://schemas.openxmlformats.org/officeDocument/2006/math">
                    <m:acc>
                      <m:accPr>
                        <m:chr m:val="̈"/>
                        <m:ctrlPr>
                          <a:rPr lang="en-GB" sz="12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acc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</m:acc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=−25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.</a:t>
                </a: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AutoNum type="alphaLcParenR"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Describe the motion of the particle</a:t>
                </a:r>
              </a:p>
              <a:p>
                <a:pPr marL="0" indent="0" algn="ctr">
                  <a:buNone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b) Given that when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=0.4 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𝑣</m:t>
                    </m:r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, find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as a function of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</a:t>
                </a:r>
              </a:p>
              <a:p>
                <a:pPr marL="0" indent="0" algn="ctr">
                  <a:buNone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c) State the period of the motion and state the maximum speed of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8364" y="1600200"/>
                <a:ext cx="3820236" cy="4504509"/>
              </a:xfrm>
              <a:blipFill>
                <a:blip r:embed="rId3"/>
                <a:stretch>
                  <a:fillRect t="-949" r="-12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8145714" y="395335"/>
                <a:ext cx="998286" cy="41030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latin typeface="Cambria Math"/>
                        </a:rPr>
                        <m:t>𝑃</m:t>
                      </m:r>
                      <m:r>
                        <a:rPr lang="en-US" sz="1100" b="0" i="1" smtClean="0">
                          <a:latin typeface="Cambria Math"/>
                        </a:rPr>
                        <m:t>𝑒𝑟𝑖𝑜𝑑</m:t>
                      </m:r>
                      <m:r>
                        <a:rPr lang="en-US" sz="11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1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100" b="0" i="1" smtClean="0">
                              <a:latin typeface="Cambria Math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5714" y="395335"/>
                <a:ext cx="998286" cy="4103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タイトル 1">
            <a:extLst>
              <a:ext uri="{FF2B5EF4-FFF2-40B4-BE49-F238E27FC236}">
                <a16:creationId xmlns:a16="http://schemas.microsoft.com/office/drawing/2014/main" id="{58E89C24-B6FD-482B-A667-6F0BB48A2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CAA48990-AB6F-4390-9439-78110B5D5417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12">
                <a:extLst>
                  <a:ext uri="{FF2B5EF4-FFF2-40B4-BE49-F238E27FC236}">
                    <a16:creationId xmlns:a16="http://schemas.microsoft.com/office/drawing/2014/main" id="{556D75A1-B335-4E96-85A7-33C1CF26564C}"/>
                  </a:ext>
                </a:extLst>
              </p:cNvPr>
              <p:cNvSpPr txBox="1"/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6" name="TextBox 12">
                <a:extLst>
                  <a:ext uri="{FF2B5EF4-FFF2-40B4-BE49-F238E27FC236}">
                    <a16:creationId xmlns:a16="http://schemas.microsoft.com/office/drawing/2014/main" id="{556D75A1-B335-4E96-85A7-33C1CF2656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33">
                <a:extLst>
                  <a:ext uri="{FF2B5EF4-FFF2-40B4-BE49-F238E27FC236}">
                    <a16:creationId xmlns:a16="http://schemas.microsoft.com/office/drawing/2014/main" id="{973E526B-A423-4053-A86B-89F48D77BECA}"/>
                  </a:ext>
                </a:extLst>
              </p:cNvPr>
              <p:cNvSpPr txBox="1"/>
              <p:nvPr/>
            </p:nvSpPr>
            <p:spPr>
              <a:xfrm>
                <a:off x="7696200" y="914400"/>
                <a:ext cx="144780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8" name="TextBox 33">
                <a:extLst>
                  <a:ext uri="{FF2B5EF4-FFF2-40B4-BE49-F238E27FC236}">
                    <a16:creationId xmlns:a16="http://schemas.microsoft.com/office/drawing/2014/main" id="{973E526B-A423-4053-A86B-89F48D77BE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6200" y="914400"/>
                <a:ext cx="1447800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22">
                <a:extLst>
                  <a:ext uri="{FF2B5EF4-FFF2-40B4-BE49-F238E27FC236}">
                    <a16:creationId xmlns:a16="http://schemas.microsoft.com/office/drawing/2014/main" id="{0A0942CF-739C-48FB-BEDA-1B67AE148B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22">
                <a:extLst>
                  <a:ext uri="{FF2B5EF4-FFF2-40B4-BE49-F238E27FC236}">
                    <a16:creationId xmlns:a16="http://schemas.microsoft.com/office/drawing/2014/main" id="{0A0942CF-739C-48FB-BEDA-1B67AE148B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23">
                <a:extLst>
                  <a:ext uri="{FF2B5EF4-FFF2-40B4-BE49-F238E27FC236}">
                    <a16:creationId xmlns:a16="http://schemas.microsoft.com/office/drawing/2014/main" id="{7EE40ED5-F00B-422C-8593-20E475A26A78}"/>
                  </a:ext>
                </a:extLst>
              </p:cNvPr>
              <p:cNvSpPr txBox="1"/>
              <p:nvPr/>
            </p:nvSpPr>
            <p:spPr>
              <a:xfrm>
                <a:off x="1439406" y="0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23">
                <a:extLst>
                  <a:ext uri="{FF2B5EF4-FFF2-40B4-BE49-F238E27FC236}">
                    <a16:creationId xmlns:a16="http://schemas.microsoft.com/office/drawing/2014/main" id="{7EE40ED5-F00B-422C-8593-20E475A26A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9406" y="0"/>
                <a:ext cx="1231619" cy="307777"/>
              </a:xfrm>
              <a:prstGeom prst="rect">
                <a:avLst/>
              </a:prstGeom>
              <a:blipFill>
                <a:blip r:embed="rId8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24">
                <a:extLst>
                  <a:ext uri="{FF2B5EF4-FFF2-40B4-BE49-F238E27FC236}">
                    <a16:creationId xmlns:a16="http://schemas.microsoft.com/office/drawing/2014/main" id="{1BC64FC1-08BA-40E3-AD0B-93594A4547A1}"/>
                  </a:ext>
                </a:extLst>
              </p:cNvPr>
              <p:cNvSpPr txBox="1"/>
              <p:nvPr/>
            </p:nvSpPr>
            <p:spPr>
              <a:xfrm>
                <a:off x="2673148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24">
                <a:extLst>
                  <a:ext uri="{FF2B5EF4-FFF2-40B4-BE49-F238E27FC236}">
                    <a16:creationId xmlns:a16="http://schemas.microsoft.com/office/drawing/2014/main" id="{1BC64FC1-08BA-40E3-AD0B-93594A4547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3148" y="0"/>
                <a:ext cx="1990288" cy="307777"/>
              </a:xfrm>
              <a:prstGeom prst="rect">
                <a:avLst/>
              </a:prstGeom>
              <a:blipFill>
                <a:blip r:embed="rId9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線矢印コネクタ 3">
            <a:extLst>
              <a:ext uri="{FF2B5EF4-FFF2-40B4-BE49-F238E27FC236}">
                <a16:creationId xmlns:a16="http://schemas.microsoft.com/office/drawing/2014/main" id="{3408C3CB-1832-45D7-B4FB-8F1CE81014E7}"/>
              </a:ext>
            </a:extLst>
          </p:cNvPr>
          <p:cNvCxnSpPr/>
          <p:nvPr/>
        </p:nvCxnSpPr>
        <p:spPr>
          <a:xfrm flipH="1">
            <a:off x="3648891" y="4511040"/>
            <a:ext cx="383178" cy="22642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B35F616-87AE-4C6D-A533-87C52EE1FE54}"/>
              </a:ext>
            </a:extLst>
          </p:cNvPr>
          <p:cNvSpPr txBox="1"/>
          <p:nvPr/>
        </p:nvSpPr>
        <p:spPr>
          <a:xfrm>
            <a:off x="3831772" y="4267200"/>
            <a:ext cx="25951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‘The particle moves with simple harmonic motion’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739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8364" y="1600200"/>
                <a:ext cx="3820236" cy="4504509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200" b="1" dirty="0">
                    <a:latin typeface="Comic Sans MS" pitchFamily="66" charset="0"/>
                  </a:rPr>
                  <a:t>You can solve problems about a particle which is moving in a straight line with simple harmonic motion</a:t>
                </a:r>
                <a:endParaRPr lang="en-GB" sz="12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A particle</a:t>
                </a:r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is attached to the ends of two identical elastic springs. The free ends of the springs are attached to two points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𝐵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. The point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𝐶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lies between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𝐵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𝐴𝐵𝐶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is a straight line and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𝐴𝐵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≠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𝐵𝐶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. The particle is held at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𝐶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and then released from rest.</a:t>
                </a: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seconds, the displacement of the particle from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𝐶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200" b="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𝑚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and its velocity is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𝑣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𝑚𝑠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. The subsequent motion can be described by the differential equation </a:t>
                </a:r>
                <a14:m>
                  <m:oMath xmlns:m="http://schemas.openxmlformats.org/officeDocument/2006/math">
                    <m:acc>
                      <m:accPr>
                        <m:chr m:val="̈"/>
                        <m:ctrlPr>
                          <a:rPr lang="en-GB" sz="12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acc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</m:acc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=−25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.</a:t>
                </a: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AutoNum type="alphaLcParenR"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Describe the motion of the particle</a:t>
                </a:r>
              </a:p>
              <a:p>
                <a:pPr marL="0" indent="0" algn="ctr">
                  <a:buNone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b) Given that when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=0.4 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𝑣</m:t>
                    </m:r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, find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as a function of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</a:t>
                </a:r>
              </a:p>
              <a:p>
                <a:pPr marL="0" indent="0" algn="ctr">
                  <a:buNone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c) State the period of the motion and state the maximum speed of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8364" y="1600200"/>
                <a:ext cx="3820236" cy="4504509"/>
              </a:xfrm>
              <a:blipFill>
                <a:blip r:embed="rId3"/>
                <a:stretch>
                  <a:fillRect t="-949" r="-12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8145714" y="395335"/>
                <a:ext cx="998286" cy="41030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latin typeface="Cambria Math"/>
                        </a:rPr>
                        <m:t>𝑃</m:t>
                      </m:r>
                      <m:r>
                        <a:rPr lang="en-US" sz="1100" b="0" i="1" smtClean="0">
                          <a:latin typeface="Cambria Math"/>
                        </a:rPr>
                        <m:t>𝑒𝑟𝑖𝑜𝑑</m:t>
                      </m:r>
                      <m:r>
                        <a:rPr lang="en-US" sz="11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1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100" b="0" i="1" smtClean="0">
                              <a:latin typeface="Cambria Math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5714" y="395335"/>
                <a:ext cx="998286" cy="4103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タイトル 1">
            <a:extLst>
              <a:ext uri="{FF2B5EF4-FFF2-40B4-BE49-F238E27FC236}">
                <a16:creationId xmlns:a16="http://schemas.microsoft.com/office/drawing/2014/main" id="{58E89C24-B6FD-482B-A667-6F0BB48A2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CAA48990-AB6F-4390-9439-78110B5D5417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12">
                <a:extLst>
                  <a:ext uri="{FF2B5EF4-FFF2-40B4-BE49-F238E27FC236}">
                    <a16:creationId xmlns:a16="http://schemas.microsoft.com/office/drawing/2014/main" id="{556D75A1-B335-4E96-85A7-33C1CF26564C}"/>
                  </a:ext>
                </a:extLst>
              </p:cNvPr>
              <p:cNvSpPr txBox="1"/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6" name="TextBox 12">
                <a:extLst>
                  <a:ext uri="{FF2B5EF4-FFF2-40B4-BE49-F238E27FC236}">
                    <a16:creationId xmlns:a16="http://schemas.microsoft.com/office/drawing/2014/main" id="{556D75A1-B335-4E96-85A7-33C1CF2656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33">
                <a:extLst>
                  <a:ext uri="{FF2B5EF4-FFF2-40B4-BE49-F238E27FC236}">
                    <a16:creationId xmlns:a16="http://schemas.microsoft.com/office/drawing/2014/main" id="{973E526B-A423-4053-A86B-89F48D77BECA}"/>
                  </a:ext>
                </a:extLst>
              </p:cNvPr>
              <p:cNvSpPr txBox="1"/>
              <p:nvPr/>
            </p:nvSpPr>
            <p:spPr>
              <a:xfrm>
                <a:off x="7696200" y="914400"/>
                <a:ext cx="144780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8" name="TextBox 33">
                <a:extLst>
                  <a:ext uri="{FF2B5EF4-FFF2-40B4-BE49-F238E27FC236}">
                    <a16:creationId xmlns:a16="http://schemas.microsoft.com/office/drawing/2014/main" id="{973E526B-A423-4053-A86B-89F48D77BE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6200" y="914400"/>
                <a:ext cx="1447800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22">
                <a:extLst>
                  <a:ext uri="{FF2B5EF4-FFF2-40B4-BE49-F238E27FC236}">
                    <a16:creationId xmlns:a16="http://schemas.microsoft.com/office/drawing/2014/main" id="{0A0942CF-739C-48FB-BEDA-1B67AE148B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22">
                <a:extLst>
                  <a:ext uri="{FF2B5EF4-FFF2-40B4-BE49-F238E27FC236}">
                    <a16:creationId xmlns:a16="http://schemas.microsoft.com/office/drawing/2014/main" id="{0A0942CF-739C-48FB-BEDA-1B67AE148B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23">
                <a:extLst>
                  <a:ext uri="{FF2B5EF4-FFF2-40B4-BE49-F238E27FC236}">
                    <a16:creationId xmlns:a16="http://schemas.microsoft.com/office/drawing/2014/main" id="{7EE40ED5-F00B-422C-8593-20E475A26A78}"/>
                  </a:ext>
                </a:extLst>
              </p:cNvPr>
              <p:cNvSpPr txBox="1"/>
              <p:nvPr/>
            </p:nvSpPr>
            <p:spPr>
              <a:xfrm>
                <a:off x="1439406" y="0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23">
                <a:extLst>
                  <a:ext uri="{FF2B5EF4-FFF2-40B4-BE49-F238E27FC236}">
                    <a16:creationId xmlns:a16="http://schemas.microsoft.com/office/drawing/2014/main" id="{7EE40ED5-F00B-422C-8593-20E475A26A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9406" y="0"/>
                <a:ext cx="1231619" cy="307777"/>
              </a:xfrm>
              <a:prstGeom prst="rect">
                <a:avLst/>
              </a:prstGeom>
              <a:blipFill>
                <a:blip r:embed="rId8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24">
                <a:extLst>
                  <a:ext uri="{FF2B5EF4-FFF2-40B4-BE49-F238E27FC236}">
                    <a16:creationId xmlns:a16="http://schemas.microsoft.com/office/drawing/2014/main" id="{1BC64FC1-08BA-40E3-AD0B-93594A4547A1}"/>
                  </a:ext>
                </a:extLst>
              </p:cNvPr>
              <p:cNvSpPr txBox="1"/>
              <p:nvPr/>
            </p:nvSpPr>
            <p:spPr>
              <a:xfrm>
                <a:off x="2673148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24">
                <a:extLst>
                  <a:ext uri="{FF2B5EF4-FFF2-40B4-BE49-F238E27FC236}">
                    <a16:creationId xmlns:a16="http://schemas.microsoft.com/office/drawing/2014/main" id="{1BC64FC1-08BA-40E3-AD0B-93594A4547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3148" y="0"/>
                <a:ext cx="1990288" cy="307777"/>
              </a:xfrm>
              <a:prstGeom prst="rect">
                <a:avLst/>
              </a:prstGeom>
              <a:blipFill>
                <a:blip r:embed="rId9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17DAA209-4136-4129-95C0-0FAC12B9E332}"/>
                  </a:ext>
                </a:extLst>
              </p:cNvPr>
              <p:cNvSpPr txBox="1"/>
              <p:nvPr/>
            </p:nvSpPr>
            <p:spPr>
              <a:xfrm>
                <a:off x="5345724" y="1661718"/>
                <a:ext cx="975946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en-GB" sz="14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</m:acc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=−25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17DAA209-4136-4129-95C0-0FAC12B9E3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5724" y="1661718"/>
                <a:ext cx="975946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CCADA391-39B6-490D-9694-49CD75B3F958}"/>
                  </a:ext>
                </a:extLst>
              </p:cNvPr>
              <p:cNvSpPr txBox="1"/>
              <p:nvPr/>
            </p:nvSpPr>
            <p:spPr>
              <a:xfrm>
                <a:off x="4589585" y="1960656"/>
                <a:ext cx="1450729" cy="52456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+25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CCADA391-39B6-490D-9694-49CD75B3F9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9585" y="1960656"/>
                <a:ext cx="1450729" cy="52456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42CAF8CF-5014-4E8C-A3FB-932F60F9FC96}"/>
                  </a:ext>
                </a:extLst>
              </p:cNvPr>
              <p:cNvSpPr txBox="1"/>
              <p:nvPr/>
            </p:nvSpPr>
            <p:spPr>
              <a:xfrm>
                <a:off x="4671648" y="2570255"/>
                <a:ext cx="1450729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𝑚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+25=0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42CAF8CF-5014-4E8C-A3FB-932F60F9FC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1648" y="2570255"/>
                <a:ext cx="1450729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41DC858E-26B1-4613-844C-0DDA03061B3B}"/>
                  </a:ext>
                </a:extLst>
              </p:cNvPr>
              <p:cNvSpPr txBox="1"/>
              <p:nvPr/>
            </p:nvSpPr>
            <p:spPr>
              <a:xfrm>
                <a:off x="5210910" y="3030386"/>
                <a:ext cx="1040421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𝑚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=−25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41DC858E-26B1-4613-844C-0DDA03061B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0910" y="3030386"/>
                <a:ext cx="1040421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9958419C-3BAD-482B-BD02-0CCC1B3B37CD}"/>
                  </a:ext>
                </a:extLst>
              </p:cNvPr>
              <p:cNvSpPr txBox="1"/>
              <p:nvPr/>
            </p:nvSpPr>
            <p:spPr>
              <a:xfrm>
                <a:off x="5240217" y="3464139"/>
                <a:ext cx="1040421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𝑚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=±5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𝑖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9958419C-3BAD-482B-BD02-0CCC1B3B37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0217" y="3464139"/>
                <a:ext cx="1040421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B579F1CE-9F56-4645-AD49-0FC158459DF0}"/>
                  </a:ext>
                </a:extLst>
              </p:cNvPr>
              <p:cNvSpPr txBox="1"/>
              <p:nvPr/>
            </p:nvSpPr>
            <p:spPr>
              <a:xfrm>
                <a:off x="5345724" y="3894963"/>
                <a:ext cx="1890345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𝐴𝑐𝑜𝑠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𝐵𝑠𝑖𝑛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B579F1CE-9F56-4645-AD49-0FC158459D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5724" y="3894963"/>
                <a:ext cx="1890345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c 53">
            <a:extLst>
              <a:ext uri="{FF2B5EF4-FFF2-40B4-BE49-F238E27FC236}">
                <a16:creationId xmlns:a16="http://schemas.microsoft.com/office/drawing/2014/main" id="{3E3A862C-13D4-4F46-934E-0E2C1E00E308}"/>
              </a:ext>
            </a:extLst>
          </p:cNvPr>
          <p:cNvSpPr/>
          <p:nvPr/>
        </p:nvSpPr>
        <p:spPr>
          <a:xfrm>
            <a:off x="6203594" y="1823170"/>
            <a:ext cx="266122" cy="42384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54">
            <a:extLst>
              <a:ext uri="{FF2B5EF4-FFF2-40B4-BE49-F238E27FC236}">
                <a16:creationId xmlns:a16="http://schemas.microsoft.com/office/drawing/2014/main" id="{5F699736-2FA8-4FB8-95BC-A41351346F8D}"/>
              </a:ext>
            </a:extLst>
          </p:cNvPr>
          <p:cNvSpPr txBox="1"/>
          <p:nvPr/>
        </p:nvSpPr>
        <p:spPr>
          <a:xfrm>
            <a:off x="6409593" y="1770560"/>
            <a:ext cx="28311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Rearrange so that second order differential techniques can be used</a:t>
            </a:r>
          </a:p>
        </p:txBody>
      </p:sp>
      <p:sp>
        <p:nvSpPr>
          <p:cNvPr id="23" name="Arc 53">
            <a:extLst>
              <a:ext uri="{FF2B5EF4-FFF2-40B4-BE49-F238E27FC236}">
                <a16:creationId xmlns:a16="http://schemas.microsoft.com/office/drawing/2014/main" id="{2C61C218-B706-4859-B36C-8045C546A374}"/>
              </a:ext>
            </a:extLst>
          </p:cNvPr>
          <p:cNvSpPr/>
          <p:nvPr/>
        </p:nvSpPr>
        <p:spPr>
          <a:xfrm>
            <a:off x="5869486" y="2262785"/>
            <a:ext cx="266122" cy="42384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c 53">
            <a:extLst>
              <a:ext uri="{FF2B5EF4-FFF2-40B4-BE49-F238E27FC236}">
                <a16:creationId xmlns:a16="http://schemas.microsoft.com/office/drawing/2014/main" id="{1E4CEE7B-417D-4A35-BD47-53FEB676F392}"/>
              </a:ext>
            </a:extLst>
          </p:cNvPr>
          <p:cNvSpPr/>
          <p:nvPr/>
        </p:nvSpPr>
        <p:spPr>
          <a:xfrm>
            <a:off x="6054125" y="2702401"/>
            <a:ext cx="266122" cy="42384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c 53">
            <a:extLst>
              <a:ext uri="{FF2B5EF4-FFF2-40B4-BE49-F238E27FC236}">
                <a16:creationId xmlns:a16="http://schemas.microsoft.com/office/drawing/2014/main" id="{54F6543A-D868-4060-99A4-C1E37324FCFB}"/>
              </a:ext>
            </a:extLst>
          </p:cNvPr>
          <p:cNvSpPr/>
          <p:nvPr/>
        </p:nvSpPr>
        <p:spPr>
          <a:xfrm>
            <a:off x="6080502" y="3203562"/>
            <a:ext cx="266122" cy="42384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c 53">
            <a:extLst>
              <a:ext uri="{FF2B5EF4-FFF2-40B4-BE49-F238E27FC236}">
                <a16:creationId xmlns:a16="http://schemas.microsoft.com/office/drawing/2014/main" id="{952C7B1B-5107-484B-98BC-B99F92166D4D}"/>
              </a:ext>
            </a:extLst>
          </p:cNvPr>
          <p:cNvSpPr/>
          <p:nvPr/>
        </p:nvSpPr>
        <p:spPr>
          <a:xfrm>
            <a:off x="7012486" y="3643177"/>
            <a:ext cx="266122" cy="42384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54">
            <a:extLst>
              <a:ext uri="{FF2B5EF4-FFF2-40B4-BE49-F238E27FC236}">
                <a16:creationId xmlns:a16="http://schemas.microsoft.com/office/drawing/2014/main" id="{CED3C0B5-E512-4847-BF34-80644F02FACB}"/>
              </a:ext>
            </a:extLst>
          </p:cNvPr>
          <p:cNvSpPr txBox="1"/>
          <p:nvPr/>
        </p:nvSpPr>
        <p:spPr>
          <a:xfrm>
            <a:off x="6082059" y="2322455"/>
            <a:ext cx="22718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Write the auxiliary equation</a:t>
            </a:r>
          </a:p>
        </p:txBody>
      </p:sp>
      <p:sp>
        <p:nvSpPr>
          <p:cNvPr id="28" name="TextBox 54">
            <a:extLst>
              <a:ext uri="{FF2B5EF4-FFF2-40B4-BE49-F238E27FC236}">
                <a16:creationId xmlns:a16="http://schemas.microsoft.com/office/drawing/2014/main" id="{731C6AB9-D149-465F-8B43-CEEB4A7E0AC9}"/>
              </a:ext>
            </a:extLst>
          </p:cNvPr>
          <p:cNvSpPr txBox="1"/>
          <p:nvPr/>
        </p:nvSpPr>
        <p:spPr>
          <a:xfrm>
            <a:off x="6339512" y="2775217"/>
            <a:ext cx="10644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25</a:t>
            </a:r>
          </a:p>
        </p:txBody>
      </p:sp>
      <p:sp>
        <p:nvSpPr>
          <p:cNvPr id="29" name="TextBox 54">
            <a:extLst>
              <a:ext uri="{FF2B5EF4-FFF2-40B4-BE49-F238E27FC236}">
                <a16:creationId xmlns:a16="http://schemas.microsoft.com/office/drawing/2014/main" id="{681A1A86-850B-45F8-B36C-14284C501E50}"/>
              </a:ext>
            </a:extLst>
          </p:cNvPr>
          <p:cNvSpPr txBox="1"/>
          <p:nvPr/>
        </p:nvSpPr>
        <p:spPr>
          <a:xfrm>
            <a:off x="6286246" y="3254611"/>
            <a:ext cx="10644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Square root</a:t>
            </a:r>
          </a:p>
        </p:txBody>
      </p:sp>
      <p:sp>
        <p:nvSpPr>
          <p:cNvPr id="30" name="TextBox 54">
            <a:extLst>
              <a:ext uri="{FF2B5EF4-FFF2-40B4-BE49-F238E27FC236}">
                <a16:creationId xmlns:a16="http://schemas.microsoft.com/office/drawing/2014/main" id="{953D45E2-0453-4EE7-9196-226AB0B762D8}"/>
              </a:ext>
            </a:extLst>
          </p:cNvPr>
          <p:cNvSpPr txBox="1"/>
          <p:nvPr/>
        </p:nvSpPr>
        <p:spPr>
          <a:xfrm>
            <a:off x="7235300" y="3618595"/>
            <a:ext cx="1908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Choose the appropriate form above</a:t>
            </a:r>
          </a:p>
        </p:txBody>
      </p: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7E831DB1-A37D-445C-8102-3EA5FD8A9A34}"/>
              </a:ext>
            </a:extLst>
          </p:cNvPr>
          <p:cNvCxnSpPr>
            <a:cxnSpLocks/>
          </p:cNvCxnSpPr>
          <p:nvPr/>
        </p:nvCxnSpPr>
        <p:spPr>
          <a:xfrm flipH="1" flipV="1">
            <a:off x="3789486" y="439615"/>
            <a:ext cx="360483" cy="984739"/>
          </a:xfrm>
          <a:prstGeom prst="straightConnector1">
            <a:avLst/>
          </a:prstGeom>
          <a:ln w="6667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2535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20" grpId="0"/>
      <p:bldP spid="21" grpId="0" animBg="1"/>
      <p:bldP spid="22" grpId="0"/>
      <p:bldP spid="23" grpId="0" animBg="1"/>
      <p:bldP spid="24" grpId="0" animBg="1"/>
      <p:bldP spid="25" grpId="0" animBg="1"/>
      <p:bldP spid="26" grpId="0" animBg="1"/>
      <p:bldP spid="27" grpId="0"/>
      <p:bldP spid="28" grpId="0"/>
      <p:bldP spid="29" grpId="0"/>
      <p:bldP spid="3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8364" y="1600200"/>
                <a:ext cx="3820236" cy="4504509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200" b="1" dirty="0">
                    <a:latin typeface="Comic Sans MS" pitchFamily="66" charset="0"/>
                  </a:rPr>
                  <a:t>You can solve problems about a particle which is moving in a straight line with simple harmonic motion</a:t>
                </a:r>
                <a:endParaRPr lang="en-GB" sz="12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A particle</a:t>
                </a:r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is attached to the ends of two identical elastic springs. The free ends of the springs are attached to two points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𝐵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. The point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𝐶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lies between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𝐵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𝐴𝐵𝐶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is a straight line and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𝐴𝐵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≠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𝐵𝐶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. The particle is held at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𝐶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and then released from rest.</a:t>
                </a: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seconds, the displacement of the particle from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𝐶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200" b="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𝑚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and its velocity is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𝑣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𝑚𝑠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. The subsequent motion can be described by the differential equation </a:t>
                </a:r>
                <a14:m>
                  <m:oMath xmlns:m="http://schemas.openxmlformats.org/officeDocument/2006/math">
                    <m:acc>
                      <m:accPr>
                        <m:chr m:val="̈"/>
                        <m:ctrlPr>
                          <a:rPr lang="en-GB" sz="12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acc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</m:acc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=−25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.</a:t>
                </a: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AutoNum type="alphaLcParenR"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Describe the motion of the particle</a:t>
                </a:r>
              </a:p>
              <a:p>
                <a:pPr marL="0" indent="0" algn="ctr">
                  <a:buNone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b) Given that when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=0.4 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𝑣</m:t>
                    </m:r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, find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as a function of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</a:t>
                </a:r>
              </a:p>
              <a:p>
                <a:pPr marL="0" indent="0" algn="ctr">
                  <a:buNone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c) State the period of the motion and state the maximum speed of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8364" y="1600200"/>
                <a:ext cx="3820236" cy="4504509"/>
              </a:xfrm>
              <a:blipFill>
                <a:blip r:embed="rId3"/>
                <a:stretch>
                  <a:fillRect t="-949" r="-12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8145714" y="395335"/>
                <a:ext cx="998286" cy="41030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latin typeface="Cambria Math"/>
                        </a:rPr>
                        <m:t>𝑃</m:t>
                      </m:r>
                      <m:r>
                        <a:rPr lang="en-US" sz="1100" b="0" i="1" smtClean="0">
                          <a:latin typeface="Cambria Math"/>
                        </a:rPr>
                        <m:t>𝑒𝑟𝑖𝑜𝑑</m:t>
                      </m:r>
                      <m:r>
                        <a:rPr lang="en-US" sz="11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1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100" b="0" i="1" smtClean="0">
                              <a:latin typeface="Cambria Math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5714" y="395335"/>
                <a:ext cx="998286" cy="4103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タイトル 1">
            <a:extLst>
              <a:ext uri="{FF2B5EF4-FFF2-40B4-BE49-F238E27FC236}">
                <a16:creationId xmlns:a16="http://schemas.microsoft.com/office/drawing/2014/main" id="{58E89C24-B6FD-482B-A667-6F0BB48A2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CAA48990-AB6F-4390-9439-78110B5D5417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12">
                <a:extLst>
                  <a:ext uri="{FF2B5EF4-FFF2-40B4-BE49-F238E27FC236}">
                    <a16:creationId xmlns:a16="http://schemas.microsoft.com/office/drawing/2014/main" id="{556D75A1-B335-4E96-85A7-33C1CF26564C}"/>
                  </a:ext>
                </a:extLst>
              </p:cNvPr>
              <p:cNvSpPr txBox="1"/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6" name="TextBox 12">
                <a:extLst>
                  <a:ext uri="{FF2B5EF4-FFF2-40B4-BE49-F238E27FC236}">
                    <a16:creationId xmlns:a16="http://schemas.microsoft.com/office/drawing/2014/main" id="{556D75A1-B335-4E96-85A7-33C1CF2656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33">
                <a:extLst>
                  <a:ext uri="{FF2B5EF4-FFF2-40B4-BE49-F238E27FC236}">
                    <a16:creationId xmlns:a16="http://schemas.microsoft.com/office/drawing/2014/main" id="{973E526B-A423-4053-A86B-89F48D77BECA}"/>
                  </a:ext>
                </a:extLst>
              </p:cNvPr>
              <p:cNvSpPr txBox="1"/>
              <p:nvPr/>
            </p:nvSpPr>
            <p:spPr>
              <a:xfrm>
                <a:off x="7696200" y="914400"/>
                <a:ext cx="144780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8" name="TextBox 33">
                <a:extLst>
                  <a:ext uri="{FF2B5EF4-FFF2-40B4-BE49-F238E27FC236}">
                    <a16:creationId xmlns:a16="http://schemas.microsoft.com/office/drawing/2014/main" id="{973E526B-A423-4053-A86B-89F48D77BE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6200" y="914400"/>
                <a:ext cx="1447800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22">
                <a:extLst>
                  <a:ext uri="{FF2B5EF4-FFF2-40B4-BE49-F238E27FC236}">
                    <a16:creationId xmlns:a16="http://schemas.microsoft.com/office/drawing/2014/main" id="{0A0942CF-739C-48FB-BEDA-1B67AE148B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22">
                <a:extLst>
                  <a:ext uri="{FF2B5EF4-FFF2-40B4-BE49-F238E27FC236}">
                    <a16:creationId xmlns:a16="http://schemas.microsoft.com/office/drawing/2014/main" id="{0A0942CF-739C-48FB-BEDA-1B67AE148B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23">
                <a:extLst>
                  <a:ext uri="{FF2B5EF4-FFF2-40B4-BE49-F238E27FC236}">
                    <a16:creationId xmlns:a16="http://schemas.microsoft.com/office/drawing/2014/main" id="{7EE40ED5-F00B-422C-8593-20E475A26A78}"/>
                  </a:ext>
                </a:extLst>
              </p:cNvPr>
              <p:cNvSpPr txBox="1"/>
              <p:nvPr/>
            </p:nvSpPr>
            <p:spPr>
              <a:xfrm>
                <a:off x="1439406" y="0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23">
                <a:extLst>
                  <a:ext uri="{FF2B5EF4-FFF2-40B4-BE49-F238E27FC236}">
                    <a16:creationId xmlns:a16="http://schemas.microsoft.com/office/drawing/2014/main" id="{7EE40ED5-F00B-422C-8593-20E475A26A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9406" y="0"/>
                <a:ext cx="1231619" cy="307777"/>
              </a:xfrm>
              <a:prstGeom prst="rect">
                <a:avLst/>
              </a:prstGeom>
              <a:blipFill>
                <a:blip r:embed="rId8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24">
                <a:extLst>
                  <a:ext uri="{FF2B5EF4-FFF2-40B4-BE49-F238E27FC236}">
                    <a16:creationId xmlns:a16="http://schemas.microsoft.com/office/drawing/2014/main" id="{1BC64FC1-08BA-40E3-AD0B-93594A4547A1}"/>
                  </a:ext>
                </a:extLst>
              </p:cNvPr>
              <p:cNvSpPr txBox="1"/>
              <p:nvPr/>
            </p:nvSpPr>
            <p:spPr>
              <a:xfrm>
                <a:off x="2673148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24">
                <a:extLst>
                  <a:ext uri="{FF2B5EF4-FFF2-40B4-BE49-F238E27FC236}">
                    <a16:creationId xmlns:a16="http://schemas.microsoft.com/office/drawing/2014/main" id="{1BC64FC1-08BA-40E3-AD0B-93594A4547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3148" y="0"/>
                <a:ext cx="1990288" cy="307777"/>
              </a:xfrm>
              <a:prstGeom prst="rect">
                <a:avLst/>
              </a:prstGeom>
              <a:blipFill>
                <a:blip r:embed="rId9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B579F1CE-9F56-4645-AD49-0FC158459DF0}"/>
                  </a:ext>
                </a:extLst>
              </p:cNvPr>
              <p:cNvSpPr txBox="1"/>
              <p:nvPr/>
            </p:nvSpPr>
            <p:spPr>
              <a:xfrm>
                <a:off x="4897316" y="1565001"/>
                <a:ext cx="1890345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𝐴𝑐𝑜𝑠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𝐵𝑠𝑖𝑛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B579F1CE-9F56-4645-AD49-0FC158459D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7316" y="1565001"/>
                <a:ext cx="1890345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53">
            <a:extLst>
              <a:ext uri="{FF2B5EF4-FFF2-40B4-BE49-F238E27FC236}">
                <a16:creationId xmlns:a16="http://schemas.microsoft.com/office/drawing/2014/main" id="{952C7B1B-5107-484B-98BC-B99F92166D4D}"/>
              </a:ext>
            </a:extLst>
          </p:cNvPr>
          <p:cNvSpPr/>
          <p:nvPr/>
        </p:nvSpPr>
        <p:spPr>
          <a:xfrm>
            <a:off x="6915771" y="1740876"/>
            <a:ext cx="232375" cy="365455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54">
                <a:extLst>
                  <a:ext uri="{FF2B5EF4-FFF2-40B4-BE49-F238E27FC236}">
                    <a16:creationId xmlns:a16="http://schemas.microsoft.com/office/drawing/2014/main" id="{953D45E2-0453-4EE7-9196-226AB0B762D8}"/>
                  </a:ext>
                </a:extLst>
              </p:cNvPr>
              <p:cNvSpPr txBox="1"/>
              <p:nvPr/>
            </p:nvSpPr>
            <p:spPr>
              <a:xfrm>
                <a:off x="7085831" y="1781003"/>
                <a:ext cx="163613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=0.4</m:t>
                    </m:r>
                  </m:oMath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54">
                <a:extLst>
                  <a:ext uri="{FF2B5EF4-FFF2-40B4-BE49-F238E27FC236}">
                    <a16:creationId xmlns:a16="http://schemas.microsoft.com/office/drawing/2014/main" id="{953D45E2-0453-4EE7-9196-226AB0B762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5831" y="1781003"/>
                <a:ext cx="1636138" cy="276999"/>
              </a:xfrm>
              <a:prstGeom prst="rect">
                <a:avLst/>
              </a:prstGeom>
              <a:blipFill>
                <a:blip r:embed="rId11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407D7FFB-B1C4-4605-8CD0-80533BA4E735}"/>
                  </a:ext>
                </a:extLst>
              </p:cNvPr>
              <p:cNvSpPr txBox="1"/>
              <p:nvPr/>
            </p:nvSpPr>
            <p:spPr>
              <a:xfrm>
                <a:off x="4785946" y="1937208"/>
                <a:ext cx="2318239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0.4=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𝐴𝑐𝑜𝑠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5(0)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𝐵𝑠𝑖𝑛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5(0)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407D7FFB-B1C4-4605-8CD0-80533BA4E7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5946" y="1937208"/>
                <a:ext cx="2318239" cy="307777"/>
              </a:xfrm>
              <a:prstGeom prst="rect">
                <a:avLst/>
              </a:prstGeom>
              <a:blipFill>
                <a:blip r:embed="rId12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71E0352A-B048-4E75-9BCB-C2DC4946FEE2}"/>
                  </a:ext>
                </a:extLst>
              </p:cNvPr>
              <p:cNvSpPr txBox="1"/>
              <p:nvPr/>
            </p:nvSpPr>
            <p:spPr>
              <a:xfrm>
                <a:off x="4780086" y="2335794"/>
                <a:ext cx="829407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0.4=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71E0352A-B048-4E75-9BCB-C2DC4946FE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0086" y="2335794"/>
                <a:ext cx="829407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D611BE7B-7B06-42A6-B38C-8F91EBF8A620}"/>
                  </a:ext>
                </a:extLst>
              </p:cNvPr>
              <p:cNvSpPr txBox="1"/>
              <p:nvPr/>
            </p:nvSpPr>
            <p:spPr>
              <a:xfrm>
                <a:off x="4900247" y="2746100"/>
                <a:ext cx="2019299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=0.4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𝐵𝑠𝑖𝑛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D611BE7B-7B06-42A6-B38C-8F91EBF8A6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0247" y="2746100"/>
                <a:ext cx="2019299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53">
            <a:extLst>
              <a:ext uri="{FF2B5EF4-FFF2-40B4-BE49-F238E27FC236}">
                <a16:creationId xmlns:a16="http://schemas.microsoft.com/office/drawing/2014/main" id="{390C00FD-0115-49C3-8EBB-AA4A9D7D0B31}"/>
              </a:ext>
            </a:extLst>
          </p:cNvPr>
          <p:cNvSpPr/>
          <p:nvPr/>
        </p:nvSpPr>
        <p:spPr>
          <a:xfrm>
            <a:off x="6880602" y="2136530"/>
            <a:ext cx="232375" cy="365455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Arc 53">
            <a:extLst>
              <a:ext uri="{FF2B5EF4-FFF2-40B4-BE49-F238E27FC236}">
                <a16:creationId xmlns:a16="http://schemas.microsoft.com/office/drawing/2014/main" id="{41796AE3-E268-4760-A142-B6863A3D3687}"/>
              </a:ext>
            </a:extLst>
          </p:cNvPr>
          <p:cNvSpPr/>
          <p:nvPr/>
        </p:nvSpPr>
        <p:spPr>
          <a:xfrm>
            <a:off x="6695964" y="2540976"/>
            <a:ext cx="232375" cy="365455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54">
            <a:extLst>
              <a:ext uri="{FF2B5EF4-FFF2-40B4-BE49-F238E27FC236}">
                <a16:creationId xmlns:a16="http://schemas.microsoft.com/office/drawing/2014/main" id="{F37E4DE2-0883-493B-9C77-832452AB3BD0}"/>
              </a:ext>
            </a:extLst>
          </p:cNvPr>
          <p:cNvSpPr txBox="1"/>
          <p:nvPr/>
        </p:nvSpPr>
        <p:spPr>
          <a:xfrm>
            <a:off x="7103415" y="2176657"/>
            <a:ext cx="7832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</a:p>
        </p:txBody>
      </p:sp>
      <p:sp>
        <p:nvSpPr>
          <p:cNvPr id="38" name="TextBox 54">
            <a:extLst>
              <a:ext uri="{FF2B5EF4-FFF2-40B4-BE49-F238E27FC236}">
                <a16:creationId xmlns:a16="http://schemas.microsoft.com/office/drawing/2014/main" id="{73220191-44AB-4E63-800B-D2B4FD17D33B}"/>
              </a:ext>
            </a:extLst>
          </p:cNvPr>
          <p:cNvSpPr txBox="1"/>
          <p:nvPr/>
        </p:nvSpPr>
        <p:spPr>
          <a:xfrm>
            <a:off x="6839646" y="2466803"/>
            <a:ext cx="17504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know part of the relationship</a:t>
            </a:r>
          </a:p>
        </p:txBody>
      </p:sp>
      <p:sp>
        <p:nvSpPr>
          <p:cNvPr id="39" name="TextBox 54">
            <a:extLst>
              <a:ext uri="{FF2B5EF4-FFF2-40B4-BE49-F238E27FC236}">
                <a16:creationId xmlns:a16="http://schemas.microsoft.com/office/drawing/2014/main" id="{2733901A-7257-4AF5-92E5-9354181FCE8B}"/>
              </a:ext>
            </a:extLst>
          </p:cNvPr>
          <p:cNvSpPr txBox="1"/>
          <p:nvPr/>
        </p:nvSpPr>
        <p:spPr>
          <a:xfrm>
            <a:off x="4404946" y="3205357"/>
            <a:ext cx="4334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can differentiate to use the information we have about the velocity of the particle..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3E843B5B-5B6C-4E67-92A9-5B92CECCD2D5}"/>
                  </a:ext>
                </a:extLst>
              </p:cNvPr>
              <p:cNvSpPr txBox="1"/>
              <p:nvPr/>
            </p:nvSpPr>
            <p:spPr>
              <a:xfrm>
                <a:off x="4744916" y="4252516"/>
                <a:ext cx="2332892" cy="5142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=−2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5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𝐵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3E843B5B-5B6C-4E67-92A9-5B92CECCD2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4916" y="4252516"/>
                <a:ext cx="2332892" cy="514243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5113DBED-8E02-48EB-BA3D-7B3443F779F6}"/>
                  </a:ext>
                </a:extLst>
              </p:cNvPr>
              <p:cNvSpPr txBox="1"/>
              <p:nvPr/>
            </p:nvSpPr>
            <p:spPr>
              <a:xfrm>
                <a:off x="4900247" y="3906685"/>
                <a:ext cx="2019299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=0.4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𝐵𝑠𝑖𝑛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5113DBED-8E02-48EB-BA3D-7B3443F779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0247" y="3906685"/>
                <a:ext cx="2019299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1C48275E-8812-4BBD-B0D3-6E415ADE5303}"/>
                  </a:ext>
                </a:extLst>
              </p:cNvPr>
              <p:cNvSpPr txBox="1"/>
              <p:nvPr/>
            </p:nvSpPr>
            <p:spPr>
              <a:xfrm>
                <a:off x="4906108" y="4835740"/>
                <a:ext cx="2470637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0=−2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5(0)+5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𝐵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5(0)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1C48275E-8812-4BBD-B0D3-6E415ADE53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6108" y="4835740"/>
                <a:ext cx="2470637" cy="307777"/>
              </a:xfrm>
              <a:prstGeom prst="rect">
                <a:avLst/>
              </a:prstGeom>
              <a:blipFill>
                <a:blip r:embed="rId17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62B27D15-A5DD-4DA2-ABC8-1815703AFF86}"/>
                  </a:ext>
                </a:extLst>
              </p:cNvPr>
              <p:cNvSpPr txBox="1"/>
              <p:nvPr/>
            </p:nvSpPr>
            <p:spPr>
              <a:xfrm>
                <a:off x="4935418" y="5287076"/>
                <a:ext cx="691660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0=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62B27D15-A5DD-4DA2-ABC8-1815703AFF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5418" y="5287076"/>
                <a:ext cx="691660" cy="30777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2FFE423C-89A4-4254-B1C3-EE0091A4E72C}"/>
                  </a:ext>
                </a:extLst>
              </p:cNvPr>
              <p:cNvSpPr txBox="1"/>
              <p:nvPr/>
            </p:nvSpPr>
            <p:spPr>
              <a:xfrm>
                <a:off x="4964725" y="5773584"/>
                <a:ext cx="1198684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=0.4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2FFE423C-89A4-4254-B1C3-EE0091A4E7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4725" y="5773584"/>
                <a:ext cx="1198684" cy="30777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Arc 53">
            <a:extLst>
              <a:ext uri="{FF2B5EF4-FFF2-40B4-BE49-F238E27FC236}">
                <a16:creationId xmlns:a16="http://schemas.microsoft.com/office/drawing/2014/main" id="{DB9E5BB7-1231-4AD6-9C56-74E1E3E2A202}"/>
              </a:ext>
            </a:extLst>
          </p:cNvPr>
          <p:cNvSpPr/>
          <p:nvPr/>
        </p:nvSpPr>
        <p:spPr>
          <a:xfrm>
            <a:off x="6848363" y="4091353"/>
            <a:ext cx="255822" cy="419101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54">
            <a:extLst>
              <a:ext uri="{FF2B5EF4-FFF2-40B4-BE49-F238E27FC236}">
                <a16:creationId xmlns:a16="http://schemas.microsoft.com/office/drawing/2014/main" id="{6E9A5DEF-3628-44A1-8E0B-F7BCB7C4E0DD}"/>
              </a:ext>
            </a:extLst>
          </p:cNvPr>
          <p:cNvSpPr txBox="1"/>
          <p:nvPr/>
        </p:nvSpPr>
        <p:spPr>
          <a:xfrm>
            <a:off x="7036008" y="4149065"/>
            <a:ext cx="12639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</a:t>
            </a:r>
          </a:p>
        </p:txBody>
      </p:sp>
      <p:sp>
        <p:nvSpPr>
          <p:cNvPr id="48" name="Arc 53">
            <a:extLst>
              <a:ext uri="{FF2B5EF4-FFF2-40B4-BE49-F238E27FC236}">
                <a16:creationId xmlns:a16="http://schemas.microsoft.com/office/drawing/2014/main" id="{CA1F2C96-A445-4981-9C6F-7D3B4449F7BF}"/>
              </a:ext>
            </a:extLst>
          </p:cNvPr>
          <p:cNvSpPr/>
          <p:nvPr/>
        </p:nvSpPr>
        <p:spPr>
          <a:xfrm>
            <a:off x="7164886" y="4548553"/>
            <a:ext cx="255822" cy="419101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Arc 53">
            <a:extLst>
              <a:ext uri="{FF2B5EF4-FFF2-40B4-BE49-F238E27FC236}">
                <a16:creationId xmlns:a16="http://schemas.microsoft.com/office/drawing/2014/main" id="{CE1A6D4D-580F-4BF8-86A9-001ADD522F01}"/>
              </a:ext>
            </a:extLst>
          </p:cNvPr>
          <p:cNvSpPr/>
          <p:nvPr/>
        </p:nvSpPr>
        <p:spPr>
          <a:xfrm>
            <a:off x="7129717" y="4988169"/>
            <a:ext cx="255822" cy="419101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Arc 53">
            <a:extLst>
              <a:ext uri="{FF2B5EF4-FFF2-40B4-BE49-F238E27FC236}">
                <a16:creationId xmlns:a16="http://schemas.microsoft.com/office/drawing/2014/main" id="{783A0654-8124-4C72-90E0-19C8CD58FBD7}"/>
              </a:ext>
            </a:extLst>
          </p:cNvPr>
          <p:cNvSpPr/>
          <p:nvPr/>
        </p:nvSpPr>
        <p:spPr>
          <a:xfrm>
            <a:off x="5995509" y="5489330"/>
            <a:ext cx="255822" cy="419101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4">
                <a:extLst>
                  <a:ext uri="{FF2B5EF4-FFF2-40B4-BE49-F238E27FC236}">
                    <a16:creationId xmlns:a16="http://schemas.microsoft.com/office/drawing/2014/main" id="{6D4B8657-9C67-4A5E-850E-AACE1152FE78}"/>
                  </a:ext>
                </a:extLst>
              </p:cNvPr>
              <p:cNvSpPr txBox="1"/>
              <p:nvPr/>
            </p:nvSpPr>
            <p:spPr>
              <a:xfrm>
                <a:off x="7334946" y="4615056"/>
                <a:ext cx="15716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2" name="TextBox 54">
                <a:extLst>
                  <a:ext uri="{FF2B5EF4-FFF2-40B4-BE49-F238E27FC236}">
                    <a16:creationId xmlns:a16="http://schemas.microsoft.com/office/drawing/2014/main" id="{6D4B8657-9C67-4A5E-850E-AACE1152FE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4946" y="4615056"/>
                <a:ext cx="1571661" cy="276999"/>
              </a:xfrm>
              <a:prstGeom prst="rect">
                <a:avLst/>
              </a:prstGeom>
              <a:blipFill>
                <a:blip r:embed="rId20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xtBox 54">
            <a:extLst>
              <a:ext uri="{FF2B5EF4-FFF2-40B4-BE49-F238E27FC236}">
                <a16:creationId xmlns:a16="http://schemas.microsoft.com/office/drawing/2014/main" id="{C7ADA40D-1C9C-4D15-82E9-AFC10FAD17EE}"/>
              </a:ext>
            </a:extLst>
          </p:cNvPr>
          <p:cNvSpPr txBox="1"/>
          <p:nvPr/>
        </p:nvSpPr>
        <p:spPr>
          <a:xfrm>
            <a:off x="7329084" y="5057602"/>
            <a:ext cx="8917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4">
                <a:extLst>
                  <a:ext uri="{FF2B5EF4-FFF2-40B4-BE49-F238E27FC236}">
                    <a16:creationId xmlns:a16="http://schemas.microsoft.com/office/drawing/2014/main" id="{066F1389-EE54-4821-84B3-E45A11C9FE5D}"/>
                  </a:ext>
                </a:extLst>
              </p:cNvPr>
              <p:cNvSpPr txBox="1"/>
              <p:nvPr/>
            </p:nvSpPr>
            <p:spPr>
              <a:xfrm>
                <a:off x="6216162" y="5479632"/>
                <a:ext cx="225083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now have the full relationship between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54">
                <a:extLst>
                  <a:ext uri="{FF2B5EF4-FFF2-40B4-BE49-F238E27FC236}">
                    <a16:creationId xmlns:a16="http://schemas.microsoft.com/office/drawing/2014/main" id="{066F1389-EE54-4821-84B3-E45A11C9FE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6162" y="5479632"/>
                <a:ext cx="2250830" cy="461665"/>
              </a:xfrm>
              <a:prstGeom prst="rect">
                <a:avLst/>
              </a:prstGeom>
              <a:blipFill>
                <a:blip r:embed="rId21"/>
                <a:stretch>
                  <a:fillRect t="-1316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54FA3D86-8CE7-408D-97C4-817AFA075605}"/>
              </a:ext>
            </a:extLst>
          </p:cNvPr>
          <p:cNvSpPr/>
          <p:nvPr/>
        </p:nvSpPr>
        <p:spPr>
          <a:xfrm>
            <a:off x="5009821" y="1591325"/>
            <a:ext cx="1716294" cy="26255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24876118-866B-4BD6-89FD-9C9C7CE6100B}"/>
              </a:ext>
            </a:extLst>
          </p:cNvPr>
          <p:cNvSpPr/>
          <p:nvPr/>
        </p:nvSpPr>
        <p:spPr>
          <a:xfrm>
            <a:off x="5003958" y="2781217"/>
            <a:ext cx="1801287" cy="26255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420DB81B-2F3E-4371-9D4E-E2F098D78BB4}"/>
              </a:ext>
            </a:extLst>
          </p:cNvPr>
          <p:cNvSpPr/>
          <p:nvPr/>
        </p:nvSpPr>
        <p:spPr>
          <a:xfrm>
            <a:off x="5015681" y="5799909"/>
            <a:ext cx="1112557" cy="26255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876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6" grpId="0" animBg="1"/>
      <p:bldP spid="30" grpId="0"/>
      <p:bldP spid="32" grpId="0"/>
      <p:bldP spid="33" grpId="0"/>
      <p:bldP spid="34" grpId="0"/>
      <p:bldP spid="35" grpId="0" animBg="1"/>
      <p:bldP spid="36" grpId="0" animBg="1"/>
      <p:bldP spid="37" grpId="0"/>
      <p:bldP spid="38" grpId="0"/>
      <p:bldP spid="39" grpId="0"/>
      <p:bldP spid="40" grpId="0"/>
      <p:bldP spid="42" grpId="0"/>
      <p:bldP spid="43" grpId="0"/>
      <p:bldP spid="44" grpId="0"/>
      <p:bldP spid="45" grpId="0"/>
      <p:bldP spid="46" grpId="0" animBg="1"/>
      <p:bldP spid="47" grpId="0"/>
      <p:bldP spid="48" grpId="0" animBg="1"/>
      <p:bldP spid="49" grpId="0" animBg="1"/>
      <p:bldP spid="51" grpId="0" animBg="1"/>
      <p:bldP spid="52" grpId="0"/>
      <p:bldP spid="53" grpId="0"/>
      <p:bldP spid="54" grpId="0"/>
      <p:bldP spid="57" grpId="0" animBg="1"/>
      <p:bldP spid="57" grpId="1" animBg="1"/>
      <p:bldP spid="57" grpId="2" animBg="1"/>
      <p:bldP spid="57" grpId="3" animBg="1"/>
      <p:bldP spid="59" grpId="0" animBg="1"/>
      <p:bldP spid="59" grpId="1" animBg="1"/>
      <p:bldP spid="60" grpId="0" animBg="1"/>
      <p:bldP spid="60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8364" y="1600200"/>
                <a:ext cx="3820236" cy="4504509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200" b="1" dirty="0">
                    <a:latin typeface="Comic Sans MS" pitchFamily="66" charset="0"/>
                  </a:rPr>
                  <a:t>You can solve problems about a particle which is moving in a straight line with simple harmonic motion</a:t>
                </a:r>
                <a:endParaRPr lang="en-GB" sz="12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A particle</a:t>
                </a:r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is attached to the ends of two identical elastic springs. The free ends of the springs are attached to two points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𝐵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. The point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𝐶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lies between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𝐵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𝐴𝐵𝐶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is a straight line and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𝐴𝐵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≠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𝐵𝐶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. The particle is held at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𝐶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and then released from rest.</a:t>
                </a: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seconds, the displacement of the particle from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𝐶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200" b="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𝑚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and its velocity is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𝑣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𝑚𝑠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. The subsequent motion can be described by the differential equation </a:t>
                </a:r>
                <a14:m>
                  <m:oMath xmlns:m="http://schemas.openxmlformats.org/officeDocument/2006/math">
                    <m:acc>
                      <m:accPr>
                        <m:chr m:val="̈"/>
                        <m:ctrlPr>
                          <a:rPr lang="en-GB" sz="12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acc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</m:acc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=−25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.</a:t>
                </a: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AutoNum type="alphaLcParenR"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Describe the motion of the particle</a:t>
                </a:r>
              </a:p>
              <a:p>
                <a:pPr marL="0" indent="0" algn="ctr">
                  <a:buNone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b) Given that when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=0.4 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𝑣</m:t>
                    </m:r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, find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as a function of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</a:t>
                </a:r>
              </a:p>
              <a:p>
                <a:pPr marL="0" indent="0" algn="ctr">
                  <a:buNone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c) State the period of the motion and state the maximum speed of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8364" y="1600200"/>
                <a:ext cx="3820236" cy="4504509"/>
              </a:xfrm>
              <a:blipFill>
                <a:blip r:embed="rId3"/>
                <a:stretch>
                  <a:fillRect t="-949" r="-12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8145714" y="395335"/>
                <a:ext cx="998286" cy="41030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latin typeface="Cambria Math"/>
                        </a:rPr>
                        <m:t>𝑃</m:t>
                      </m:r>
                      <m:r>
                        <a:rPr lang="en-US" sz="1100" b="0" i="1" smtClean="0">
                          <a:latin typeface="Cambria Math"/>
                        </a:rPr>
                        <m:t>𝑒𝑟𝑖𝑜𝑑</m:t>
                      </m:r>
                      <m:r>
                        <a:rPr lang="en-US" sz="11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1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100" b="0" i="1" smtClean="0">
                              <a:latin typeface="Cambria Math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5714" y="395335"/>
                <a:ext cx="998286" cy="4103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タイトル 1">
            <a:extLst>
              <a:ext uri="{FF2B5EF4-FFF2-40B4-BE49-F238E27FC236}">
                <a16:creationId xmlns:a16="http://schemas.microsoft.com/office/drawing/2014/main" id="{58E89C24-B6FD-482B-A667-6F0BB48A2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CAA48990-AB6F-4390-9439-78110B5D5417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12">
                <a:extLst>
                  <a:ext uri="{FF2B5EF4-FFF2-40B4-BE49-F238E27FC236}">
                    <a16:creationId xmlns:a16="http://schemas.microsoft.com/office/drawing/2014/main" id="{556D75A1-B335-4E96-85A7-33C1CF26564C}"/>
                  </a:ext>
                </a:extLst>
              </p:cNvPr>
              <p:cNvSpPr txBox="1"/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6" name="TextBox 12">
                <a:extLst>
                  <a:ext uri="{FF2B5EF4-FFF2-40B4-BE49-F238E27FC236}">
                    <a16:creationId xmlns:a16="http://schemas.microsoft.com/office/drawing/2014/main" id="{556D75A1-B335-4E96-85A7-33C1CF2656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33">
                <a:extLst>
                  <a:ext uri="{FF2B5EF4-FFF2-40B4-BE49-F238E27FC236}">
                    <a16:creationId xmlns:a16="http://schemas.microsoft.com/office/drawing/2014/main" id="{973E526B-A423-4053-A86B-89F48D77BECA}"/>
                  </a:ext>
                </a:extLst>
              </p:cNvPr>
              <p:cNvSpPr txBox="1"/>
              <p:nvPr/>
            </p:nvSpPr>
            <p:spPr>
              <a:xfrm>
                <a:off x="7696200" y="914400"/>
                <a:ext cx="144780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8" name="TextBox 33">
                <a:extLst>
                  <a:ext uri="{FF2B5EF4-FFF2-40B4-BE49-F238E27FC236}">
                    <a16:creationId xmlns:a16="http://schemas.microsoft.com/office/drawing/2014/main" id="{973E526B-A423-4053-A86B-89F48D77BE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6200" y="914400"/>
                <a:ext cx="1447800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22">
                <a:extLst>
                  <a:ext uri="{FF2B5EF4-FFF2-40B4-BE49-F238E27FC236}">
                    <a16:creationId xmlns:a16="http://schemas.microsoft.com/office/drawing/2014/main" id="{0A0942CF-739C-48FB-BEDA-1B67AE148B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22">
                <a:extLst>
                  <a:ext uri="{FF2B5EF4-FFF2-40B4-BE49-F238E27FC236}">
                    <a16:creationId xmlns:a16="http://schemas.microsoft.com/office/drawing/2014/main" id="{0A0942CF-739C-48FB-BEDA-1B67AE148B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23">
                <a:extLst>
                  <a:ext uri="{FF2B5EF4-FFF2-40B4-BE49-F238E27FC236}">
                    <a16:creationId xmlns:a16="http://schemas.microsoft.com/office/drawing/2014/main" id="{7EE40ED5-F00B-422C-8593-20E475A26A78}"/>
                  </a:ext>
                </a:extLst>
              </p:cNvPr>
              <p:cNvSpPr txBox="1"/>
              <p:nvPr/>
            </p:nvSpPr>
            <p:spPr>
              <a:xfrm>
                <a:off x="1439406" y="0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23">
                <a:extLst>
                  <a:ext uri="{FF2B5EF4-FFF2-40B4-BE49-F238E27FC236}">
                    <a16:creationId xmlns:a16="http://schemas.microsoft.com/office/drawing/2014/main" id="{7EE40ED5-F00B-422C-8593-20E475A26A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9406" y="0"/>
                <a:ext cx="1231619" cy="307777"/>
              </a:xfrm>
              <a:prstGeom prst="rect">
                <a:avLst/>
              </a:prstGeom>
              <a:blipFill>
                <a:blip r:embed="rId8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24">
                <a:extLst>
                  <a:ext uri="{FF2B5EF4-FFF2-40B4-BE49-F238E27FC236}">
                    <a16:creationId xmlns:a16="http://schemas.microsoft.com/office/drawing/2014/main" id="{1BC64FC1-08BA-40E3-AD0B-93594A4547A1}"/>
                  </a:ext>
                </a:extLst>
              </p:cNvPr>
              <p:cNvSpPr txBox="1"/>
              <p:nvPr/>
            </p:nvSpPr>
            <p:spPr>
              <a:xfrm>
                <a:off x="2673148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24">
                <a:extLst>
                  <a:ext uri="{FF2B5EF4-FFF2-40B4-BE49-F238E27FC236}">
                    <a16:creationId xmlns:a16="http://schemas.microsoft.com/office/drawing/2014/main" id="{1BC64FC1-08BA-40E3-AD0B-93594A4547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3148" y="0"/>
                <a:ext cx="1990288" cy="307777"/>
              </a:xfrm>
              <a:prstGeom prst="rect">
                <a:avLst/>
              </a:prstGeom>
              <a:blipFill>
                <a:blip r:embed="rId9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Box 54">
            <a:extLst>
              <a:ext uri="{FF2B5EF4-FFF2-40B4-BE49-F238E27FC236}">
                <a16:creationId xmlns:a16="http://schemas.microsoft.com/office/drawing/2014/main" id="{77EE28AE-560F-4C23-A7B2-5D2BADAF07D5}"/>
              </a:ext>
            </a:extLst>
          </p:cNvPr>
          <p:cNvSpPr txBox="1"/>
          <p:nvPr/>
        </p:nvSpPr>
        <p:spPr>
          <a:xfrm>
            <a:off x="4341180" y="2602500"/>
            <a:ext cx="44299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To get the maximum speed, we can differentiate the relationship we worked out…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54">
                <a:extLst>
                  <a:ext uri="{FF2B5EF4-FFF2-40B4-BE49-F238E27FC236}">
                    <a16:creationId xmlns:a16="http://schemas.microsoft.com/office/drawing/2014/main" id="{5BCEC290-6827-4D06-87D6-E8D68C2C782A}"/>
                  </a:ext>
                </a:extLst>
              </p:cNvPr>
              <p:cNvSpPr txBox="1"/>
              <p:nvPr/>
            </p:nvSpPr>
            <p:spPr>
              <a:xfrm>
                <a:off x="4826945" y="1471012"/>
                <a:ext cx="1215717" cy="49705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𝑃</m:t>
                      </m:r>
                      <m:r>
                        <a:rPr lang="en-US" sz="1400" b="0" i="1" smtClean="0">
                          <a:latin typeface="Cambria Math"/>
                        </a:rPr>
                        <m:t>𝑒𝑟𝑖𝑜𝑑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62" name="TextBox 54">
                <a:extLst>
                  <a:ext uri="{FF2B5EF4-FFF2-40B4-BE49-F238E27FC236}">
                    <a16:creationId xmlns:a16="http://schemas.microsoft.com/office/drawing/2014/main" id="{5BCEC290-6827-4D06-87D6-E8D68C2C78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6945" y="1471012"/>
                <a:ext cx="1215717" cy="49705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Arc 53">
            <a:extLst>
              <a:ext uri="{FF2B5EF4-FFF2-40B4-BE49-F238E27FC236}">
                <a16:creationId xmlns:a16="http://schemas.microsoft.com/office/drawing/2014/main" id="{EA54CD5D-C20D-40A8-A25E-B19C52B5DDBF}"/>
              </a:ext>
            </a:extLst>
          </p:cNvPr>
          <p:cNvSpPr/>
          <p:nvPr/>
        </p:nvSpPr>
        <p:spPr>
          <a:xfrm>
            <a:off x="5895181" y="1790299"/>
            <a:ext cx="354699" cy="482383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54">
                <a:extLst>
                  <a:ext uri="{FF2B5EF4-FFF2-40B4-BE49-F238E27FC236}">
                    <a16:creationId xmlns:a16="http://schemas.microsoft.com/office/drawing/2014/main" id="{F4458D44-FA1C-4E31-8598-9A6A56D84E04}"/>
                  </a:ext>
                </a:extLst>
              </p:cNvPr>
              <p:cNvSpPr txBox="1"/>
              <p:nvPr/>
            </p:nvSpPr>
            <p:spPr>
              <a:xfrm>
                <a:off x="6223247" y="1777162"/>
                <a:ext cx="267217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can get the value of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from the original equation we were given</a:t>
                </a:r>
              </a:p>
            </p:txBody>
          </p:sp>
        </mc:Choice>
        <mc:Fallback xmlns="">
          <p:sp>
            <p:nvSpPr>
              <p:cNvPr id="64" name="TextBox 54">
                <a:extLst>
                  <a:ext uri="{FF2B5EF4-FFF2-40B4-BE49-F238E27FC236}">
                    <a16:creationId xmlns:a16="http://schemas.microsoft.com/office/drawing/2014/main" id="{F4458D44-FA1C-4E31-8598-9A6A56D84E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3247" y="1777162"/>
                <a:ext cx="2672179" cy="461665"/>
              </a:xfrm>
              <a:prstGeom prst="rect">
                <a:avLst/>
              </a:prstGeom>
              <a:blipFill>
                <a:blip r:embed="rId11"/>
                <a:stretch>
                  <a:fillRect l="-228" t="-1333" b="-1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83941D01-9F29-4290-BCA0-7A592D05386D}"/>
              </a:ext>
            </a:extLst>
          </p:cNvPr>
          <p:cNvSpPr/>
          <p:nvPr/>
        </p:nvSpPr>
        <p:spPr>
          <a:xfrm>
            <a:off x="2504982" y="4147350"/>
            <a:ext cx="797511" cy="24709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95D7FF51-E36C-46D9-8DEC-42B511D8BF55}"/>
              </a:ext>
            </a:extLst>
          </p:cNvPr>
          <p:cNvSpPr/>
          <p:nvPr/>
        </p:nvSpPr>
        <p:spPr>
          <a:xfrm>
            <a:off x="8131947" y="0"/>
            <a:ext cx="1012054" cy="31959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54">
                <a:extLst>
                  <a:ext uri="{FF2B5EF4-FFF2-40B4-BE49-F238E27FC236}">
                    <a16:creationId xmlns:a16="http://schemas.microsoft.com/office/drawing/2014/main" id="{986C5BBC-5566-4E09-AC36-880E2B31677C}"/>
                  </a:ext>
                </a:extLst>
              </p:cNvPr>
              <p:cNvSpPr txBox="1"/>
              <p:nvPr/>
            </p:nvSpPr>
            <p:spPr>
              <a:xfrm>
                <a:off x="5432106" y="2005152"/>
                <a:ext cx="618311" cy="49705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67" name="TextBox 54">
                <a:extLst>
                  <a:ext uri="{FF2B5EF4-FFF2-40B4-BE49-F238E27FC236}">
                    <a16:creationId xmlns:a16="http://schemas.microsoft.com/office/drawing/2014/main" id="{986C5BBC-5566-4E09-AC36-880E2B3167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2106" y="2005152"/>
                <a:ext cx="618311" cy="497059"/>
              </a:xfrm>
              <a:prstGeom prst="rect">
                <a:avLst/>
              </a:prstGeom>
              <a:blipFill>
                <a:blip r:embed="rId12"/>
                <a:stretch>
                  <a:fillRect b="-246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600374F6-1AD3-41BB-B785-F154DF9381F7}"/>
                  </a:ext>
                </a:extLst>
              </p:cNvPr>
              <p:cNvSpPr txBox="1"/>
              <p:nvPr/>
            </p:nvSpPr>
            <p:spPr>
              <a:xfrm>
                <a:off x="1475800" y="5826849"/>
                <a:ext cx="132954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=0.4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5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600374F6-1AD3-41BB-B785-F154DF9381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800" y="5826849"/>
                <a:ext cx="1329543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29BA15C6-C7AB-4234-B5E1-232A88B673B6}"/>
                  </a:ext>
                </a:extLst>
              </p:cNvPr>
              <p:cNvSpPr txBox="1"/>
              <p:nvPr/>
            </p:nvSpPr>
            <p:spPr>
              <a:xfrm>
                <a:off x="5303555" y="3333703"/>
                <a:ext cx="1329543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=0.4</m:t>
                      </m:r>
                      <m:r>
                        <a:rPr lang="en-GB" sz="1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5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29BA15C6-C7AB-4234-B5E1-232A88B673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555" y="3333703"/>
                <a:ext cx="1329543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485A1E6E-9577-447D-A70D-8C52C9173A70}"/>
                  </a:ext>
                </a:extLst>
              </p:cNvPr>
              <p:cNvSpPr txBox="1"/>
              <p:nvPr/>
            </p:nvSpPr>
            <p:spPr>
              <a:xfrm>
                <a:off x="5312434" y="3813098"/>
                <a:ext cx="1329543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𝑥</m:t>
                          </m:r>
                        </m:e>
                      </m:acc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=−2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5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485A1E6E-9577-447D-A70D-8C52C9173A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2434" y="3813098"/>
                <a:ext cx="1329543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Arc 53">
            <a:extLst>
              <a:ext uri="{FF2B5EF4-FFF2-40B4-BE49-F238E27FC236}">
                <a16:creationId xmlns:a16="http://schemas.microsoft.com/office/drawing/2014/main" id="{E8997B78-B0AE-47CD-8B57-4D3F93A940B2}"/>
              </a:ext>
            </a:extLst>
          </p:cNvPr>
          <p:cNvSpPr/>
          <p:nvPr/>
        </p:nvSpPr>
        <p:spPr>
          <a:xfrm>
            <a:off x="6384933" y="3487413"/>
            <a:ext cx="354699" cy="482383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54">
            <a:extLst>
              <a:ext uri="{FF2B5EF4-FFF2-40B4-BE49-F238E27FC236}">
                <a16:creationId xmlns:a16="http://schemas.microsoft.com/office/drawing/2014/main" id="{3FBF79E6-88C7-4758-B5EC-A37D75CBF727}"/>
              </a:ext>
            </a:extLst>
          </p:cNvPr>
          <p:cNvSpPr txBox="1"/>
          <p:nvPr/>
        </p:nvSpPr>
        <p:spPr>
          <a:xfrm>
            <a:off x="6791417" y="3428409"/>
            <a:ext cx="22016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(in this case I used dot notation, but alternatives would be ok)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54">
                <a:extLst>
                  <a:ext uri="{FF2B5EF4-FFF2-40B4-BE49-F238E27FC236}">
                    <a16:creationId xmlns:a16="http://schemas.microsoft.com/office/drawing/2014/main" id="{18B5C76C-743C-4AEC-B2E5-719843EA8790}"/>
                  </a:ext>
                </a:extLst>
              </p:cNvPr>
              <p:cNvSpPr txBox="1"/>
              <p:nvPr/>
            </p:nvSpPr>
            <p:spPr>
              <a:xfrm>
                <a:off x="4403324" y="4280379"/>
                <a:ext cx="442995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the maximum speed would be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2 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3" name="TextBox 54">
                <a:extLst>
                  <a:ext uri="{FF2B5EF4-FFF2-40B4-BE49-F238E27FC236}">
                    <a16:creationId xmlns:a16="http://schemas.microsoft.com/office/drawing/2014/main" id="{18B5C76C-743C-4AEC-B2E5-719843EA87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3324" y="4280379"/>
                <a:ext cx="4429958" cy="307777"/>
              </a:xfrm>
              <a:prstGeom prst="rect">
                <a:avLst/>
              </a:prstGeom>
              <a:blipFill>
                <a:blip r:embed="rId16"/>
                <a:stretch>
                  <a:fillRect t="-3922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4" name="直線矢印コネクタ 73">
            <a:extLst>
              <a:ext uri="{FF2B5EF4-FFF2-40B4-BE49-F238E27FC236}">
                <a16:creationId xmlns:a16="http://schemas.microsoft.com/office/drawing/2014/main" id="{042523C9-7B23-46C7-B97C-55FB6EC42F6A}"/>
              </a:ext>
            </a:extLst>
          </p:cNvPr>
          <p:cNvCxnSpPr>
            <a:cxnSpLocks/>
          </p:cNvCxnSpPr>
          <p:nvPr/>
        </p:nvCxnSpPr>
        <p:spPr>
          <a:xfrm flipV="1">
            <a:off x="6391922" y="195309"/>
            <a:ext cx="1589103" cy="88776"/>
          </a:xfrm>
          <a:prstGeom prst="straightConnector1">
            <a:avLst/>
          </a:prstGeom>
          <a:ln w="6667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6763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2" grpId="0"/>
      <p:bldP spid="63" grpId="0" animBg="1"/>
      <p:bldP spid="64" grpId="0"/>
      <p:bldP spid="65" grpId="0" animBg="1"/>
      <p:bldP spid="65" grpId="1" animBg="1"/>
      <p:bldP spid="66" grpId="0" animBg="1"/>
      <p:bldP spid="66" grpId="1" animBg="1"/>
      <p:bldP spid="67" grpId="0"/>
      <p:bldP spid="69" grpId="0"/>
      <p:bldP spid="70" grpId="0"/>
      <p:bldP spid="71" grpId="0" animBg="1"/>
      <p:bldP spid="72" grpId="0"/>
      <p:bldP spid="7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9E49D45-5CE5-48F9-887D-8DD1819E011A}"/>
              </a:ext>
            </a:extLst>
          </p:cNvPr>
          <p:cNvSpPr/>
          <p:nvPr/>
        </p:nvSpPr>
        <p:spPr>
          <a:xfrm>
            <a:off x="1940966" y="2230495"/>
            <a:ext cx="5191165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8B</a:t>
            </a:r>
            <a:endParaRPr lang="ja-JP" altLang="en-US" sz="8000" b="1" dirty="0">
              <a:ln w="38100">
                <a:solidFill>
                  <a:schemeClr val="tx1"/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9594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Exercise 8B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Pearson Core Pure Year 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Pages 178-180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43E1EBD-3FA6-4A43-B419-8181196C9E6D}"/>
              </a:ext>
            </a:extLst>
          </p:cNvPr>
          <p:cNvSpPr txBox="1"/>
          <p:nvPr/>
        </p:nvSpPr>
        <p:spPr>
          <a:xfrm>
            <a:off x="1403648" y="2662363"/>
            <a:ext cx="47525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Complete before the lesson Q1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 Class:		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Green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Q2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Amber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		Q3-6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Q7-9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8850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364" y="1600200"/>
            <a:ext cx="382023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200" b="1" dirty="0">
                <a:latin typeface="Comic Sans MS" pitchFamily="66" charset="0"/>
              </a:rPr>
              <a:t>You can solve problems about a particle which is moving in a straight line with simple harmonic motion</a:t>
            </a: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Simple harmonic motion is motion where the acceleration of a particle P is always directed towards a single fixed point which is on the line of motion of P.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It creates an oscillating pattern around a fixed centre.</a:t>
            </a:r>
          </a:p>
          <a:p>
            <a:pPr algn="ctr">
              <a:buFont typeface="Wingdings"/>
              <a:buChar char="à"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Let’s look at a diagram. Imagine that left to right is the positive direction…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105400" y="1981200"/>
            <a:ext cx="2971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>
          <a:xfrm>
            <a:off x="6553200" y="1905000"/>
            <a:ext cx="152400" cy="152400"/>
            <a:chOff x="6324600" y="2895600"/>
            <a:chExt cx="152400" cy="152400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6324600" y="28956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6324600" y="28956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Oval 15"/>
          <p:cNvSpPr/>
          <p:nvPr/>
        </p:nvSpPr>
        <p:spPr>
          <a:xfrm>
            <a:off x="7924800" y="1905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475563" y="2412521"/>
            <a:ext cx="18646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Displacement = positive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934200" y="2133600"/>
            <a:ext cx="10999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On this side: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58310" y="2691442"/>
            <a:ext cx="1981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Acceleration = negative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6858000" y="1600200"/>
            <a:ext cx="914400" cy="0"/>
            <a:chOff x="6858000" y="1524000"/>
            <a:chExt cx="914400" cy="0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6858000" y="1524000"/>
              <a:ext cx="762000" cy="0"/>
            </a:xfrm>
            <a:prstGeom prst="line">
              <a:avLst/>
            </a:prstGeom>
            <a:ln w="25400">
              <a:solidFill>
                <a:schemeClr val="tx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7010400" y="1524000"/>
              <a:ext cx="762000" cy="0"/>
            </a:xfrm>
            <a:prstGeom prst="line">
              <a:avLst/>
            </a:prstGeom>
            <a:ln w="25400">
              <a:solidFill>
                <a:schemeClr val="tx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7239000" y="12954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848600" y="16002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P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5105400" y="3733800"/>
            <a:ext cx="2971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oup 36"/>
          <p:cNvGrpSpPr/>
          <p:nvPr/>
        </p:nvGrpSpPr>
        <p:grpSpPr>
          <a:xfrm>
            <a:off x="6553200" y="3657600"/>
            <a:ext cx="152400" cy="152400"/>
            <a:chOff x="6324600" y="2895600"/>
            <a:chExt cx="152400" cy="152400"/>
          </a:xfrm>
        </p:grpSpPr>
        <p:cxnSp>
          <p:nvCxnSpPr>
            <p:cNvPr id="38" name="Straight Connector 37"/>
            <p:cNvCxnSpPr/>
            <p:nvPr/>
          </p:nvCxnSpPr>
          <p:spPr>
            <a:xfrm>
              <a:off x="6324600" y="28956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6324600" y="28956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Oval 39"/>
          <p:cNvSpPr/>
          <p:nvPr/>
        </p:nvSpPr>
        <p:spPr>
          <a:xfrm>
            <a:off x="5029200" y="3657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4700522" y="4241321"/>
            <a:ext cx="19094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Displacement = negative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181600" y="3962400"/>
            <a:ext cx="10999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On this side: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705710" y="4520242"/>
            <a:ext cx="1981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Acceleration = positive</a:t>
            </a:r>
          </a:p>
        </p:txBody>
      </p:sp>
      <p:grpSp>
        <p:nvGrpSpPr>
          <p:cNvPr id="44" name="Group 43"/>
          <p:cNvGrpSpPr/>
          <p:nvPr/>
        </p:nvGrpSpPr>
        <p:grpSpPr>
          <a:xfrm flipH="1">
            <a:off x="5181600" y="3352800"/>
            <a:ext cx="914400" cy="0"/>
            <a:chOff x="6858000" y="1524000"/>
            <a:chExt cx="914400" cy="0"/>
          </a:xfrm>
        </p:grpSpPr>
        <p:cxnSp>
          <p:nvCxnSpPr>
            <p:cNvPr id="45" name="Straight Connector 44"/>
            <p:cNvCxnSpPr/>
            <p:nvPr/>
          </p:nvCxnSpPr>
          <p:spPr>
            <a:xfrm>
              <a:off x="6858000" y="1524000"/>
              <a:ext cx="762000" cy="0"/>
            </a:xfrm>
            <a:prstGeom prst="line">
              <a:avLst/>
            </a:prstGeom>
            <a:ln w="25400">
              <a:solidFill>
                <a:schemeClr val="tx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7010400" y="1524000"/>
              <a:ext cx="762000" cy="0"/>
            </a:xfrm>
            <a:prstGeom prst="line">
              <a:avLst/>
            </a:prstGeom>
            <a:ln w="25400">
              <a:solidFill>
                <a:schemeClr val="tx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TextBox 46"/>
          <p:cNvSpPr txBox="1"/>
          <p:nvPr/>
        </p:nvSpPr>
        <p:spPr>
          <a:xfrm>
            <a:off x="5562600" y="30480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953000" y="33528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P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940834" y="5029200"/>
            <a:ext cx="5181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acceleration is always directed towards the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centre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point, and increases in size as the distance does</a:t>
            </a:r>
          </a:p>
          <a:p>
            <a:pPr algn="ctr"/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171450" indent="-1714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So if the particle is further from the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centre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, the acceleration towards the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centre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will be larger</a:t>
            </a:r>
          </a:p>
          <a:p>
            <a:pPr marL="171450" indent="-171450" algn="ctr">
              <a:buFont typeface="Wingdings"/>
              <a:buChar char="à"/>
            </a:pPr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171450" indent="-1714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As is passes through the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centre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, the acceleration changes direction</a:t>
            </a:r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タイトル 1">
            <a:extLst>
              <a:ext uri="{FF2B5EF4-FFF2-40B4-BE49-F238E27FC236}">
                <a16:creationId xmlns:a16="http://schemas.microsoft.com/office/drawing/2014/main" id="{FE6E48A9-DF1B-4E39-A83B-4886EC806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09745B95-95B6-4CA8-A550-2AFE72E3833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763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/>
      <p:bldP spid="18" grpId="0"/>
      <p:bldP spid="19" grpId="0"/>
      <p:bldP spid="34" grpId="0"/>
      <p:bldP spid="35" grpId="0"/>
      <p:bldP spid="40" grpId="0" animBg="1"/>
      <p:bldP spid="41" grpId="0"/>
      <p:bldP spid="42" grpId="0"/>
      <p:bldP spid="43" grpId="0"/>
      <p:bldP spid="47" grpId="0"/>
      <p:bldP spid="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8364" y="1600200"/>
                <a:ext cx="3820236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200" b="1" dirty="0">
                    <a:latin typeface="Comic Sans MS" pitchFamily="66" charset="0"/>
                  </a:rPr>
                  <a:t>You can solve problems about a particle which is moving in a straight line with simple harmonic motion</a:t>
                </a:r>
                <a:endParaRPr lang="en-GB" sz="12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200" dirty="0">
                    <a:latin typeface="Comic Sans MS" pitchFamily="66" charset="0"/>
                  </a:rPr>
                  <a:t>We use a formula to link the acceleration of the particle and its displacement from the centre point:</a:t>
                </a: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It is useful to note that the negative sign isn’t really with the w</a:t>
                </a:r>
                <a:r>
                  <a:rPr lang="en-GB" sz="1200" baseline="30000" dirty="0">
                    <a:latin typeface="Comic Sans MS" pitchFamily="66" charset="0"/>
                    <a:sym typeface="Wingdings" panose="05000000000000000000" pitchFamily="2" charset="2"/>
                  </a:rPr>
                  <a:t>2</a:t>
                </a: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, it just means that the displacement and acceleration are occurring in opposite directions</a:t>
                </a:r>
              </a:p>
              <a:p>
                <a:pPr algn="ctr">
                  <a:buFont typeface="Wingdings"/>
                  <a:buChar char="à"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Since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2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𝑤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is definitely positive (or 0), this allows each side of the equation to always have opposite signs</a:t>
                </a: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8364" y="1600200"/>
                <a:ext cx="3820236" cy="5105400"/>
              </a:xfrm>
              <a:blipFill>
                <a:blip r:embed="rId2"/>
                <a:stretch>
                  <a:fillRect t="-478" r="-12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600200" y="3048000"/>
                <a:ext cx="114332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3048000"/>
                <a:ext cx="1143325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/>
          <p:nvPr/>
        </p:nvCxnSpPr>
        <p:spPr>
          <a:xfrm flipV="1">
            <a:off x="1295400" y="3429000"/>
            <a:ext cx="3810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2286000" y="3429000"/>
            <a:ext cx="762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H="1" flipV="1">
            <a:off x="2743200" y="3429000"/>
            <a:ext cx="4572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28600" y="3810000"/>
            <a:ext cx="13934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Acceleration, in Newton’s notation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600200" y="3810000"/>
            <a:ext cx="129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letter w is a constant dependent on the question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971800" y="3810000"/>
            <a:ext cx="13934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value x is the displacement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タイトル 1">
            <a:extLst>
              <a:ext uri="{FF2B5EF4-FFF2-40B4-BE49-F238E27FC236}">
                <a16:creationId xmlns:a16="http://schemas.microsoft.com/office/drawing/2014/main" id="{17348F72-9274-42D4-8C51-3DA09665A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6F5D3FB-F983-45E8-8C51-35C2193ADDEA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0208E3F-AF03-4B39-B2C7-59E43BF5A052}"/>
              </a:ext>
            </a:extLst>
          </p:cNvPr>
          <p:cNvSpPr txBox="1"/>
          <p:nvPr/>
        </p:nvSpPr>
        <p:spPr>
          <a:xfrm>
            <a:off x="4685916" y="1425261"/>
            <a:ext cx="40153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Dot notation is Isaac Newton’s notation for calculus, and is often still used in Physics…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ED3CF3CF-205A-482A-9688-478F22E52883}"/>
                  </a:ext>
                </a:extLst>
              </p:cNvPr>
              <p:cNvSpPr txBox="1"/>
              <p:nvPr/>
            </p:nvSpPr>
            <p:spPr>
              <a:xfrm>
                <a:off x="6456439" y="2010967"/>
                <a:ext cx="1833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ED3CF3CF-205A-482A-9688-478F22E528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6439" y="2010967"/>
                <a:ext cx="183320" cy="276999"/>
              </a:xfrm>
              <a:prstGeom prst="rect">
                <a:avLst/>
              </a:prstGeom>
              <a:blipFill>
                <a:blip r:embed="rId5"/>
                <a:stretch>
                  <a:fillRect l="-20000" r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304ABA8A-7054-4395-B646-C0EB24722B15}"/>
                  </a:ext>
                </a:extLst>
              </p:cNvPr>
              <p:cNvSpPr txBox="1"/>
              <p:nvPr/>
            </p:nvSpPr>
            <p:spPr>
              <a:xfrm>
                <a:off x="6836684" y="2644709"/>
                <a:ext cx="4205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̇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304ABA8A-7054-4395-B646-C0EB24722B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6684" y="2644709"/>
                <a:ext cx="420564" cy="276999"/>
              </a:xfrm>
              <a:prstGeom prst="rect">
                <a:avLst/>
              </a:prstGeom>
              <a:blipFill>
                <a:blip r:embed="rId6"/>
                <a:stretch>
                  <a:fillRect l="-5882" t="-4444" r="-235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0E45267C-A66D-4DD5-A9F9-6C8B287712BC}"/>
                  </a:ext>
                </a:extLst>
              </p:cNvPr>
              <p:cNvSpPr txBox="1"/>
              <p:nvPr/>
            </p:nvSpPr>
            <p:spPr>
              <a:xfrm>
                <a:off x="6836684" y="3350878"/>
                <a:ext cx="42056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̈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0E45267C-A66D-4DD5-A9F9-6C8B287712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6684" y="3350878"/>
                <a:ext cx="420563" cy="276999"/>
              </a:xfrm>
              <a:prstGeom prst="rect">
                <a:avLst/>
              </a:prstGeom>
              <a:blipFill>
                <a:blip r:embed="rId7"/>
                <a:stretch>
                  <a:fillRect l="-5882" t="-4444" r="-705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6B38B54D-9054-431B-9859-81ED5668AD7D}"/>
                  </a:ext>
                </a:extLst>
              </p:cNvPr>
              <p:cNvSpPr txBox="1"/>
              <p:nvPr/>
            </p:nvSpPr>
            <p:spPr>
              <a:xfrm>
                <a:off x="6355342" y="2498345"/>
                <a:ext cx="316369" cy="5241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6B38B54D-9054-431B-9859-81ED5668AD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5342" y="2498345"/>
                <a:ext cx="316369" cy="52411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F87D04A4-12B8-41B4-9AF4-1DF4C2F3E592}"/>
                  </a:ext>
                </a:extLst>
              </p:cNvPr>
              <p:cNvSpPr txBox="1"/>
              <p:nvPr/>
            </p:nvSpPr>
            <p:spPr>
              <a:xfrm>
                <a:off x="6282912" y="3177357"/>
                <a:ext cx="454182" cy="5557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F87D04A4-12B8-41B4-9AF4-1DF4C2F3E5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2912" y="3177357"/>
                <a:ext cx="454182" cy="55579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A05845BB-AF0B-46C1-8CE8-66E38A634BBD}"/>
                  </a:ext>
                </a:extLst>
              </p:cNvPr>
              <p:cNvSpPr txBox="1"/>
              <p:nvPr/>
            </p:nvSpPr>
            <p:spPr>
              <a:xfrm>
                <a:off x="7361786" y="2644710"/>
                <a:ext cx="4205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A05845BB-AF0B-46C1-8CE8-66E38A634B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1786" y="2644710"/>
                <a:ext cx="420564" cy="276999"/>
              </a:xfrm>
              <a:prstGeom prst="rect">
                <a:avLst/>
              </a:prstGeom>
              <a:blipFill>
                <a:blip r:embed="rId10"/>
                <a:stretch>
                  <a:fillRect l="-7246" r="-72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838B2CEB-F6BA-4C9F-9E97-3E326D4E2790}"/>
                  </a:ext>
                </a:extLst>
              </p:cNvPr>
              <p:cNvSpPr txBox="1"/>
              <p:nvPr/>
            </p:nvSpPr>
            <p:spPr>
              <a:xfrm>
                <a:off x="7378391" y="3358425"/>
                <a:ext cx="42056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838B2CEB-F6BA-4C9F-9E97-3E326D4E27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8391" y="3358425"/>
                <a:ext cx="420563" cy="276999"/>
              </a:xfrm>
              <a:prstGeom prst="rect">
                <a:avLst/>
              </a:prstGeom>
              <a:blipFill>
                <a:blip r:embed="rId11"/>
                <a:stretch>
                  <a:fillRect l="-5797" r="-72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36">
            <a:extLst>
              <a:ext uri="{FF2B5EF4-FFF2-40B4-BE49-F238E27FC236}">
                <a16:creationId xmlns:a16="http://schemas.microsoft.com/office/drawing/2014/main" id="{9BCDF249-589C-4F19-8A4A-513FD1BA181F}"/>
              </a:ext>
            </a:extLst>
          </p:cNvPr>
          <p:cNvSpPr/>
          <p:nvPr/>
        </p:nvSpPr>
        <p:spPr>
          <a:xfrm flipH="1">
            <a:off x="6085247" y="2231269"/>
            <a:ext cx="350067" cy="53340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43">
            <a:extLst>
              <a:ext uri="{FF2B5EF4-FFF2-40B4-BE49-F238E27FC236}">
                <a16:creationId xmlns:a16="http://schemas.microsoft.com/office/drawing/2014/main" id="{0256620A-31AE-4E30-9D5D-5BA035B28E5F}"/>
              </a:ext>
            </a:extLst>
          </p:cNvPr>
          <p:cNvSpPr txBox="1"/>
          <p:nvPr/>
        </p:nvSpPr>
        <p:spPr>
          <a:xfrm>
            <a:off x="4550685" y="2361789"/>
            <a:ext cx="15455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once</a:t>
            </a:r>
          </a:p>
        </p:txBody>
      </p:sp>
      <p:sp>
        <p:nvSpPr>
          <p:cNvPr id="28" name="Arc 36">
            <a:extLst>
              <a:ext uri="{FF2B5EF4-FFF2-40B4-BE49-F238E27FC236}">
                <a16:creationId xmlns:a16="http://schemas.microsoft.com/office/drawing/2014/main" id="{1A2A06CA-EEDC-4707-86D1-B1359ADB29C1}"/>
              </a:ext>
            </a:extLst>
          </p:cNvPr>
          <p:cNvSpPr/>
          <p:nvPr/>
        </p:nvSpPr>
        <p:spPr>
          <a:xfrm flipH="1">
            <a:off x="6030926" y="2892172"/>
            <a:ext cx="350067" cy="53340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43">
            <a:extLst>
              <a:ext uri="{FF2B5EF4-FFF2-40B4-BE49-F238E27FC236}">
                <a16:creationId xmlns:a16="http://schemas.microsoft.com/office/drawing/2014/main" id="{FCE1B709-74A6-4437-8B0C-45C6420D1FED}"/>
              </a:ext>
            </a:extLst>
          </p:cNvPr>
          <p:cNvSpPr txBox="1"/>
          <p:nvPr/>
        </p:nvSpPr>
        <p:spPr>
          <a:xfrm>
            <a:off x="4786075" y="2941211"/>
            <a:ext cx="1308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again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90535619-ADD4-4F29-9545-9B22AAC12CBA}"/>
              </a:ext>
            </a:extLst>
          </p:cNvPr>
          <p:cNvSpPr txBox="1"/>
          <p:nvPr/>
        </p:nvSpPr>
        <p:spPr>
          <a:xfrm>
            <a:off x="4916738" y="3937641"/>
            <a:ext cx="34282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You can also use the chain rule to write equivalent expressions like this…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856B95F7-D065-4C5D-927B-A44CBE763BC4}"/>
                  </a:ext>
                </a:extLst>
              </p:cNvPr>
              <p:cNvSpPr txBox="1"/>
              <p:nvPr/>
            </p:nvSpPr>
            <p:spPr>
              <a:xfrm>
                <a:off x="5983549" y="4492100"/>
                <a:ext cx="749501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856B95F7-D065-4C5D-927B-A44CBE763B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3549" y="4492100"/>
                <a:ext cx="749501" cy="52591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37C9E0AF-CECE-4D29-92E4-1F1F682454FA}"/>
                  </a:ext>
                </a:extLst>
              </p:cNvPr>
              <p:cNvSpPr txBox="1"/>
              <p:nvPr/>
            </p:nvSpPr>
            <p:spPr>
              <a:xfrm>
                <a:off x="6169980" y="5140170"/>
                <a:ext cx="1086131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37C9E0AF-CECE-4D29-92E4-1F1F682454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9980" y="5140170"/>
                <a:ext cx="1086131" cy="52591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13FC9F67-CCFB-46A9-A523-E0AC0BA224F2}"/>
                  </a:ext>
                </a:extLst>
              </p:cNvPr>
              <p:cNvSpPr txBox="1"/>
              <p:nvPr/>
            </p:nvSpPr>
            <p:spPr>
              <a:xfrm>
                <a:off x="6178858" y="5805994"/>
                <a:ext cx="725199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13FC9F67-CCFB-46A9-A523-E0AC0BA224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8858" y="5805994"/>
                <a:ext cx="725199" cy="52591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36">
            <a:extLst>
              <a:ext uri="{FF2B5EF4-FFF2-40B4-BE49-F238E27FC236}">
                <a16:creationId xmlns:a16="http://schemas.microsoft.com/office/drawing/2014/main" id="{6881706A-D755-40B1-925C-5A0D67D22AFA}"/>
              </a:ext>
            </a:extLst>
          </p:cNvPr>
          <p:cNvSpPr/>
          <p:nvPr/>
        </p:nvSpPr>
        <p:spPr>
          <a:xfrm>
            <a:off x="7209150" y="4785064"/>
            <a:ext cx="319114" cy="617753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Arc 36">
            <a:extLst>
              <a:ext uri="{FF2B5EF4-FFF2-40B4-BE49-F238E27FC236}">
                <a16:creationId xmlns:a16="http://schemas.microsoft.com/office/drawing/2014/main" id="{3E1E11E4-AB0D-4725-931B-6C440B9B9120}"/>
              </a:ext>
            </a:extLst>
          </p:cNvPr>
          <p:cNvSpPr/>
          <p:nvPr/>
        </p:nvSpPr>
        <p:spPr>
          <a:xfrm>
            <a:off x="7183996" y="5470124"/>
            <a:ext cx="319114" cy="617753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43">
            <a:extLst>
              <a:ext uri="{FF2B5EF4-FFF2-40B4-BE49-F238E27FC236}">
                <a16:creationId xmlns:a16="http://schemas.microsoft.com/office/drawing/2014/main" id="{E113A560-6006-48C2-819D-652A2FE839B3}"/>
              </a:ext>
            </a:extLst>
          </p:cNvPr>
          <p:cNvSpPr txBox="1"/>
          <p:nvPr/>
        </p:nvSpPr>
        <p:spPr>
          <a:xfrm>
            <a:off x="7415345" y="4833635"/>
            <a:ext cx="1844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Write the right side using the chain rule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43">
                <a:extLst>
                  <a:ext uri="{FF2B5EF4-FFF2-40B4-BE49-F238E27FC236}">
                    <a16:creationId xmlns:a16="http://schemas.microsoft.com/office/drawing/2014/main" id="{E99FC0D5-7D6B-412D-97D5-D3EEC781D2E8}"/>
                  </a:ext>
                </a:extLst>
              </p:cNvPr>
              <p:cNvSpPr txBox="1"/>
              <p:nvPr/>
            </p:nvSpPr>
            <p:spPr>
              <a:xfrm>
                <a:off x="7487773" y="5485485"/>
                <a:ext cx="1402730" cy="5429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Remember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8" name="TextBox 43">
                <a:extLst>
                  <a:ext uri="{FF2B5EF4-FFF2-40B4-BE49-F238E27FC236}">
                    <a16:creationId xmlns:a16="http://schemas.microsoft.com/office/drawing/2014/main" id="{E99FC0D5-7D6B-412D-97D5-D3EEC781D2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7773" y="5485485"/>
                <a:ext cx="1402730" cy="542969"/>
              </a:xfrm>
              <a:prstGeom prst="rect">
                <a:avLst/>
              </a:prstGeom>
              <a:blipFill>
                <a:blip r:embed="rId15"/>
                <a:stretch>
                  <a:fillRect t="-11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43">
            <a:extLst>
              <a:ext uri="{FF2B5EF4-FFF2-40B4-BE49-F238E27FC236}">
                <a16:creationId xmlns:a16="http://schemas.microsoft.com/office/drawing/2014/main" id="{89031A6F-3286-4EA2-BF5A-B93CA3AD5B30}"/>
              </a:ext>
            </a:extLst>
          </p:cNvPr>
          <p:cNvSpPr txBox="1"/>
          <p:nvPr/>
        </p:nvSpPr>
        <p:spPr>
          <a:xfrm>
            <a:off x="4590664" y="5711821"/>
            <a:ext cx="14027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We will use this on the next slide…</a:t>
            </a:r>
          </a:p>
        </p:txBody>
      </p:sp>
    </p:spTree>
    <p:extLst>
      <p:ext uri="{BB962C8B-B14F-4D97-AF65-F5344CB8AC3E}">
        <p14:creationId xmlns:p14="http://schemas.microsoft.com/office/powerpoint/2010/main" val="3597934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1" grpId="0"/>
      <p:bldP spid="52" grpId="0"/>
      <p:bldP spid="53" grpId="0"/>
      <p:bldP spid="54" grpId="0" animBg="1"/>
      <p:bldP spid="8" grpId="0"/>
      <p:bldP spid="10" grpId="0"/>
      <p:bldP spid="19" grpId="0"/>
      <p:bldP spid="20" grpId="0"/>
      <p:bldP spid="22" grpId="0"/>
      <p:bldP spid="23" grpId="0"/>
      <p:bldP spid="24" grpId="0"/>
      <p:bldP spid="25" grpId="0"/>
      <p:bldP spid="26" grpId="0" animBg="1"/>
      <p:bldP spid="27" grpId="0"/>
      <p:bldP spid="28" grpId="0" animBg="1"/>
      <p:bldP spid="29" grpId="0"/>
      <p:bldP spid="31" grpId="0"/>
      <p:bldP spid="11" grpId="0"/>
      <p:bldP spid="33" grpId="0"/>
      <p:bldP spid="34" grpId="0"/>
      <p:bldP spid="35" grpId="0" animBg="1"/>
      <p:bldP spid="36" grpId="0" animBg="1"/>
      <p:bldP spid="37" grpId="0"/>
      <p:bldP spid="38" grpId="0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364" y="1600200"/>
            <a:ext cx="3820236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200" b="1" dirty="0">
                <a:latin typeface="Comic Sans MS" pitchFamily="66" charset="0"/>
              </a:rPr>
              <a:t>You can solve problems about a particle which is moving in a straight line with simple harmonic motion</a:t>
            </a: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The equation we just saw links the acceleration and the displacement of a particle moving with simple harmonic motion</a:t>
            </a:r>
          </a:p>
          <a:p>
            <a:pPr algn="ctr">
              <a:buFont typeface="Wingdings"/>
              <a:buChar char="à"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We can manipulate this equation to create links between other variables…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800600" y="1371600"/>
                <a:ext cx="904478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sz="1200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1371600"/>
                <a:ext cx="904478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572000" y="1752600"/>
                <a:ext cx="1143000" cy="44172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𝑣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𝑑𝑣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52600"/>
                <a:ext cx="1143000" cy="441724"/>
              </a:xfrm>
              <a:prstGeom prst="rect">
                <a:avLst/>
              </a:prstGeom>
              <a:blipFill>
                <a:blip r:embed="rId4"/>
                <a:stretch>
                  <a:fillRect b="-13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572000" y="2362200"/>
                <a:ext cx="13716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𝑣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𝑑𝑣</m:t>
                      </m:r>
                      <m:r>
                        <a:rPr lang="en-US" sz="1200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𝑑𝑥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362200"/>
                <a:ext cx="1371600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572000" y="3276600"/>
                <a:ext cx="1676400" cy="45397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𝐶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276600"/>
                <a:ext cx="1676400" cy="4539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572000" y="3886200"/>
                <a:ext cx="1676400" cy="45397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(0)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𝐶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886200"/>
                <a:ext cx="1676400" cy="4539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800600" y="4419600"/>
                <a:ext cx="990600" cy="45397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𝐶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4419600"/>
                <a:ext cx="990600" cy="45397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572000" y="4953000"/>
                <a:ext cx="2057400" cy="43800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953000"/>
                <a:ext cx="2057400" cy="438005"/>
              </a:xfrm>
              <a:prstGeom prst="rect">
                <a:avLst/>
              </a:prstGeom>
              <a:blipFill>
                <a:blip r:embed="rId9"/>
                <a:stretch>
                  <a:fillRect b="-140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/>
          <p:nvPr/>
        </p:nvCxnSpPr>
        <p:spPr>
          <a:xfrm>
            <a:off x="609600" y="4114800"/>
            <a:ext cx="2971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2057400" y="4038600"/>
            <a:ext cx="152400" cy="152400"/>
            <a:chOff x="6324600" y="2895600"/>
            <a:chExt cx="152400" cy="152400"/>
          </a:xfrm>
        </p:grpSpPr>
        <p:cxnSp>
          <p:nvCxnSpPr>
            <p:cNvPr id="24" name="Straight Connector 23"/>
            <p:cNvCxnSpPr/>
            <p:nvPr/>
          </p:nvCxnSpPr>
          <p:spPr>
            <a:xfrm>
              <a:off x="6324600" y="28956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>
              <a:off x="6324600" y="28956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Oval 25"/>
          <p:cNvSpPr/>
          <p:nvPr/>
        </p:nvSpPr>
        <p:spPr>
          <a:xfrm>
            <a:off x="3429000" y="4038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3352800" y="37338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648200" y="5638800"/>
                <a:ext cx="17526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5638800"/>
                <a:ext cx="1752600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724400" y="6172200"/>
                <a:ext cx="14478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6172200"/>
                <a:ext cx="1447800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629400" y="0"/>
                <a:ext cx="144780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0"/>
                <a:ext cx="1447800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34"/>
          <p:cNvSpPr/>
          <p:nvPr/>
        </p:nvSpPr>
        <p:spPr>
          <a:xfrm>
            <a:off x="5638801" y="1524000"/>
            <a:ext cx="228600" cy="45720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867400" y="1524000"/>
                <a:ext cx="1545568" cy="3583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Replace </a:t>
                </a:r>
                <a14:m>
                  <m:oMath xmlns:m="http://schemas.openxmlformats.org/officeDocument/2006/math">
                    <m:acc>
                      <m:accPr>
                        <m:chr m:val="̈"/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with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/>
                      </a:rPr>
                      <m:t>𝑣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𝑑𝑣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𝑑𝑥</m:t>
                        </m:r>
                      </m:den>
                    </m:f>
                  </m:oMath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1524000"/>
                <a:ext cx="1545568" cy="35836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Arc 36"/>
          <p:cNvSpPr/>
          <p:nvPr/>
        </p:nvSpPr>
        <p:spPr>
          <a:xfrm>
            <a:off x="5791200" y="1981200"/>
            <a:ext cx="228600" cy="53340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Arc 37"/>
          <p:cNvSpPr/>
          <p:nvPr/>
        </p:nvSpPr>
        <p:spPr>
          <a:xfrm>
            <a:off x="6096000" y="3048000"/>
            <a:ext cx="228600" cy="45720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Arc 38"/>
          <p:cNvSpPr/>
          <p:nvPr/>
        </p:nvSpPr>
        <p:spPr>
          <a:xfrm>
            <a:off x="6096000" y="3581400"/>
            <a:ext cx="228600" cy="53340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Arc 39"/>
          <p:cNvSpPr/>
          <p:nvPr/>
        </p:nvSpPr>
        <p:spPr>
          <a:xfrm>
            <a:off x="6096000" y="4191000"/>
            <a:ext cx="228600" cy="45720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Arc 40"/>
          <p:cNvSpPr/>
          <p:nvPr/>
        </p:nvSpPr>
        <p:spPr>
          <a:xfrm>
            <a:off x="6400800" y="4648200"/>
            <a:ext cx="228600" cy="53340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Arc 41"/>
          <p:cNvSpPr/>
          <p:nvPr/>
        </p:nvSpPr>
        <p:spPr>
          <a:xfrm>
            <a:off x="6400800" y="5257800"/>
            <a:ext cx="228600" cy="53340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Arc 42"/>
          <p:cNvSpPr/>
          <p:nvPr/>
        </p:nvSpPr>
        <p:spPr>
          <a:xfrm>
            <a:off x="6096000" y="5791200"/>
            <a:ext cx="228600" cy="53340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5943600" y="2057400"/>
            <a:ext cx="15455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dx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324600" y="3124200"/>
            <a:ext cx="16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Integrate each side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419600" y="2743200"/>
                <a:ext cx="1752600" cy="57676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200" i="1">
                              <a:latin typeface="Cambria Math"/>
                            </a:rPr>
                            <m:t>𝑣</m:t>
                          </m:r>
                          <m:r>
                            <a:rPr lang="en-US" sz="1200" i="1">
                              <a:latin typeface="Cambria Math"/>
                            </a:rPr>
                            <m:t> </m:t>
                          </m:r>
                          <m:r>
                            <a:rPr lang="en-US" sz="1200" i="1">
                              <a:latin typeface="Cambria Math"/>
                            </a:rPr>
                            <m:t>𝑑𝑣</m:t>
                          </m:r>
                        </m:e>
                      </m:nary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200" i="1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𝑤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  <m:r>
                            <a:rPr lang="en-US" sz="1200" i="1">
                              <a:latin typeface="Cambria Math"/>
                            </a:rPr>
                            <m:t> </m:t>
                          </m:r>
                          <m:r>
                            <a:rPr lang="en-US" sz="1200" i="1">
                              <a:latin typeface="Cambria Math"/>
                            </a:rPr>
                            <m:t>𝑑𝑥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743200"/>
                <a:ext cx="1752600" cy="576761"/>
              </a:xfrm>
              <a:prstGeom prst="rect">
                <a:avLst/>
              </a:prstGeom>
              <a:blipFill>
                <a:blip r:embed="rId14"/>
                <a:stretch>
                  <a:fillRect l="-28125" t="-124211" r="-6944" b="-17473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46"/>
          <p:cNvSpPr/>
          <p:nvPr/>
        </p:nvSpPr>
        <p:spPr>
          <a:xfrm>
            <a:off x="5943600" y="2590800"/>
            <a:ext cx="228600" cy="45720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6096000" y="2667000"/>
            <a:ext cx="228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Take Integrals of both sides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324600" y="3505200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Let the maximum displacement be ‘a’. At this point, the velocity is 0 as it is changing direction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324600" y="4267200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C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553200" y="46482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C in the equation from before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553200" y="54102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2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324600" y="5867400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the right side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133600" y="4267200"/>
            <a:ext cx="13716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600200" y="42672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At a, the maximum displacement, v = 0 as the direction of movement changes</a:t>
            </a:r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3429000" y="6096000"/>
            <a:ext cx="1219200" cy="152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1066800" y="57912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another important relationship to remember!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648200" y="3276600"/>
            <a:ext cx="1524000" cy="4572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4648200" y="4953000"/>
            <a:ext cx="1828800" cy="4572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タイトル 1">
            <a:extLst>
              <a:ext uri="{FF2B5EF4-FFF2-40B4-BE49-F238E27FC236}">
                <a16:creationId xmlns:a16="http://schemas.microsoft.com/office/drawing/2014/main" id="{B6E92F34-BCAE-43EA-92B5-65FBB660C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81BB6ED8-DDE8-4C00-8235-9DBAE7F8A332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930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20" grpId="0"/>
      <p:bldP spid="26" grpId="0" animBg="1"/>
      <p:bldP spid="31" grpId="0"/>
      <p:bldP spid="32" grpId="0"/>
      <p:bldP spid="33" grpId="0"/>
      <p:bldP spid="34" grpId="0" animBg="1"/>
      <p:bldP spid="35" grpId="0" animBg="1"/>
      <p:bldP spid="36" grpId="0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/>
      <p:bldP spid="45" grpId="0"/>
      <p:bldP spid="46" grpId="0"/>
      <p:bldP spid="47" grpId="0" animBg="1"/>
      <p:bldP spid="48" grpId="0"/>
      <p:bldP spid="49" grpId="0"/>
      <p:bldP spid="54" grpId="0"/>
      <p:bldP spid="55" grpId="0"/>
      <p:bldP spid="56" grpId="0"/>
      <p:bldP spid="57" grpId="0"/>
      <p:bldP spid="10" grpId="0"/>
      <p:bldP spid="59" grpId="0"/>
      <p:bldP spid="12" grpId="0" animBg="1"/>
      <p:bldP spid="12" grpId="1" animBg="1"/>
      <p:bldP spid="61" grpId="0" animBg="1"/>
      <p:bldP spid="61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364" y="1600200"/>
            <a:ext cx="3820236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200" b="1" dirty="0">
                <a:latin typeface="Comic Sans MS" pitchFamily="66" charset="0"/>
              </a:rPr>
              <a:t>You can solve problems about a particle which is moving in a straight line with simple harmonic motion</a:t>
            </a: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There is one further manipulation we can do: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So far we have a formula linking the acceleration and displacement</a:t>
            </a:r>
          </a:p>
          <a:p>
            <a:pPr algn="ctr">
              <a:buFont typeface="Wingdings"/>
              <a:buChar char="à"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And we have one linking velocity and displacement</a:t>
            </a:r>
          </a:p>
          <a:p>
            <a:pPr algn="ctr">
              <a:buFont typeface="Wingdings"/>
              <a:buChar char="à"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However, we might want to know the displacement at a given time, and hence we need a relationship between displacement and time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629400" y="0"/>
                <a:ext cx="144780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0"/>
                <a:ext cx="1447800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1711107" y="3669676"/>
                <a:ext cx="102387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1107" y="3669676"/>
                <a:ext cx="1023870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1482504" y="4654994"/>
                <a:ext cx="14478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2504" y="4654994"/>
                <a:ext cx="1447800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953000" y="1524000"/>
                <a:ext cx="14478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1524000"/>
                <a:ext cx="1447800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029200" y="1905000"/>
                <a:ext cx="1447800" cy="36971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𝑣</m:t>
                      </m:r>
                      <m:r>
                        <a:rPr lang="en-US" sz="1200" b="0" i="1" smtClean="0">
                          <a:latin typeface="Cambria Math"/>
                        </a:rPr>
                        <m:t>=±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𝑤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905000"/>
                <a:ext cx="1447800" cy="36971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953000" y="2362200"/>
                <a:ext cx="1524000" cy="44294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𝑑𝑡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±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𝑤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362200"/>
                <a:ext cx="1524000" cy="442942"/>
              </a:xfrm>
              <a:prstGeom prst="rect">
                <a:avLst/>
              </a:prstGeom>
              <a:blipFill>
                <a:blip r:embed="rId8"/>
                <a:stretch>
                  <a:fillRect b="-13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876800" y="2895600"/>
                <a:ext cx="1828800" cy="35984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𝑑𝑥</m:t>
                      </m:r>
                      <m:r>
                        <a:rPr lang="en-US" sz="1200" b="0" i="1" smtClean="0">
                          <a:latin typeface="Cambria Math"/>
                        </a:rPr>
                        <m:t>=±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𝑤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𝑑𝑡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2895600"/>
                <a:ext cx="1828800" cy="35984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191000" y="3352800"/>
                <a:ext cx="1752600" cy="55374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𝑑𝑥</m:t>
                      </m:r>
                      <m:r>
                        <a:rPr lang="en-US" sz="1200" b="0" i="1" smtClean="0">
                          <a:latin typeface="Cambria Math"/>
                        </a:rPr>
                        <m:t>=±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𝑤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𝑑𝑡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3352800"/>
                <a:ext cx="1752600" cy="55374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267200" y="4038600"/>
                <a:ext cx="1828800" cy="55374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±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𝑤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𝑑𝑡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038600"/>
                <a:ext cx="1828800" cy="55374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267200" y="4648200"/>
                <a:ext cx="1905000" cy="58067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</a:rPr>
                                <m:t>𝑑𝑥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200" i="1">
                                              <a:latin typeface="Cambria Math"/>
                                            </a:rPr>
                                            <m:t>𝑎</m:t>
                                          </m:r>
                                        </m:e>
                                        <m:sup>
                                          <m:r>
                                            <a:rPr lang="en-US" sz="120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1200" i="1">
                                          <a:latin typeface="Cambria Math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200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120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i="1">
                                          <a:latin typeface="Cambria Math"/>
                                          <a:ea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±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𝑤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𝑑𝑡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648200"/>
                <a:ext cx="1905000" cy="580672"/>
              </a:xfrm>
              <a:prstGeom prst="rect">
                <a:avLst/>
              </a:prstGeom>
              <a:blipFill>
                <a:blip r:embed="rId12"/>
                <a:stretch>
                  <a:fillRect l="-27796" t="-124211" r="-17891" b="-17368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c 19"/>
          <p:cNvSpPr/>
          <p:nvPr/>
        </p:nvSpPr>
        <p:spPr>
          <a:xfrm>
            <a:off x="6477000" y="1676400"/>
            <a:ext cx="228600" cy="45720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705600" y="1752600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Square root both sides</a:t>
            </a:r>
          </a:p>
        </p:txBody>
      </p:sp>
      <p:sp>
        <p:nvSpPr>
          <p:cNvPr id="22" name="Arc 21"/>
          <p:cNvSpPr/>
          <p:nvPr/>
        </p:nvSpPr>
        <p:spPr>
          <a:xfrm>
            <a:off x="6477000" y="2133600"/>
            <a:ext cx="228600" cy="45720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c 22"/>
          <p:cNvSpPr/>
          <p:nvPr/>
        </p:nvSpPr>
        <p:spPr>
          <a:xfrm>
            <a:off x="6553200" y="2590800"/>
            <a:ext cx="228600" cy="53340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c 23"/>
          <p:cNvSpPr/>
          <p:nvPr/>
        </p:nvSpPr>
        <p:spPr>
          <a:xfrm>
            <a:off x="6477000" y="3124200"/>
            <a:ext cx="228600" cy="45720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c 24"/>
          <p:cNvSpPr/>
          <p:nvPr/>
        </p:nvSpPr>
        <p:spPr>
          <a:xfrm>
            <a:off x="5867400" y="3581400"/>
            <a:ext cx="228600" cy="68580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c 25"/>
          <p:cNvSpPr/>
          <p:nvPr/>
        </p:nvSpPr>
        <p:spPr>
          <a:xfrm>
            <a:off x="6096000" y="4267200"/>
            <a:ext cx="228600" cy="68580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705600" y="21336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Write v as 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dx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200" baseline="-25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dt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(this brings t into the equation)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781800" y="2743200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dt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629400" y="31242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the whole bracket on the right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096000" y="36576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left side can be written with dx as the numerator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324600" y="44196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Take Integrals of both sides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105400" y="5486400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To Integrate the left side, we will need to use a substitution</a:t>
            </a:r>
          </a:p>
        </p:txBody>
      </p:sp>
      <p:sp>
        <p:nvSpPr>
          <p:cNvPr id="33" name="タイトル 1">
            <a:extLst>
              <a:ext uri="{FF2B5EF4-FFF2-40B4-BE49-F238E27FC236}">
                <a16:creationId xmlns:a16="http://schemas.microsoft.com/office/drawing/2014/main" id="{98A46AD3-9BDD-4900-89CF-A0DFA79F6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3CDB5959-481B-4F62-903D-9BFCB303D07E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289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1" grpId="0"/>
      <p:bldP spid="10" grpId="0"/>
      <p:bldP spid="11" grpId="0"/>
      <p:bldP spid="12" grpId="0"/>
      <p:bldP spid="15" grpId="0"/>
      <p:bldP spid="16" grpId="0"/>
      <p:bldP spid="17" grpId="0"/>
      <p:bldP spid="18" grpId="0"/>
      <p:bldP spid="20" grpId="0" animBg="1"/>
      <p:bldP spid="21" grpId="0"/>
      <p:bldP spid="22" grpId="0" animBg="1"/>
      <p:bldP spid="23" grpId="0" animBg="1"/>
      <p:bldP spid="24" grpId="0" animBg="1"/>
      <p:bldP spid="25" grpId="0" animBg="1"/>
      <p:bldP spid="26" grpId="0" animBg="1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364" y="1600200"/>
            <a:ext cx="3820236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200" b="1" dirty="0">
                <a:latin typeface="Comic Sans MS" pitchFamily="66" charset="0"/>
              </a:rPr>
              <a:t>You can solve problems about a particle which is moving in a straight line with simple harmonic motion</a:t>
            </a: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Let: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629400" y="0"/>
                <a:ext cx="144780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0"/>
                <a:ext cx="1447800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507302" y="1265208"/>
                <a:ext cx="1905000" cy="58067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</a:rPr>
                                <m:t>𝑑𝑥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200" i="1">
                                              <a:latin typeface="Cambria Math"/>
                                            </a:rPr>
                                            <m:t>𝑎</m:t>
                                          </m:r>
                                        </m:e>
                                        <m:sup>
                                          <m:r>
                                            <a:rPr lang="en-US" sz="120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1200" i="1">
                                          <a:latin typeface="Cambria Math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200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120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i="1">
                                          <a:latin typeface="Cambria Math"/>
                                          <a:ea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±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𝑤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𝑑𝑡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7302" y="1265208"/>
                <a:ext cx="1905000" cy="580672"/>
              </a:xfrm>
              <a:prstGeom prst="rect">
                <a:avLst/>
              </a:prstGeom>
              <a:blipFill>
                <a:blip r:embed="rId5"/>
                <a:stretch>
                  <a:fillRect l="-27796" t="-124211" r="-18211" b="-17473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676400" y="2743200"/>
                <a:ext cx="89011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𝑎𝑠𝑖𝑛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743200"/>
                <a:ext cx="890115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600200" y="3581400"/>
                <a:ext cx="1000530" cy="4429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𝑎𝑐𝑜𝑠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3581400"/>
                <a:ext cx="1000530" cy="442942"/>
              </a:xfrm>
              <a:prstGeom prst="rect">
                <a:avLst/>
              </a:prstGeom>
              <a:blipFill>
                <a:blip r:embed="rId7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524000" y="4572000"/>
                <a:ext cx="121039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𝑑𝑥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𝑎𝑐𝑜𝑠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𝑑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4572000"/>
                <a:ext cx="1210396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>
            <a:off x="2133600" y="3048000"/>
            <a:ext cx="0" cy="45720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2133600" y="4038600"/>
            <a:ext cx="0" cy="45720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33400" y="30480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with respect to 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09600" y="41148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d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821502" y="1951008"/>
                <a:ext cx="2667000" cy="58067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𝑎𝑐𝑜𝑠</m:t>
                              </m:r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200" i="1">
                                              <a:latin typeface="Cambria Math"/>
                                            </a:rPr>
                                            <m:t>𝑎</m:t>
                                          </m:r>
                                        </m:e>
                                        <m:sup>
                                          <m:r>
                                            <a:rPr lang="en-US" sz="120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1200" i="1">
                                          <a:latin typeface="Cambria Math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US" sz="12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200" b="0" i="1" smtClean="0">
                                              <a:latin typeface="Cambria Math"/>
                                            </a:rPr>
                                            <m:t>𝑎</m:t>
                                          </m:r>
                                        </m:e>
                                        <m:sup>
                                          <m:r>
                                            <a:rPr lang="en-US" sz="1200" b="0" i="1" smtClean="0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sSup>
                                        <m:sSupPr>
                                          <m:ctrlPr>
                                            <a:rPr lang="en-US" sz="12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200" b="0" i="1" smtClean="0">
                                              <a:latin typeface="Cambria Math"/>
                                            </a:rPr>
                                            <m:t>𝑠𝑖𝑛</m:t>
                                          </m:r>
                                        </m:e>
                                        <m:sup>
                                          <m:r>
                                            <a:rPr lang="en-US" sz="1200" b="0" i="1" smtClean="0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1200" i="1" smtClean="0">
                                          <a:latin typeface="Cambria Math"/>
                                          <a:ea typeface="Cambria Math"/>
                                        </a:rPr>
                                        <m:t>𝜃</m:t>
                                      </m:r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i="1">
                                          <a:latin typeface="Cambria Math"/>
                                          <a:ea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±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𝑤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𝑑𝑡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1502" y="1951008"/>
                <a:ext cx="2667000" cy="580672"/>
              </a:xfrm>
              <a:prstGeom prst="rect">
                <a:avLst/>
              </a:prstGeom>
              <a:blipFill>
                <a:blip r:embed="rId9"/>
                <a:stretch>
                  <a:fillRect l="-17162" t="-124211" r="-10069" b="-17473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4990382" y="1291088"/>
            <a:ext cx="280358" cy="23578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4461295" y="1978326"/>
            <a:ext cx="498894" cy="23578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277929" y="2096220"/>
            <a:ext cx="242977" cy="23578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5137031" y="1575759"/>
            <a:ext cx="242977" cy="23578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573438" y="2271623"/>
            <a:ext cx="585158" cy="23578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525329" y="2646873"/>
                <a:ext cx="3229154" cy="58067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𝑎𝑐𝑜𝑠</m:t>
                              </m:r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200" i="1">
                                              <a:latin typeface="Cambria Math"/>
                                            </a:rPr>
                                            <m:t>𝑎</m:t>
                                          </m:r>
                                        </m:e>
                                        <m:sup>
                                          <m:r>
                                            <a:rPr lang="en-US" sz="120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d>
                                        <m:dPr>
                                          <m:ctrlPr>
                                            <a:rPr lang="en-US" sz="12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200" b="0" i="1" smtClean="0">
                                              <a:latin typeface="Cambria Math"/>
                                            </a:rPr>
                                            <m:t>1−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n-US" sz="12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sz="1200" b="0" i="1" smtClean="0">
                                                  <a:latin typeface="Cambria Math"/>
                                                </a:rPr>
                                                <m:t>𝑠𝑖𝑛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sz="1200" b="0" i="1" smtClean="0"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  <m:r>
                                            <a:rPr lang="en-US" sz="1200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𝜃</m:t>
                                          </m:r>
                                        </m:e>
                                      </m:d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i="1">
                                          <a:latin typeface="Cambria Math"/>
                                          <a:ea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±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𝑤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𝑑𝑡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5329" y="2646873"/>
                <a:ext cx="3229154" cy="580672"/>
              </a:xfrm>
              <a:prstGeom prst="rect">
                <a:avLst/>
              </a:prstGeom>
              <a:blipFill>
                <a:blip r:embed="rId10"/>
                <a:stretch>
                  <a:fillRect l="-6226" t="-124211" r="-566" b="-17473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203940" y="3308231"/>
                <a:ext cx="2248618" cy="58067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𝑎𝑐𝑜𝑠</m:t>
                              </m:r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200" i="1">
                                              <a:latin typeface="Cambria Math"/>
                                            </a:rPr>
                                            <m:t>𝑎</m:t>
                                          </m:r>
                                        </m:e>
                                        <m:sup>
                                          <m:r>
                                            <a:rPr lang="en-US" sz="120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sSup>
                                        <m:sSupPr>
                                          <m:ctrlPr>
                                            <a:rPr lang="en-US" sz="12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200" b="0" i="1" smtClean="0">
                                              <a:latin typeface="Cambria Math"/>
                                            </a:rPr>
                                            <m:t>𝑐𝑜𝑠</m:t>
                                          </m:r>
                                        </m:e>
                                        <m:sup>
                                          <m:r>
                                            <a:rPr lang="en-US" sz="1200" b="0" i="1" smtClean="0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1200" i="1" smtClean="0">
                                          <a:latin typeface="Cambria Math"/>
                                          <a:ea typeface="Cambria Math"/>
                                        </a:rPr>
                                        <m:t>𝜃</m:t>
                                      </m:r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i="1">
                                          <a:latin typeface="Cambria Math"/>
                                          <a:ea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±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𝑤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𝑑𝑡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3940" y="3308231"/>
                <a:ext cx="2248618" cy="580672"/>
              </a:xfrm>
              <a:prstGeom prst="rect">
                <a:avLst/>
              </a:prstGeom>
              <a:blipFill>
                <a:blip r:embed="rId11"/>
                <a:stretch>
                  <a:fillRect l="-22554" t="-124211" r="-14402" b="-17473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433976" y="3978216"/>
                <a:ext cx="2096219" cy="57676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𝑎𝑐𝑜𝑠</m:t>
                              </m:r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𝑎𝑐𝑜𝑠</m:t>
                              </m:r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±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𝑤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𝑑𝑡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3976" y="3978216"/>
                <a:ext cx="2096219" cy="576761"/>
              </a:xfrm>
              <a:prstGeom prst="rect">
                <a:avLst/>
              </a:prstGeom>
              <a:blipFill>
                <a:blip r:embed="rId12"/>
                <a:stretch>
                  <a:fillRect l="-18895" t="-125532" r="-10465" b="-17766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948687" y="4553311"/>
                <a:ext cx="1547004" cy="57676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±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𝑤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𝑑𝑡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8687" y="4553311"/>
                <a:ext cx="1547004" cy="576761"/>
              </a:xfrm>
              <a:prstGeom prst="rect">
                <a:avLst/>
              </a:prstGeom>
              <a:blipFill>
                <a:blip r:embed="rId13"/>
                <a:stretch>
                  <a:fillRect l="-29134" t="-124211" r="-16929" b="-17473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204603" y="5231922"/>
                <a:ext cx="1230702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±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𝑤𝑡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𝐶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4603" y="5231922"/>
                <a:ext cx="1230702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968815" y="5668994"/>
                <a:ext cx="1725283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𝑎𝑠𝑖𝑛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𝑤𝑡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𝐶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8815" y="5668994"/>
                <a:ext cx="1725283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233356" y="6106066"/>
                <a:ext cx="1503873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𝑤𝑡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𝐶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3356" y="6106066"/>
                <a:ext cx="1503873" cy="2769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Arc 53"/>
          <p:cNvSpPr/>
          <p:nvPr/>
        </p:nvSpPr>
        <p:spPr>
          <a:xfrm>
            <a:off x="6241212" y="1547002"/>
            <a:ext cx="219973" cy="661359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6443933" y="1614577"/>
            <a:ext cx="23550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terms with the equivalents we have created</a:t>
            </a:r>
          </a:p>
        </p:txBody>
      </p:sp>
      <p:sp>
        <p:nvSpPr>
          <p:cNvPr id="56" name="Arc 55"/>
          <p:cNvSpPr/>
          <p:nvPr/>
        </p:nvSpPr>
        <p:spPr>
          <a:xfrm>
            <a:off x="6264216" y="2225614"/>
            <a:ext cx="219973" cy="661359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Arc 56"/>
          <p:cNvSpPr/>
          <p:nvPr/>
        </p:nvSpPr>
        <p:spPr>
          <a:xfrm>
            <a:off x="6269967" y="2904225"/>
            <a:ext cx="219973" cy="661359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Arc 57"/>
          <p:cNvSpPr/>
          <p:nvPr/>
        </p:nvSpPr>
        <p:spPr>
          <a:xfrm>
            <a:off x="6275718" y="3574210"/>
            <a:ext cx="219973" cy="661359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Arc 58"/>
          <p:cNvSpPr/>
          <p:nvPr/>
        </p:nvSpPr>
        <p:spPr>
          <a:xfrm>
            <a:off x="6290097" y="4235570"/>
            <a:ext cx="188342" cy="586596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Arc 59"/>
          <p:cNvSpPr/>
          <p:nvPr/>
        </p:nvSpPr>
        <p:spPr>
          <a:xfrm>
            <a:off x="6304474" y="4822166"/>
            <a:ext cx="165337" cy="569344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Arc 60"/>
          <p:cNvSpPr/>
          <p:nvPr/>
        </p:nvSpPr>
        <p:spPr>
          <a:xfrm>
            <a:off x="6543139" y="5368506"/>
            <a:ext cx="194092" cy="428445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Arc 61"/>
          <p:cNvSpPr/>
          <p:nvPr/>
        </p:nvSpPr>
        <p:spPr>
          <a:xfrm>
            <a:off x="6548890" y="5796951"/>
            <a:ext cx="191217" cy="468702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5062268" y="5684807"/>
            <a:ext cx="441385" cy="23578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5344065" y="6121878"/>
            <a:ext cx="185468" cy="23578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1743973" y="2754701"/>
            <a:ext cx="774939" cy="23578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1594448" y="4597879"/>
            <a:ext cx="1079741" cy="23578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6492816" y="2293187"/>
            <a:ext cx="14952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the denominator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498568" y="2963172"/>
            <a:ext cx="14952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using sin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+ cos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= 1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530199" y="3650409"/>
            <a:ext cx="13284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Square root the denominator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415180" y="4337648"/>
            <a:ext cx="19696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fraction cancels out</a:t>
            </a:r>
          </a:p>
        </p:txBody>
      </p:sp>
      <p:cxnSp>
        <p:nvCxnSpPr>
          <p:cNvPr id="40" name="Straight Connector 39"/>
          <p:cNvCxnSpPr/>
          <p:nvPr/>
        </p:nvCxnSpPr>
        <p:spPr>
          <a:xfrm flipV="1">
            <a:off x="4839419" y="4054415"/>
            <a:ext cx="396815" cy="13802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4827917" y="4267200"/>
            <a:ext cx="396815" cy="13802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6452557" y="4697081"/>
            <a:ext cx="269144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Integrate each side, remember w is a constant and add C (in the books, ‘alpha’ is used. I have used C to avoid confusion with a, the amplitude!)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6688350" y="5456206"/>
            <a:ext cx="17741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Do ‘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asin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’ of each side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676849" y="5798386"/>
            <a:ext cx="17741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Remember that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asin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is equal to ‘x’</a:t>
            </a:r>
          </a:p>
        </p:txBody>
      </p:sp>
      <p:cxnSp>
        <p:nvCxnSpPr>
          <p:cNvPr id="10" name="Straight Arrow Connector 9"/>
          <p:cNvCxnSpPr>
            <a:endCxn id="52" idx="0"/>
          </p:cNvCxnSpPr>
          <p:nvPr/>
        </p:nvCxnSpPr>
        <p:spPr>
          <a:xfrm>
            <a:off x="4347713" y="5296619"/>
            <a:ext cx="1483744" cy="37237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0" y="5065142"/>
            <a:ext cx="43563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We can ignore the negative value of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wt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here…</a:t>
            </a:r>
          </a:p>
          <a:p>
            <a:pPr marL="171450" indent="-1714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It just represents the oscillation starting in a different direction first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) left then right, rather than right then left</a:t>
            </a:r>
          </a:p>
          <a:p>
            <a:pPr marL="171450" indent="-1714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Resolving in the direction you want means you can just use the positive value</a:t>
            </a:r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5068019" y="5681932"/>
            <a:ext cx="297611" cy="23578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5651740" y="5687683"/>
            <a:ext cx="332117" cy="23578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4389407" y="2967487"/>
            <a:ext cx="743309" cy="23578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4740215" y="3620219"/>
            <a:ext cx="418381" cy="23578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タイトル 1">
            <a:extLst>
              <a:ext uri="{FF2B5EF4-FFF2-40B4-BE49-F238E27FC236}">
                <a16:creationId xmlns:a16="http://schemas.microsoft.com/office/drawing/2014/main" id="{7633C450-2D84-48C6-ABBD-026A5B24F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B9A40635-191E-40FE-B8A4-2F11C50D0FFC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740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5" dur="500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0" dur="500"/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5" dur="500"/>
                                        <p:tgtEl>
                                          <p:spTgt spid="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2" dur="500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5" dur="500"/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8" dur="500"/>
                                        <p:tgtEl>
                                          <p:spTgt spid="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5" grpId="0"/>
      <p:bldP spid="36" grpId="0"/>
      <p:bldP spid="9" grpId="0"/>
      <p:bldP spid="38" grpId="0"/>
      <p:bldP spid="39" grpId="0"/>
      <p:bldP spid="14" grpId="0" animBg="1"/>
      <p:bldP spid="14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/>
      <p:bldP spid="46" grpId="0"/>
      <p:bldP spid="47" grpId="0"/>
      <p:bldP spid="48" grpId="0"/>
      <p:bldP spid="49" grpId="0"/>
      <p:bldP spid="52" grpId="0"/>
      <p:bldP spid="53" grpId="0"/>
      <p:bldP spid="54" grpId="0" animBg="1"/>
      <p:bldP spid="55" grpId="0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5" grpId="1" animBg="1"/>
      <p:bldP spid="65" grpId="2" animBg="1"/>
      <p:bldP spid="66" grpId="0" animBg="1"/>
      <p:bldP spid="66" grpId="1" animBg="1"/>
      <p:bldP spid="67" grpId="0"/>
      <p:bldP spid="68" grpId="0"/>
      <p:bldP spid="69" grpId="0"/>
      <p:bldP spid="70" grpId="0"/>
      <p:bldP spid="72" grpId="0"/>
      <p:bldP spid="73" grpId="0"/>
      <p:bldP spid="74" grpId="0"/>
      <p:bldP spid="75" grpId="0" uiExpand="1" build="allAtOnce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364" y="1600200"/>
            <a:ext cx="3820236" cy="51054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200" b="1" dirty="0">
                <a:latin typeface="Comic Sans MS" pitchFamily="66" charset="0"/>
              </a:rPr>
              <a:t>You can solve problems about a particle which is moving in a straight line with simple harmonic motion</a:t>
            </a: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This represents the displacement of the particle from the centre in terms of t, the time.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As sine is involved, the pattern will be periodic </a:t>
            </a:r>
            <a:r>
              <a:rPr lang="en-GB" sz="1200" dirty="0" err="1">
                <a:latin typeface="Comic Sans MS" pitchFamily="66" charset="0"/>
                <a:sym typeface="Wingdings" panose="05000000000000000000" pitchFamily="2" charset="2"/>
              </a:rPr>
              <a:t>ie</a:t>
            </a: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) oscillating, like the sin graph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Remember that a is the amplitude of the motion, </a:t>
            </a:r>
            <a:r>
              <a:rPr lang="en-GB" sz="1200" dirty="0" err="1">
                <a:latin typeface="Comic Sans MS" pitchFamily="66" charset="0"/>
                <a:sym typeface="Wingdings" panose="05000000000000000000" pitchFamily="2" charset="2"/>
              </a:rPr>
              <a:t>ie</a:t>
            </a: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) the greatest displacement from the centre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(The amplitude is not the distance between the opposite ‘extremes’, it is the distance from the centre to one ‘extreme’)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Therefore: -a ≤ x ≤ a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There are ‘special cases’ that are very useful!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629400" y="0"/>
                <a:ext cx="144780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0"/>
                <a:ext cx="1447800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1368722" y="2439840"/>
                <a:ext cx="1503873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𝑤𝑡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𝐶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8722" y="2439840"/>
                <a:ext cx="1503873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19600" y="1524000"/>
                <a:ext cx="1503873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𝑤𝑡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𝐶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1524000"/>
                <a:ext cx="1503873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419601" y="1905000"/>
                <a:ext cx="12192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𝑎𝑠𝑖𝑛</m:t>
                      </m:r>
                      <m:r>
                        <a:rPr lang="en-US" sz="1200" b="0" i="1" smtClean="0">
                          <a:latin typeface="Cambria Math"/>
                        </a:rPr>
                        <m:t>(</m:t>
                      </m:r>
                      <m:r>
                        <a:rPr lang="en-US" sz="1200" b="0" i="1" smtClean="0">
                          <a:latin typeface="Cambria Math"/>
                        </a:rPr>
                        <m:t>𝑤𝑡</m:t>
                      </m:r>
                      <m:r>
                        <a:rPr lang="en-US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1" y="1905000"/>
                <a:ext cx="1219200" cy="276999"/>
              </a:xfrm>
              <a:prstGeom prst="rect">
                <a:avLst/>
              </a:prstGeom>
              <a:blipFill>
                <a:blip r:embed="rId7"/>
                <a:stretch>
                  <a:fillRect b="-666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rc 10"/>
          <p:cNvSpPr/>
          <p:nvPr/>
        </p:nvSpPr>
        <p:spPr>
          <a:xfrm>
            <a:off x="5715000" y="1676400"/>
            <a:ext cx="228600" cy="38100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943600" y="1600200"/>
            <a:ext cx="1252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Case number 1: C = 0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724400" y="2362200"/>
            <a:ext cx="0" cy="1905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724400" y="3352800"/>
            <a:ext cx="3581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724400" y="2590800"/>
            <a:ext cx="3581400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724400" y="4114800"/>
            <a:ext cx="3581400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oup 32"/>
          <p:cNvGrpSpPr/>
          <p:nvPr/>
        </p:nvGrpSpPr>
        <p:grpSpPr>
          <a:xfrm>
            <a:off x="4727275" y="2587925"/>
            <a:ext cx="3355676" cy="1532625"/>
            <a:chOff x="4727275" y="2587925"/>
            <a:chExt cx="3355676" cy="1532625"/>
          </a:xfrm>
        </p:grpSpPr>
        <p:sp>
          <p:nvSpPr>
            <p:cNvPr id="32" name="Freeform 31"/>
            <p:cNvSpPr/>
            <p:nvPr/>
          </p:nvSpPr>
          <p:spPr>
            <a:xfrm>
              <a:off x="4727275" y="2587925"/>
              <a:ext cx="1682151" cy="767750"/>
            </a:xfrm>
            <a:custGeom>
              <a:avLst/>
              <a:gdLst>
                <a:gd name="connsiteX0" fmla="*/ 0 w 1682151"/>
                <a:gd name="connsiteY0" fmla="*/ 767750 h 767750"/>
                <a:gd name="connsiteX1" fmla="*/ 836763 w 1682151"/>
                <a:gd name="connsiteY1" fmla="*/ 0 h 767750"/>
                <a:gd name="connsiteX2" fmla="*/ 1682151 w 1682151"/>
                <a:gd name="connsiteY2" fmla="*/ 767750 h 767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82151" h="767750">
                  <a:moveTo>
                    <a:pt x="0" y="767750"/>
                  </a:moveTo>
                  <a:cubicBezTo>
                    <a:pt x="278202" y="383875"/>
                    <a:pt x="556405" y="0"/>
                    <a:pt x="836763" y="0"/>
                  </a:cubicBezTo>
                  <a:cubicBezTo>
                    <a:pt x="1117121" y="0"/>
                    <a:pt x="1399636" y="383875"/>
                    <a:pt x="1682151" y="767750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 34"/>
            <p:cNvSpPr/>
            <p:nvPr/>
          </p:nvSpPr>
          <p:spPr>
            <a:xfrm flipV="1">
              <a:off x="6400800" y="3352800"/>
              <a:ext cx="1682151" cy="767750"/>
            </a:xfrm>
            <a:custGeom>
              <a:avLst/>
              <a:gdLst>
                <a:gd name="connsiteX0" fmla="*/ 0 w 1682151"/>
                <a:gd name="connsiteY0" fmla="*/ 767750 h 767750"/>
                <a:gd name="connsiteX1" fmla="*/ 836763 w 1682151"/>
                <a:gd name="connsiteY1" fmla="*/ 0 h 767750"/>
                <a:gd name="connsiteX2" fmla="*/ 1682151 w 1682151"/>
                <a:gd name="connsiteY2" fmla="*/ 767750 h 767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82151" h="767750">
                  <a:moveTo>
                    <a:pt x="0" y="767750"/>
                  </a:moveTo>
                  <a:cubicBezTo>
                    <a:pt x="278202" y="383875"/>
                    <a:pt x="556405" y="0"/>
                    <a:pt x="836763" y="0"/>
                  </a:cubicBezTo>
                  <a:cubicBezTo>
                    <a:pt x="1117121" y="0"/>
                    <a:pt x="1399636" y="383875"/>
                    <a:pt x="1682151" y="767750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4495800" y="243840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419600" y="3962400"/>
            <a:ext cx="3273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-a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495800" y="327660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276600"/>
                <a:ext cx="304891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10200" y="3352800"/>
                <a:ext cx="341568" cy="3022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8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8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800" b="0" i="1" smtClean="0">
                              <a:latin typeface="Cambria Math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3352800"/>
                <a:ext cx="341568" cy="30226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248400" y="3352800"/>
                <a:ext cx="285463" cy="3022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8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800" b="0" i="1" smtClean="0">
                              <a:latin typeface="Cambria Math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352800"/>
                <a:ext cx="285463" cy="30226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7086600" y="3352800"/>
                <a:ext cx="341568" cy="3235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8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8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8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800" b="0" i="1" smtClean="0">
                              <a:latin typeface="Cambria Math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3352800"/>
                <a:ext cx="341568" cy="32355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7924800" y="3352800"/>
                <a:ext cx="326308" cy="3235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8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8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800" b="0" i="1" smtClean="0">
                              <a:latin typeface="Cambria Math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800" y="3352800"/>
                <a:ext cx="326308" cy="32355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267200" y="4495800"/>
                <a:ext cx="12192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𝑎𝑠𝑖𝑛</m:t>
                      </m:r>
                      <m:r>
                        <a:rPr lang="en-US" sz="1200" b="0" i="1" smtClean="0">
                          <a:latin typeface="Cambria Math"/>
                        </a:rPr>
                        <m:t>(</m:t>
                      </m:r>
                      <m:r>
                        <a:rPr lang="en-US" sz="1200" b="0" i="1" smtClean="0">
                          <a:latin typeface="Cambria Math"/>
                        </a:rPr>
                        <m:t>𝑤𝑡</m:t>
                      </m:r>
                      <m:r>
                        <a:rPr lang="en-US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495800"/>
                <a:ext cx="1219200" cy="276999"/>
              </a:xfrm>
              <a:prstGeom prst="rect">
                <a:avLst/>
              </a:prstGeom>
              <a:blipFill>
                <a:blip r:embed="rId7"/>
                <a:stretch>
                  <a:fillRect b="-666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267200" y="4876800"/>
                <a:ext cx="12192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𝑎𝑠𝑖𝑛</m:t>
                      </m:r>
                      <m:r>
                        <a:rPr lang="en-US" sz="1200" b="0" i="1" smtClean="0">
                          <a:latin typeface="Cambria Math"/>
                        </a:rPr>
                        <m:t>(</m:t>
                      </m:r>
                      <m:r>
                        <a:rPr lang="en-US" sz="1200" b="0" i="1" smtClean="0">
                          <a:latin typeface="Cambria Math"/>
                        </a:rPr>
                        <m:t>𝑤𝑡</m:t>
                      </m:r>
                      <m:r>
                        <a:rPr lang="en-US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876800"/>
                <a:ext cx="1219200" cy="276999"/>
              </a:xfrm>
              <a:prstGeom prst="rect">
                <a:avLst/>
              </a:prstGeom>
              <a:blipFill>
                <a:blip r:embed="rId13"/>
                <a:stretch>
                  <a:fillRect b="-88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267200" y="5257800"/>
                <a:ext cx="12192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𝑎𝑠𝑖𝑛</m:t>
                      </m:r>
                      <m:r>
                        <a:rPr lang="en-US" sz="1200" b="0" i="1" smtClean="0">
                          <a:latin typeface="Cambria Math"/>
                        </a:rPr>
                        <m:t>(</m:t>
                      </m:r>
                      <m:r>
                        <a:rPr lang="en-US" sz="1200" b="0" i="1" smtClean="0">
                          <a:latin typeface="Cambria Math"/>
                        </a:rPr>
                        <m:t>𝑤𝑡</m:t>
                      </m:r>
                      <m:r>
                        <a:rPr lang="en-US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257800"/>
                <a:ext cx="1219200" cy="276999"/>
              </a:xfrm>
              <a:prstGeom prst="rect">
                <a:avLst/>
              </a:prstGeom>
              <a:blipFill>
                <a:blip r:embed="rId7"/>
                <a:stretch>
                  <a:fillRect b="-666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267200" y="5638800"/>
                <a:ext cx="12192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𝑎𝑠𝑖𝑛</m:t>
                      </m:r>
                      <m:r>
                        <a:rPr lang="en-US" sz="1200" b="0" i="1" smtClean="0">
                          <a:latin typeface="Cambria Math"/>
                        </a:rPr>
                        <m:t>(</m:t>
                      </m:r>
                      <m:r>
                        <a:rPr lang="en-US" sz="1200" b="0" i="1" smtClean="0">
                          <a:latin typeface="Cambria Math"/>
                        </a:rPr>
                        <m:t>𝑤𝑡</m:t>
                      </m:r>
                      <m:r>
                        <a:rPr lang="en-US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638800"/>
                <a:ext cx="1219200" cy="276999"/>
              </a:xfrm>
              <a:prstGeom prst="rect">
                <a:avLst/>
              </a:prstGeom>
              <a:blipFill>
                <a:blip r:embed="rId13"/>
                <a:stretch>
                  <a:fillRect b="-88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267200" y="6019800"/>
                <a:ext cx="12192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𝑎𝑠𝑖𝑛</m:t>
                      </m:r>
                      <m:r>
                        <a:rPr lang="en-US" sz="1200" b="0" i="1" smtClean="0">
                          <a:latin typeface="Cambria Math"/>
                        </a:rPr>
                        <m:t>(</m:t>
                      </m:r>
                      <m:r>
                        <a:rPr lang="en-US" sz="1200" b="0" i="1" smtClean="0">
                          <a:latin typeface="Cambria Math"/>
                        </a:rPr>
                        <m:t>𝑤𝑡</m:t>
                      </m:r>
                      <m:r>
                        <a:rPr lang="en-US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6019800"/>
                <a:ext cx="1219200" cy="276999"/>
              </a:xfrm>
              <a:prstGeom prst="rect">
                <a:avLst/>
              </a:prstGeom>
              <a:blipFill>
                <a:blip r:embed="rId7"/>
                <a:stretch>
                  <a:fillRect b="-666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Straight Arrow Connector 50"/>
          <p:cNvCxnSpPr/>
          <p:nvPr/>
        </p:nvCxnSpPr>
        <p:spPr>
          <a:xfrm>
            <a:off x="5410200" y="4648200"/>
            <a:ext cx="10668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5410200" y="5029200"/>
            <a:ext cx="10668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5410200" y="5410200"/>
            <a:ext cx="10668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5410200" y="5791200"/>
            <a:ext cx="10668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5410200" y="6172200"/>
            <a:ext cx="10668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486400" y="4419600"/>
            <a:ext cx="79861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b="1" dirty="0">
                <a:solidFill>
                  <a:srgbClr val="FF0000"/>
                </a:solidFill>
                <a:latin typeface="Comic Sans MS" panose="030F0702030302020204" pitchFamily="66" charset="0"/>
              </a:rPr>
              <a:t>Let t = 0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410200" y="4800600"/>
            <a:ext cx="9573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b="1" dirty="0">
                <a:solidFill>
                  <a:srgbClr val="FF0000"/>
                </a:solidFill>
                <a:latin typeface="Comic Sans MS" panose="030F0702030302020204" pitchFamily="66" charset="0"/>
              </a:rPr>
              <a:t>Let t = </a:t>
            </a:r>
            <a:r>
              <a:rPr lang="el-GR" sz="1050" b="1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π</a:t>
            </a:r>
            <a:r>
              <a:rPr lang="en-US" sz="1050" b="1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050" b="1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2w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410200" y="5181600"/>
            <a:ext cx="9906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solidFill>
                  <a:srgbClr val="FF0000"/>
                </a:solidFill>
                <a:latin typeface="Comic Sans MS" panose="030F0702030302020204" pitchFamily="66" charset="0"/>
              </a:rPr>
              <a:t>Let t = </a:t>
            </a:r>
            <a:r>
              <a:rPr lang="el-GR" sz="1050" b="1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π</a:t>
            </a:r>
            <a:r>
              <a:rPr lang="en-US" sz="1050" b="1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050" b="1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w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334000" y="5562600"/>
            <a:ext cx="1143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solidFill>
                  <a:srgbClr val="FF0000"/>
                </a:solidFill>
                <a:latin typeface="Comic Sans MS" panose="030F0702030302020204" pitchFamily="66" charset="0"/>
              </a:rPr>
              <a:t>Let t = </a:t>
            </a:r>
            <a:r>
              <a:rPr lang="en-US" sz="1050" b="1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l-GR" sz="1050" b="1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π</a:t>
            </a:r>
            <a:r>
              <a:rPr lang="en-US" sz="1050" b="1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050" b="1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2w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334000" y="5943600"/>
            <a:ext cx="1143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solidFill>
                  <a:srgbClr val="FF0000"/>
                </a:solidFill>
                <a:latin typeface="Comic Sans MS" panose="030F0702030302020204" pitchFamily="66" charset="0"/>
              </a:rPr>
              <a:t>Let t = </a:t>
            </a:r>
            <a:r>
              <a:rPr lang="en-US" sz="1050" b="1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l-GR" sz="1050" b="1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π</a:t>
            </a:r>
            <a:r>
              <a:rPr lang="en-US" sz="1050" b="1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050" b="1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8295736" y="4495800"/>
                <a:ext cx="6858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5736" y="4495800"/>
                <a:ext cx="685800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8295736" y="4876800"/>
                <a:ext cx="6858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5736" y="4876800"/>
                <a:ext cx="685800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8295736" y="5257800"/>
                <a:ext cx="6858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5736" y="5257800"/>
                <a:ext cx="685800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8371936" y="5638800"/>
                <a:ext cx="6858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=−</m:t>
                      </m:r>
                      <m:r>
                        <a:rPr lang="en-US" sz="12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1936" y="5638800"/>
                <a:ext cx="685800" cy="2769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8295736" y="6019800"/>
                <a:ext cx="6858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5736" y="6019800"/>
                <a:ext cx="685800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6553200" y="4495800"/>
                <a:ext cx="9906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𝑎𝑠𝑖𝑛</m:t>
                      </m:r>
                      <m:r>
                        <a:rPr lang="en-US" sz="1200" b="0" i="1" smtClean="0">
                          <a:latin typeface="Cambria Math"/>
                        </a:rPr>
                        <m:t>(0)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4495800"/>
                <a:ext cx="990600" cy="276999"/>
              </a:xfrm>
              <a:prstGeom prst="rect">
                <a:avLst/>
              </a:prstGeom>
              <a:blipFill>
                <a:blip r:embed="rId17"/>
                <a:stretch>
                  <a:fillRect b="-666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6553200" y="4850921"/>
                <a:ext cx="1143000" cy="31656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skw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4850921"/>
                <a:ext cx="1143000" cy="316562"/>
              </a:xfrm>
              <a:prstGeom prst="rect">
                <a:avLst/>
              </a:prstGeom>
              <a:blipFill>
                <a:blip r:embed="rId18"/>
                <a:stretch>
                  <a:fillRect t="-105769" r="-30851" b="-17307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6553200" y="5257800"/>
                <a:ext cx="9906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5257800"/>
                <a:ext cx="990600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6553200" y="5604294"/>
                <a:ext cx="1219200" cy="33361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skw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5604294"/>
                <a:ext cx="1219200" cy="333617"/>
              </a:xfrm>
              <a:prstGeom prst="rect">
                <a:avLst/>
              </a:prstGeom>
              <a:blipFill>
                <a:blip r:embed="rId20"/>
                <a:stretch>
                  <a:fillRect t="-100000" r="-30000" b="-15818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6553200" y="6019800"/>
                <a:ext cx="10668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6019800"/>
                <a:ext cx="1066800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3" name="Straight Arrow Connector 72"/>
          <p:cNvCxnSpPr/>
          <p:nvPr/>
        </p:nvCxnSpPr>
        <p:spPr>
          <a:xfrm>
            <a:off x="7772400" y="4648200"/>
            <a:ext cx="6096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7772400" y="5029200"/>
            <a:ext cx="6096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7772400" y="5410200"/>
            <a:ext cx="6096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7772400" y="5791200"/>
            <a:ext cx="6096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7772400" y="6172200"/>
            <a:ext cx="6096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4572000" y="2133600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8305800" y="3200400"/>
            <a:ext cx="2568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78" name="タイトル 1">
            <a:extLst>
              <a:ext uri="{FF2B5EF4-FFF2-40B4-BE49-F238E27FC236}">
                <a16:creationId xmlns:a16="http://schemas.microsoft.com/office/drawing/2014/main" id="{24059978-0D29-436C-B4F5-75DDB4815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3CBA66BE-C00D-414F-B202-5069EB893F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146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 animBg="1"/>
      <p:bldP spid="12" grpId="0"/>
      <p:bldP spid="36" grpId="0"/>
      <p:bldP spid="38" grpId="0"/>
      <p:bldP spid="37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88" grpId="0"/>
      <p:bldP spid="8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364" y="1600200"/>
            <a:ext cx="3820236" cy="51054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200" b="1" dirty="0">
                <a:latin typeface="Comic Sans MS" pitchFamily="66" charset="0"/>
              </a:rPr>
              <a:t>You can solve problems about a particle which is moving in a straight line with simple harmonic motion</a:t>
            </a: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This represents the displacement of the particle from the centre in terms of t, the time.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As sine is involved, the pattern will be periodic </a:t>
            </a:r>
            <a:r>
              <a:rPr lang="en-GB" sz="1200" dirty="0" err="1">
                <a:latin typeface="Comic Sans MS" pitchFamily="66" charset="0"/>
                <a:sym typeface="Wingdings" panose="05000000000000000000" pitchFamily="2" charset="2"/>
              </a:rPr>
              <a:t>ie</a:t>
            </a: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) oscillating, like the sin graph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Remember that a is the amplitude of the motion, </a:t>
            </a:r>
            <a:r>
              <a:rPr lang="en-GB" sz="1200" dirty="0" err="1">
                <a:latin typeface="Comic Sans MS" pitchFamily="66" charset="0"/>
                <a:sym typeface="Wingdings" panose="05000000000000000000" pitchFamily="2" charset="2"/>
              </a:rPr>
              <a:t>ie</a:t>
            </a: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) the greatest displacement from the centre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(The amplitude is not the distance between the opposite ‘extremes’, it is the distance from the centre to one ‘extreme’)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Therefore: -a ≤ x ≤ a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There are ‘special cases’ that are very useful!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629400" y="0"/>
                <a:ext cx="144780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0"/>
                <a:ext cx="1447800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1368722" y="2439840"/>
                <a:ext cx="1503873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𝑤𝑡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𝐶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8722" y="2439840"/>
                <a:ext cx="1503873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19600" y="1524000"/>
                <a:ext cx="1503873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𝑤𝑡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𝐶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1524000"/>
                <a:ext cx="1503873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419601" y="1905000"/>
                <a:ext cx="12192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𝑎𝑠𝑖𝑛</m:t>
                      </m:r>
                      <m:r>
                        <a:rPr lang="en-US" sz="1200" b="0" i="1" smtClean="0">
                          <a:latin typeface="Cambria Math"/>
                        </a:rPr>
                        <m:t>(</m:t>
                      </m:r>
                      <m:r>
                        <a:rPr lang="en-US" sz="1200" b="0" i="1" smtClean="0">
                          <a:latin typeface="Cambria Math"/>
                        </a:rPr>
                        <m:t>𝑤𝑡</m:t>
                      </m:r>
                      <m:r>
                        <a:rPr lang="en-US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1" y="1905000"/>
                <a:ext cx="1219200" cy="276999"/>
              </a:xfrm>
              <a:prstGeom prst="rect">
                <a:avLst/>
              </a:prstGeom>
              <a:blipFill>
                <a:blip r:embed="rId7"/>
                <a:stretch>
                  <a:fillRect b="-666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rc 10"/>
          <p:cNvSpPr/>
          <p:nvPr/>
        </p:nvSpPr>
        <p:spPr>
          <a:xfrm>
            <a:off x="5715000" y="1676400"/>
            <a:ext cx="228600" cy="38100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943600" y="1600200"/>
            <a:ext cx="1252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Case number 1: C = 0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724400" y="2362200"/>
            <a:ext cx="0" cy="1905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724400" y="3352800"/>
            <a:ext cx="3581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724400" y="2590800"/>
            <a:ext cx="3581400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724400" y="4114800"/>
            <a:ext cx="3581400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oup 32"/>
          <p:cNvGrpSpPr/>
          <p:nvPr/>
        </p:nvGrpSpPr>
        <p:grpSpPr>
          <a:xfrm>
            <a:off x="4727275" y="2587925"/>
            <a:ext cx="3355676" cy="1532625"/>
            <a:chOff x="4727275" y="2587925"/>
            <a:chExt cx="3355676" cy="1532625"/>
          </a:xfrm>
        </p:grpSpPr>
        <p:sp>
          <p:nvSpPr>
            <p:cNvPr id="32" name="Freeform 31"/>
            <p:cNvSpPr/>
            <p:nvPr/>
          </p:nvSpPr>
          <p:spPr>
            <a:xfrm>
              <a:off x="4727275" y="2587925"/>
              <a:ext cx="1682151" cy="767750"/>
            </a:xfrm>
            <a:custGeom>
              <a:avLst/>
              <a:gdLst>
                <a:gd name="connsiteX0" fmla="*/ 0 w 1682151"/>
                <a:gd name="connsiteY0" fmla="*/ 767750 h 767750"/>
                <a:gd name="connsiteX1" fmla="*/ 836763 w 1682151"/>
                <a:gd name="connsiteY1" fmla="*/ 0 h 767750"/>
                <a:gd name="connsiteX2" fmla="*/ 1682151 w 1682151"/>
                <a:gd name="connsiteY2" fmla="*/ 767750 h 767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82151" h="767750">
                  <a:moveTo>
                    <a:pt x="0" y="767750"/>
                  </a:moveTo>
                  <a:cubicBezTo>
                    <a:pt x="278202" y="383875"/>
                    <a:pt x="556405" y="0"/>
                    <a:pt x="836763" y="0"/>
                  </a:cubicBezTo>
                  <a:cubicBezTo>
                    <a:pt x="1117121" y="0"/>
                    <a:pt x="1399636" y="383875"/>
                    <a:pt x="1682151" y="767750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 34"/>
            <p:cNvSpPr/>
            <p:nvPr/>
          </p:nvSpPr>
          <p:spPr>
            <a:xfrm flipV="1">
              <a:off x="6400800" y="3352800"/>
              <a:ext cx="1682151" cy="767750"/>
            </a:xfrm>
            <a:custGeom>
              <a:avLst/>
              <a:gdLst>
                <a:gd name="connsiteX0" fmla="*/ 0 w 1682151"/>
                <a:gd name="connsiteY0" fmla="*/ 767750 h 767750"/>
                <a:gd name="connsiteX1" fmla="*/ 836763 w 1682151"/>
                <a:gd name="connsiteY1" fmla="*/ 0 h 767750"/>
                <a:gd name="connsiteX2" fmla="*/ 1682151 w 1682151"/>
                <a:gd name="connsiteY2" fmla="*/ 767750 h 767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82151" h="767750">
                  <a:moveTo>
                    <a:pt x="0" y="767750"/>
                  </a:moveTo>
                  <a:cubicBezTo>
                    <a:pt x="278202" y="383875"/>
                    <a:pt x="556405" y="0"/>
                    <a:pt x="836763" y="0"/>
                  </a:cubicBezTo>
                  <a:cubicBezTo>
                    <a:pt x="1117121" y="0"/>
                    <a:pt x="1399636" y="383875"/>
                    <a:pt x="1682151" y="767750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4495800" y="243840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419600" y="3962400"/>
            <a:ext cx="3273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-a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495800" y="327660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276600"/>
                <a:ext cx="304891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10200" y="3352800"/>
                <a:ext cx="341568" cy="3022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8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8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800" b="0" i="1" smtClean="0">
                              <a:latin typeface="Cambria Math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3352800"/>
                <a:ext cx="341568" cy="30226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248400" y="3352800"/>
                <a:ext cx="285463" cy="3022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8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800" b="0" i="1" smtClean="0">
                              <a:latin typeface="Cambria Math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352800"/>
                <a:ext cx="285463" cy="30226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7086600" y="3352800"/>
                <a:ext cx="341568" cy="3235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8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8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8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800" b="0" i="1" smtClean="0">
                              <a:latin typeface="Cambria Math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3352800"/>
                <a:ext cx="341568" cy="32355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7924800" y="3352800"/>
                <a:ext cx="326308" cy="3235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8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8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800" b="0" i="1" smtClean="0">
                              <a:latin typeface="Cambria Math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800" y="3352800"/>
                <a:ext cx="326308" cy="32355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TextBox 87"/>
          <p:cNvSpPr txBox="1"/>
          <p:nvPr/>
        </p:nvSpPr>
        <p:spPr>
          <a:xfrm>
            <a:off x="4572000" y="2133600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8305800" y="3200400"/>
            <a:ext cx="2568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572000" y="4648200"/>
                <a:ext cx="3886200" cy="141013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You can use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/>
                      </a:rPr>
                      <m:t>𝑥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r>
                      <a:rPr lang="en-US" sz="1400" i="1">
                        <a:solidFill>
                          <a:srgbClr val="FF0000"/>
                        </a:solidFill>
                        <a:latin typeface="Cambria Math"/>
                      </a:rPr>
                      <m:t>𝑎𝑠𝑖𝑛</m:t>
                    </m:r>
                    <m:r>
                      <a:rPr lang="en-US" sz="1400" i="1">
                        <a:solidFill>
                          <a:srgbClr val="FF0000"/>
                        </a:solidFill>
                        <a:latin typeface="Cambria Math"/>
                      </a:rPr>
                      <m:t>(</m:t>
                    </m:r>
                    <m:r>
                      <a:rPr lang="en-US" sz="1400" i="1">
                        <a:solidFill>
                          <a:srgbClr val="FF0000"/>
                        </a:solidFill>
                        <a:latin typeface="Cambria Math"/>
                      </a:rPr>
                      <m:t>𝑤𝑡</m:t>
                    </m:r>
                    <m:r>
                      <a:rPr lang="en-US" sz="1400" i="1">
                        <a:solidFill>
                          <a:srgbClr val="FF0000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sz="1400" dirty="0">
                  <a:solidFill>
                    <a:srgbClr val="FF0000"/>
                  </a:solidFill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for situations when the particle starts at the </a:t>
                </a:r>
                <a:r>
                  <a:rPr lang="en-US" sz="1400" u="sng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centre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of oscillation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Ensure you correctly interpret the direction you are resolving in!</a:t>
                </a: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48200"/>
                <a:ext cx="3886200" cy="1410130"/>
              </a:xfrm>
              <a:prstGeom prst="rect">
                <a:avLst/>
              </a:prstGeom>
              <a:blipFill>
                <a:blip r:embed="rId13"/>
                <a:stretch>
                  <a:fillRect b="-255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1752600" y="0"/>
                <a:ext cx="365760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i="1">
                          <a:latin typeface="Cambria Math"/>
                        </a:rPr>
                        <m:t>=</m:t>
                      </m:r>
                      <m:r>
                        <a:rPr lang="en-US" sz="1200" i="1">
                          <a:latin typeface="Cambria Math"/>
                        </a:rPr>
                        <m:t>𝑎𝑠𝑖𝑛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𝑤𝑡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𝑖𝑓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𝑡h𝑒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𝑝𝑎𝑟𝑡𝑖𝑐𝑙𝑒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𝑠𝑡𝑎𝑟𝑡𝑠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𝑎𝑡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𝑡h𝑒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𝑐𝑒𝑛𝑡𝑟𝑒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0"/>
                <a:ext cx="3657600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タイトル 1">
            <a:extLst>
              <a:ext uri="{FF2B5EF4-FFF2-40B4-BE49-F238E27FC236}">
                <a16:creationId xmlns:a16="http://schemas.microsoft.com/office/drawing/2014/main" id="{39DAEA37-5FE6-4A5E-81A9-4FA5B6343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65C2B795-89CA-4BD0-8332-366A7C9EC8D7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684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8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785</TotalTime>
  <Words>3891</Words>
  <Application>Microsoft Office PowerPoint</Application>
  <PresentationFormat>On-screen Show (4:3)</PresentationFormat>
  <Paragraphs>576</Paragraphs>
  <Slides>20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34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HGGyoshotai</vt:lpstr>
      <vt:lpstr>Monotype Corsiva</vt:lpstr>
      <vt:lpstr>Segoe UI Black</vt:lpstr>
      <vt:lpstr>Wingdings</vt:lpstr>
      <vt:lpstr>Office テーマ</vt:lpstr>
      <vt:lpstr>Office Theme</vt:lpstr>
      <vt:lpstr>PowerPoint Presentation</vt:lpstr>
      <vt:lpstr>PowerPoint Presentation</vt:lpstr>
      <vt:lpstr>Modelling with Differential Equations</vt:lpstr>
      <vt:lpstr>Modelling with Differential Equations</vt:lpstr>
      <vt:lpstr>Modelling with Differential Equations</vt:lpstr>
      <vt:lpstr>Modelling with Differential Equations</vt:lpstr>
      <vt:lpstr>Modelling with Differential Equations</vt:lpstr>
      <vt:lpstr>Modelling with Differential Equations</vt:lpstr>
      <vt:lpstr>Modelling with Differential Equations</vt:lpstr>
      <vt:lpstr>Modelling with Differential Equations</vt:lpstr>
      <vt:lpstr>Modelling with Differential Equations</vt:lpstr>
      <vt:lpstr>Modelling with Differential Equations</vt:lpstr>
      <vt:lpstr>Modelling with Differential Equations</vt:lpstr>
      <vt:lpstr>Modelling with Differential Equations</vt:lpstr>
      <vt:lpstr>Modelling with Differential Equations</vt:lpstr>
      <vt:lpstr>Modelling with Differential Equations</vt:lpstr>
      <vt:lpstr>Modelling with Differential Equations</vt:lpstr>
      <vt:lpstr>Modelling with Differential Equations</vt:lpstr>
      <vt:lpstr>Modelling with Differential Equations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Richard Lawton</cp:lastModifiedBy>
  <cp:revision>199</cp:revision>
  <dcterms:created xsi:type="dcterms:W3CDTF">2017-08-14T15:35:38Z</dcterms:created>
  <dcterms:modified xsi:type="dcterms:W3CDTF">2021-06-22T04:28:00Z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c1703a4-cc6f-4025-8438-815d9f7bd05c_Enabled">
    <vt:lpwstr>True</vt:lpwstr>
  </property>
  <property fmtid="{D5CDD505-2E9C-101B-9397-08002B2CF9AE}" pid="3" name="MSIP_Label_2c1703a4-cc6f-4025-8438-815d9f7bd05c_SiteId">
    <vt:lpwstr>d2b3a7dc-d57e-417f-90ad-149b872e9aa1</vt:lpwstr>
  </property>
  <property fmtid="{D5CDD505-2E9C-101B-9397-08002B2CF9AE}" pid="4" name="MSIP_Label_2c1703a4-cc6f-4025-8438-815d9f7bd05c_Owner">
    <vt:lpwstr>r.lawton_jcd@gemsedu.com</vt:lpwstr>
  </property>
  <property fmtid="{D5CDD505-2E9C-101B-9397-08002B2CF9AE}" pid="5" name="MSIP_Label_2c1703a4-cc6f-4025-8438-815d9f7bd05c_SetDate">
    <vt:lpwstr>2021-06-22T04:27:56.6485398Z</vt:lpwstr>
  </property>
  <property fmtid="{D5CDD505-2E9C-101B-9397-08002B2CF9AE}" pid="6" name="MSIP_Label_2c1703a4-cc6f-4025-8438-815d9f7bd05c_Name">
    <vt:lpwstr>Internal</vt:lpwstr>
  </property>
  <property fmtid="{D5CDD505-2E9C-101B-9397-08002B2CF9AE}" pid="7" name="MSIP_Label_2c1703a4-cc6f-4025-8438-815d9f7bd05c_Application">
    <vt:lpwstr>Microsoft Azure Information Protection</vt:lpwstr>
  </property>
  <property fmtid="{D5CDD505-2E9C-101B-9397-08002B2CF9AE}" pid="8" name="MSIP_Label_2c1703a4-cc6f-4025-8438-815d9f7bd05c_ActionId">
    <vt:lpwstr>006886b2-eb79-44e6-97ba-153aa5dcfb33</vt:lpwstr>
  </property>
  <property fmtid="{D5CDD505-2E9C-101B-9397-08002B2CF9AE}" pid="9" name="MSIP_Label_2c1703a4-cc6f-4025-8438-815d9f7bd05c_Extended_MSFT_Method">
    <vt:lpwstr>Automatic</vt:lpwstr>
  </property>
  <property fmtid="{D5CDD505-2E9C-101B-9397-08002B2CF9AE}" pid="10" name="Sensitivity">
    <vt:lpwstr>Internal</vt:lpwstr>
  </property>
</Properties>
</file>