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9" r:id="rId2"/>
    <p:sldId id="290" r:id="rId3"/>
    <p:sldId id="291" r:id="rId4"/>
    <p:sldId id="292" r:id="rId5"/>
    <p:sldId id="293" r:id="rId6"/>
    <p:sldId id="295" r:id="rId7"/>
    <p:sldId id="296" r:id="rId8"/>
    <p:sldId id="298" r:id="rId9"/>
    <p:sldId id="300" r:id="rId10"/>
    <p:sldId id="299" r:id="rId11"/>
    <p:sldId id="301" r:id="rId12"/>
    <p:sldId id="303" r:id="rId13"/>
    <p:sldId id="304" r:id="rId14"/>
    <p:sldId id="305" r:id="rId15"/>
    <p:sldId id="306" r:id="rId16"/>
    <p:sldId id="308" r:id="rId17"/>
    <p:sldId id="309" r:id="rId18"/>
    <p:sldId id="310" r:id="rId19"/>
    <p:sldId id="311" r:id="rId20"/>
    <p:sldId id="312" r:id="rId21"/>
    <p:sldId id="313" r:id="rId22"/>
    <p:sldId id="62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14.png"/><Relationship Id="rId4" Type="http://schemas.openxmlformats.org/officeDocument/2006/relationships/image" Target="../media/image5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7" Type="http://schemas.openxmlformats.org/officeDocument/2006/relationships/image" Target="../media/image65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5" Type="http://schemas.openxmlformats.org/officeDocument/2006/relationships/image" Target="../media/image65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88.png"/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12" Type="http://schemas.openxmlformats.org/officeDocument/2006/relationships/image" Target="../media/image87.png"/><Relationship Id="rId2" Type="http://schemas.openxmlformats.org/officeDocument/2006/relationships/image" Target="../media/image77.png"/><Relationship Id="rId16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11" Type="http://schemas.openxmlformats.org/officeDocument/2006/relationships/image" Target="../media/image86.png"/><Relationship Id="rId5" Type="http://schemas.openxmlformats.org/officeDocument/2006/relationships/image" Target="../media/image80.png"/><Relationship Id="rId15" Type="http://schemas.openxmlformats.org/officeDocument/2006/relationships/image" Target="../media/image14.png"/><Relationship Id="rId10" Type="http://schemas.openxmlformats.org/officeDocument/2006/relationships/image" Target="../media/image85.png"/><Relationship Id="rId4" Type="http://schemas.openxmlformats.org/officeDocument/2006/relationships/image" Target="../media/image79.png"/><Relationship Id="rId9" Type="http://schemas.openxmlformats.org/officeDocument/2006/relationships/image" Target="../media/image84.png"/><Relationship Id="rId14" Type="http://schemas.openxmlformats.org/officeDocument/2006/relationships/image" Target="../media/image8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7" Type="http://schemas.openxmlformats.org/officeDocument/2006/relationships/image" Target="../media/image93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5" Type="http://schemas.openxmlformats.org/officeDocument/2006/relationships/image" Target="../media/image6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3" Type="http://schemas.openxmlformats.org/officeDocument/2006/relationships/image" Target="../media/image94.png"/><Relationship Id="rId7" Type="http://schemas.openxmlformats.org/officeDocument/2006/relationships/image" Target="../media/image98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.png"/><Relationship Id="rId11" Type="http://schemas.openxmlformats.org/officeDocument/2006/relationships/image" Target="../media/image65.png"/><Relationship Id="rId5" Type="http://schemas.openxmlformats.org/officeDocument/2006/relationships/image" Target="../media/image96.png"/><Relationship Id="rId10" Type="http://schemas.openxmlformats.org/officeDocument/2006/relationships/image" Target="../media/image14.png"/><Relationship Id="rId4" Type="http://schemas.openxmlformats.org/officeDocument/2006/relationships/image" Target="../media/image95.png"/><Relationship Id="rId9" Type="http://schemas.openxmlformats.org/officeDocument/2006/relationships/image" Target="../media/image10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5" Type="http://schemas.openxmlformats.org/officeDocument/2006/relationships/image" Target="../media/image6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3" Type="http://schemas.openxmlformats.org/officeDocument/2006/relationships/image" Target="../media/image102.png"/><Relationship Id="rId7" Type="http://schemas.openxmlformats.org/officeDocument/2006/relationships/image" Target="../media/image107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11" Type="http://schemas.openxmlformats.org/officeDocument/2006/relationships/image" Target="../media/image65.png"/><Relationship Id="rId5" Type="http://schemas.openxmlformats.org/officeDocument/2006/relationships/image" Target="../media/image105.png"/><Relationship Id="rId10" Type="http://schemas.openxmlformats.org/officeDocument/2006/relationships/image" Target="../media/image14.png"/><Relationship Id="rId4" Type="http://schemas.openxmlformats.org/officeDocument/2006/relationships/image" Target="../media/image104.png"/><Relationship Id="rId9" Type="http://schemas.openxmlformats.org/officeDocument/2006/relationships/image" Target="../media/image10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7" Type="http://schemas.openxmlformats.org/officeDocument/2006/relationships/image" Target="../media/image113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5" Type="http://schemas.openxmlformats.org/officeDocument/2006/relationships/image" Target="../media/image65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13" Type="http://schemas.openxmlformats.org/officeDocument/2006/relationships/image" Target="../media/image113.png"/><Relationship Id="rId3" Type="http://schemas.openxmlformats.org/officeDocument/2006/relationships/image" Target="../media/image114.png"/><Relationship Id="rId7" Type="http://schemas.openxmlformats.org/officeDocument/2006/relationships/image" Target="../media/image118.png"/><Relationship Id="rId12" Type="http://schemas.openxmlformats.org/officeDocument/2006/relationships/image" Target="../media/image110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7.png"/><Relationship Id="rId11" Type="http://schemas.openxmlformats.org/officeDocument/2006/relationships/image" Target="../media/image65.png"/><Relationship Id="rId5" Type="http://schemas.openxmlformats.org/officeDocument/2006/relationships/image" Target="../media/image116.png"/><Relationship Id="rId10" Type="http://schemas.openxmlformats.org/officeDocument/2006/relationships/image" Target="../media/image14.png"/><Relationship Id="rId4" Type="http://schemas.openxmlformats.org/officeDocument/2006/relationships/image" Target="../media/image115.png"/><Relationship Id="rId9" Type="http://schemas.openxmlformats.org/officeDocument/2006/relationships/image" Target="../media/image12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4.png"/><Relationship Id="rId7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14.png"/><Relationship Id="rId7" Type="http://schemas.openxmlformats.org/officeDocument/2006/relationships/image" Target="../media/image3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10" Type="http://schemas.openxmlformats.org/officeDocument/2006/relationships/image" Target="../media/image36.png"/><Relationship Id="rId4" Type="http://schemas.openxmlformats.org/officeDocument/2006/relationships/image" Target="../media/image32.png"/><Relationship Id="rId9" Type="http://schemas.openxmlformats.org/officeDocument/2006/relationships/image" Target="../media/image3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14.png"/><Relationship Id="rId7" Type="http://schemas.openxmlformats.org/officeDocument/2006/relationships/image" Target="../media/image3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40.png"/><Relationship Id="rId3" Type="http://schemas.openxmlformats.org/officeDocument/2006/relationships/image" Target="../media/image14.png"/><Relationship Id="rId7" Type="http://schemas.openxmlformats.org/officeDocument/2006/relationships/image" Target="../media/image30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23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8.png"/><Relationship Id="rId5" Type="http://schemas.openxmlformats.org/officeDocument/2006/relationships/image" Target="../media/image33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51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two complex numbers,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value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represents the distance between the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on an Argand diagram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  <a:blipFill>
                <a:blip r:embed="rId2"/>
                <a:stretch>
                  <a:fillRect l="-338" t="-546" r="-5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8290560" y="1175657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V="1">
            <a:off x="8260080" y="1249680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8878390" y="1332413"/>
            <a:ext cx="126274" cy="126273"/>
            <a:chOff x="7380515" y="3683726"/>
            <a:chExt cx="126274" cy="126273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9666515" y="2416630"/>
            <a:ext cx="126274" cy="126273"/>
            <a:chOff x="7380515" y="3683726"/>
            <a:chExt cx="126274" cy="12627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591005" y="1031966"/>
                <a:ext cx="95859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𝒊𝒚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1005" y="1031966"/>
                <a:ext cx="958596" cy="184666"/>
              </a:xfrm>
              <a:prstGeom prst="rect">
                <a:avLst/>
              </a:prstGeom>
              <a:blipFill>
                <a:blip r:embed="rId3"/>
                <a:stretch>
                  <a:fillRect l="-1299" r="-1299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683930" y="2569029"/>
                <a:ext cx="95859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𝒊𝒚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3930" y="2569029"/>
                <a:ext cx="958596" cy="184666"/>
              </a:xfrm>
              <a:prstGeom prst="rect">
                <a:avLst/>
              </a:prstGeom>
              <a:blipFill>
                <a:blip r:embed="rId4"/>
                <a:stretch>
                  <a:fillRect l="-2632" r="-1316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974181" y="2695303"/>
                <a:ext cx="1891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4181" y="2695303"/>
                <a:ext cx="189154" cy="184666"/>
              </a:xfrm>
              <a:prstGeom prst="rect">
                <a:avLst/>
              </a:prstGeom>
              <a:blipFill>
                <a:blip r:embed="rId5"/>
                <a:stretch>
                  <a:fillRect l="-12500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410942" y="1870996"/>
                <a:ext cx="1891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0942" y="1870996"/>
                <a:ext cx="189154" cy="184666"/>
              </a:xfrm>
              <a:prstGeom prst="rect">
                <a:avLst/>
              </a:prstGeom>
              <a:blipFill>
                <a:blip r:embed="rId6"/>
                <a:stretch>
                  <a:fillRect l="-6250" r="-6250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389092" y="1734071"/>
                <a:ext cx="52681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9092" y="1734071"/>
                <a:ext cx="526811" cy="184666"/>
              </a:xfrm>
              <a:prstGeom prst="rect">
                <a:avLst/>
              </a:prstGeom>
              <a:blipFill>
                <a:blip r:embed="rId7"/>
                <a:stretch>
                  <a:fillRect l="-2326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8290560" y="2481943"/>
            <a:ext cx="1436914" cy="452846"/>
            <a:chOff x="6766560" y="2481943"/>
            <a:chExt cx="1436914" cy="452846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6766560" y="2481943"/>
              <a:ext cx="1436914" cy="45284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7476373" y="2660970"/>
              <a:ext cx="161169" cy="52627"/>
            </a:xfrm>
            <a:prstGeom prst="line">
              <a:avLst/>
            </a:prstGeom>
            <a:ln w="25400">
              <a:solidFill>
                <a:srgbClr val="FF0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8286207" y="1384663"/>
            <a:ext cx="657497" cy="1545772"/>
            <a:chOff x="6762206" y="1384663"/>
            <a:chExt cx="657497" cy="1545772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6762206" y="1384663"/>
              <a:ext cx="657497" cy="154577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059743" y="2072201"/>
              <a:ext cx="64683" cy="165558"/>
            </a:xfrm>
            <a:prstGeom prst="line">
              <a:avLst/>
            </a:prstGeom>
            <a:ln w="25400">
              <a:solidFill>
                <a:srgbClr val="FF0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8952412" y="1384664"/>
            <a:ext cx="796835" cy="1084217"/>
            <a:chOff x="7428411" y="1384663"/>
            <a:chExt cx="796835" cy="1084217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7428411" y="1384663"/>
              <a:ext cx="796835" cy="108421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769110" y="1858403"/>
              <a:ext cx="107453" cy="140341"/>
            </a:xfrm>
            <a:prstGeom prst="line">
              <a:avLst/>
            </a:prstGeom>
            <a:ln w="25400">
              <a:solidFill>
                <a:srgbClr val="FF00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</p:spTree>
    <p:extLst>
      <p:ext uri="{BB962C8B-B14F-4D97-AF65-F5344CB8AC3E}">
        <p14:creationId xmlns:p14="http://schemas.microsoft.com/office/powerpoint/2010/main" val="314540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3" grpId="0"/>
      <p:bldP spid="24" grpId="0"/>
      <p:bldP spid="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4290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Use an algebraic method to find a Cartesian equation of the locus of 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67000" y="28194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  <m:r>
                            <a:rPr lang="en-US" sz="1600" i="1">
                              <a:latin typeface="Cambria Math"/>
                            </a:rPr>
                            <m:t>−5−3</m:t>
                          </m:r>
                          <m:r>
                            <a:rPr lang="en-US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819400"/>
                <a:ext cx="163570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96000" y="2057401"/>
                <a:ext cx="14512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𝑧</m:t>
                          </m:r>
                          <m:r>
                            <a:rPr lang="en-US" sz="1400" i="1">
                              <a:latin typeface="Cambria Math"/>
                            </a:rPr>
                            <m:t>−5−3</m:t>
                          </m:r>
                          <m:r>
                            <a:rPr lang="en-US" sz="14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057401"/>
                <a:ext cx="145123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15001" y="2581276"/>
                <a:ext cx="18378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𝑖𝑦</m:t>
                          </m:r>
                          <m:r>
                            <a:rPr lang="en-US" sz="1400" i="1">
                              <a:latin typeface="Cambria Math"/>
                            </a:rPr>
                            <m:t>−5−3</m:t>
                          </m:r>
                          <m:r>
                            <a:rPr lang="en-US" sz="14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2581276"/>
                <a:ext cx="1837811" cy="307777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486400" y="3124201"/>
                <a:ext cx="20781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  <m:r>
                            <a:rPr lang="en-GB" sz="1400" i="1">
                              <a:latin typeface="Cambria Math"/>
                            </a:rPr>
                            <m:t>−3)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124201"/>
                <a:ext cx="2078198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314950" y="3667125"/>
                <a:ext cx="22860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4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950" y="3667125"/>
                <a:ext cx="2286000" cy="3532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486400" y="4267201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−5)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267201"/>
                <a:ext cx="2133600" cy="307777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7391400" y="22098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7696200" y="22098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58" name="Arc 57"/>
          <p:cNvSpPr/>
          <p:nvPr/>
        </p:nvSpPr>
        <p:spPr>
          <a:xfrm>
            <a:off x="7391400" y="27432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7391400" y="3276600"/>
            <a:ext cx="381000" cy="6096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7391400" y="3886200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7772400" y="2819401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the real and imaginary terms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696200" y="335280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the rule above to remove the modulus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72400" y="4038601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72200" y="4953000"/>
            <a:ext cx="3429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You (hopefully) recognise that this is the equation of a circle, radius 3 and with centre (5,3)!</a:t>
            </a:r>
          </a:p>
        </p:txBody>
      </p:sp>
      <p:sp>
        <p:nvSpPr>
          <p:cNvPr id="9" name="Rectangle 8"/>
          <p:cNvSpPr/>
          <p:nvPr/>
        </p:nvSpPr>
        <p:spPr>
          <a:xfrm>
            <a:off x="6229351" y="2124076"/>
            <a:ext cx="200025" cy="2000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5857875" y="2647951"/>
            <a:ext cx="533400" cy="2190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8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90539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9" grpId="0" animBg="1"/>
      <p:bldP spid="9" grpId="1" animBg="1"/>
      <p:bldP spid="65" grpId="0" animBg="1"/>
      <p:bldP spid="6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 the complex number             z = x + </a:t>
            </a:r>
            <a:r>
              <a:rPr lang="en-US" sz="1400" dirty="0" err="1">
                <a:latin typeface="Comic Sans MS" panose="030F0702030302020204" pitchFamily="66" charset="0"/>
              </a:rPr>
              <a:t>iy</a:t>
            </a:r>
            <a:r>
              <a:rPr lang="en-US" sz="1400" dirty="0">
                <a:latin typeface="Comic Sans MS" panose="030F0702030302020204" pitchFamily="66" charset="0"/>
              </a:rPr>
              <a:t> satisfies the equation:</a:t>
            </a:r>
          </a:p>
          <a:p>
            <a:pPr marL="0" indent="0" algn="ctr">
              <a:buNone/>
            </a:pPr>
            <a:endParaRPr lang="en-US" sz="1400" u="sng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u="sng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minimum and maximum values of |z|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drawing this on an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Argand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diagram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a circle,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(12,5) radius 3 units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03613" y="2891407"/>
                <a:ext cx="17495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  <m:r>
                            <a:rPr lang="en-US" sz="1600" i="1">
                              <a:latin typeface="Cambria Math"/>
                            </a:rPr>
                            <m:t>−12−5</m:t>
                          </m:r>
                          <m:r>
                            <a:rPr lang="en-US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613" y="2891407"/>
                <a:ext cx="1749517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744072" y="1232756"/>
            <a:ext cx="0" cy="309761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V="1">
            <a:off x="8040853" y="2564267"/>
            <a:ext cx="0" cy="309761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480376" y="4149081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0036" y="1124745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228348" y="2744924"/>
            <a:ext cx="152400" cy="152400"/>
            <a:chOff x="3048000" y="54102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9012324" y="288894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(12,5)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8436260" y="1988840"/>
            <a:ext cx="1728192" cy="172819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6744072" y="2456892"/>
            <a:ext cx="3276364" cy="165618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123892" y="4401108"/>
            <a:ext cx="54726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smallest and largest values for |z| will be on the same straight line through the circle’s centre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mark the size of the radius on the diagram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Find the distance from (0,0) to (12,5), then add/subtract 3 to find the largest and smallest values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largest value of |z| will be 16 and the smallest will be 10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60296" y="270892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444372" y="234888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164222" y="5773392"/>
                <a:ext cx="1036181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22" y="5773392"/>
                <a:ext cx="1036181" cy="3592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090201" y="5818023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0201" y="5818023"/>
                <a:ext cx="60805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V="1">
            <a:off x="6751609" y="2820838"/>
            <a:ext cx="2562045" cy="1293962"/>
          </a:xfrm>
          <a:prstGeom prst="straightConnector1">
            <a:avLst/>
          </a:prstGeom>
          <a:ln w="50800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036944" y="3381554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4">
                <a:extLst>
                  <a:ext uri="{FF2B5EF4-FFF2-40B4-BE49-F238E27FC236}">
                    <a16:creationId xmlns:a16="http://schemas.microsoft.com/office/drawing/2014/main" id="{865EBA4D-85DC-4E26-8792-86C0ECDF11C6}"/>
                  </a:ext>
                </a:extLst>
              </p:cNvPr>
              <p:cNvSpPr txBox="1"/>
              <p:nvPr/>
            </p:nvSpPr>
            <p:spPr>
              <a:xfrm>
                <a:off x="2436416" y="3247993"/>
                <a:ext cx="19194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  <m:r>
                            <a:rPr lang="en-US" sz="1600" i="1">
                              <a:latin typeface="Cambria Math"/>
                            </a:rPr>
                            <m:t>−(12+5</m:t>
                          </m:r>
                          <m:r>
                            <a:rPr lang="en-US" sz="1600" i="1">
                              <a:latin typeface="Cambria Math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16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4">
                <a:extLst>
                  <a:ext uri="{FF2B5EF4-FFF2-40B4-BE49-F238E27FC236}">
                    <a16:creationId xmlns:a16="http://schemas.microsoft.com/office/drawing/2014/main" id="{865EBA4D-85DC-4E26-8792-86C0ECDF1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416" y="3247993"/>
                <a:ext cx="1919436" cy="338554"/>
              </a:xfrm>
              <a:prstGeom prst="rect">
                <a:avLst/>
              </a:prstGeom>
              <a:blipFill>
                <a:blip r:embed="rId6"/>
                <a:stretch>
                  <a:fillRect b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202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4" grpId="0"/>
      <p:bldP spid="15" grpId="0" animBg="1"/>
      <p:bldP spid="17" grpId="0"/>
      <p:bldP spid="20" grpId="0"/>
      <p:bldP spid="18" grpId="0"/>
      <p:bldP spid="23" grpId="0"/>
      <p:bldP spid="25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24794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diagram, 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therefore need the set of points that are the same distance from (0,0) and (0,6)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will be the bisector of the line joining the two co-ordinates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see that it is the equivalent of the line with equation y = 3 (z = 3i)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19401" y="3276600"/>
                <a:ext cx="13958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  <m:r>
                            <a:rPr lang="en-GB" sz="1600" i="1">
                              <a:latin typeface="Cambria Math"/>
                            </a:rPr>
                            <m:t>−6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3276600"/>
                <a:ext cx="1395831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638801" y="1524000"/>
                <a:ext cx="463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1524000"/>
                <a:ext cx="463973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410201" y="2133600"/>
                <a:ext cx="8951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  <m:r>
                            <a:rPr lang="en-GB" sz="1600" i="1">
                              <a:latin typeface="Cambria Math"/>
                            </a:rPr>
                            <m:t>−6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2133600"/>
                <a:ext cx="89511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6172200" y="1676400"/>
            <a:ext cx="685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553200" y="25146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858001" y="1447801"/>
            <a:ext cx="3090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distance of the variable point P(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x,y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from the origin (0,0)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32104" y="2276873"/>
            <a:ext cx="3014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distance of the variable point P(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x,y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from the fixed point (0,6)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34001" y="2590800"/>
                <a:ext cx="10650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  <m:r>
                            <a:rPr lang="en-GB" sz="1600" i="1">
                              <a:latin typeface="Cambria Math"/>
                            </a:rPr>
                            <m:t>−(6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  <m:r>
                            <a:rPr lang="en-GB" sz="1600" i="1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2590800"/>
                <a:ext cx="1065035" cy="338554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 flipV="1">
            <a:off x="7696200" y="31242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372600" y="4724401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43800" y="2819401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rot="5400000" flipV="1">
            <a:off x="7696200" y="32004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>
            <a:off x="7620000" y="3581400"/>
            <a:ext cx="152400" cy="152400"/>
            <a:chOff x="3048000" y="5410200"/>
            <a:chExt cx="152400" cy="1524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7620000" y="4800600"/>
            <a:ext cx="152400" cy="152400"/>
            <a:chOff x="3048000" y="5410200"/>
            <a:chExt cx="152400" cy="152400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7162800" y="4876801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(0,0)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162800" y="3505201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(0,6)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6096000" y="4267200"/>
            <a:ext cx="32004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9296400" y="4114801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 = 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819400" y="3276600"/>
            <a:ext cx="1371600" cy="381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6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7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803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8" grpId="0"/>
      <p:bldP spid="39" grpId="0"/>
      <p:bldP spid="43" grpId="0"/>
      <p:bldP spid="44" grpId="0"/>
      <p:bldP spid="45" grpId="0"/>
      <p:bldP spid="47" grpId="0"/>
      <p:bldP spid="48" grpId="0"/>
      <p:bldP spid="57" grpId="0"/>
      <p:bldP spid="58" grpId="0"/>
      <p:bldP spid="61" grpId="0"/>
      <p:bldP spid="62" grpId="0" animBg="1"/>
      <p:bldP spid="62" grpId="1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diagram, 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Show that the locus is y = 3 using an algebraic method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19401" y="3276600"/>
                <a:ext cx="13958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  <m:r>
                            <a:rPr lang="en-GB" sz="1600" i="1">
                              <a:latin typeface="Cambria Math"/>
                            </a:rPr>
                            <m:t>−6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3276600"/>
                <a:ext cx="1395831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884818" y="1719944"/>
                <a:ext cx="12413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  <m:r>
                            <a:rPr lang="en-GB" sz="1400" i="1">
                              <a:latin typeface="Cambria Math"/>
                            </a:rPr>
                            <m:t>−6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818" y="1719944"/>
                <a:ext cx="1241301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427618" y="2243819"/>
                <a:ext cx="214676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𝑖𝑦</m:t>
                          </m:r>
                          <m:r>
                            <a:rPr lang="en-GB" sz="1400" i="1">
                              <a:latin typeface="Cambria Math"/>
                            </a:rPr>
                            <m:t>−6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7618" y="2243819"/>
                <a:ext cx="2146767" cy="307777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161042" y="3262994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042" y="3262994"/>
                <a:ext cx="3048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418092" y="2739119"/>
                <a:ext cx="2286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  <m:r>
                            <a:rPr lang="en-GB" sz="1400" i="1">
                              <a:latin typeface="Cambria Math"/>
                            </a:rPr>
                            <m:t>−6)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092" y="2739119"/>
                <a:ext cx="2286000" cy="307777"/>
              </a:xfrm>
              <a:prstGeom prst="rect">
                <a:avLst/>
              </a:prstGeom>
              <a:blipFill>
                <a:blip r:embed="rId6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313442" y="3234418"/>
                <a:ext cx="15240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−6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442" y="3234418"/>
                <a:ext cx="1524000" cy="353238"/>
              </a:xfrm>
              <a:prstGeom prst="rect">
                <a:avLst/>
              </a:prstGeom>
              <a:blipFill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303792" y="3243943"/>
                <a:ext cx="9906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792" y="3243943"/>
                <a:ext cx="990600" cy="353238"/>
              </a:xfrm>
              <a:prstGeom prst="rect">
                <a:avLst/>
              </a:prstGeom>
              <a:blipFill>
                <a:blip r:embed="rId8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84767" y="3786869"/>
                <a:ext cx="21240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767" y="3786869"/>
                <a:ext cx="2124076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84767" y="4329794"/>
                <a:ext cx="2590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−12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+36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767" y="4329794"/>
                <a:ext cx="2590800" cy="307777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989592" y="4815569"/>
                <a:ext cx="14287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0=−12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+36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592" y="4815569"/>
                <a:ext cx="1428750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713368" y="5272769"/>
                <a:ext cx="11144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12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=36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3368" y="5272769"/>
                <a:ext cx="1114425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951493" y="5710919"/>
                <a:ext cx="7524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493" y="5710919"/>
                <a:ext cx="752475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7408817" y="18723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789817" y="2024744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7408817" y="24057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7713617" y="2939143"/>
            <a:ext cx="3810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7561217" y="33963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7866017" y="39297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7866017" y="4463143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7180217" y="4996543"/>
            <a:ext cx="3810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6570617" y="5453743"/>
            <a:ext cx="381000" cy="3810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7789817" y="2405744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 the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terms on the right side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94617" y="2939144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the rule for moduli (to remove the moduli!)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42218" y="3548744"/>
            <a:ext cx="1476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247017" y="4082144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229600" y="4585064"/>
            <a:ext cx="870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561217" y="507274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12y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951617" y="5529944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12</a:t>
            </a:r>
          </a:p>
        </p:txBody>
      </p:sp>
      <p:sp>
        <p:nvSpPr>
          <p:cNvPr id="7" name="Rectangle 6"/>
          <p:cNvSpPr/>
          <p:nvPr/>
        </p:nvSpPr>
        <p:spPr>
          <a:xfrm>
            <a:off x="6018168" y="1758043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6446793" y="1758043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5637167" y="2281918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6456317" y="2272393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5618117" y="4358369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456317" y="4358369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6008642" y="4358369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6846842" y="4358369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14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15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748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5" grpId="0"/>
      <p:bldP spid="37" grpId="0"/>
      <p:bldP spid="38" grpId="0"/>
      <p:bldP spid="39" grpId="0"/>
      <p:bldP spid="42" grpId="0"/>
      <p:bldP spid="44" grpId="0"/>
      <p:bldP spid="45" grpId="0"/>
      <p:bldP spid="46" grpId="0"/>
      <p:bldP spid="47" grpId="0"/>
      <p:bldP spid="48" grpId="0"/>
      <p:bldP spid="49" grpId="0" animBg="1"/>
      <p:bldP spid="51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/>
      <p:bldP spid="61" grpId="0"/>
      <p:bldP spid="62" grpId="0"/>
      <p:bldP spid="68" grpId="0"/>
      <p:bldP spid="69" grpId="0"/>
      <p:bldP spid="70" grpId="0"/>
      <p:bldP spid="71" grpId="0"/>
      <p:bldP spid="7" grpId="0" animBg="1"/>
      <p:bldP spid="7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Use an algebraic method to find the Cartesian equation of the locus of z if:</a:t>
            </a: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Represent the locus of z on a cartesian set of axes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43201" y="3276600"/>
                <a:ext cx="1640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  <m:r>
                            <a:rPr lang="en-GB" sz="1600" i="1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1" y="3276600"/>
                <a:ext cx="1640897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93699" y="1751785"/>
                <a:ext cx="14557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699" y="1751785"/>
                <a:ext cx="14557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12699" y="2285185"/>
                <a:ext cx="2228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𝑖𝑦</m:t>
                          </m:r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𝑖𝑦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699" y="2285185"/>
                <a:ext cx="2228880" cy="307777"/>
              </a:xfrm>
              <a:prstGeom prst="rect">
                <a:avLst/>
              </a:prstGeom>
              <a:blipFill>
                <a:blip r:embed="rId4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60299" y="2818585"/>
                <a:ext cx="25686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(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  <m:r>
                            <a:rPr lang="en-GB" sz="1400" i="1">
                              <a:latin typeface="Cambria Math"/>
                            </a:rPr>
                            <m:t>+1)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299" y="2818585"/>
                <a:ext cx="2568652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517425" y="3285309"/>
                <a:ext cx="2832827" cy="353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7425" y="3285309"/>
                <a:ext cx="2832827" cy="353238"/>
              </a:xfrm>
              <a:prstGeom prst="rect">
                <a:avLst/>
              </a:prstGeom>
              <a:blipFill>
                <a:blip r:embed="rId6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69826" y="3809185"/>
                <a:ext cx="25241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826" y="3809185"/>
                <a:ext cx="252412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84074" y="4285435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−6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+9+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4074" y="4285435"/>
                <a:ext cx="152400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746149" y="4294960"/>
                <a:ext cx="381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6149" y="4294960"/>
                <a:ext cx="3810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993799" y="4285435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3799" y="4285435"/>
                <a:ext cx="1524000" cy="307777"/>
              </a:xfrm>
              <a:prstGeom prst="rect">
                <a:avLst/>
              </a:prstGeom>
              <a:blipFill>
                <a:blip r:embed="rId1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12724" y="4761685"/>
                <a:ext cx="16859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−6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+9=2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i="1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724" y="4761685"/>
                <a:ext cx="1685925" cy="307777"/>
              </a:xfrm>
              <a:prstGeom prst="rect">
                <a:avLst/>
              </a:prstGeom>
              <a:blipFill>
                <a:blip r:embed="rId1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74624" y="5199835"/>
                <a:ext cx="14668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−6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+8=2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624" y="5199835"/>
                <a:ext cx="1466851" cy="307777"/>
              </a:xfrm>
              <a:prstGeom prst="rect">
                <a:avLst/>
              </a:prstGeom>
              <a:blipFill>
                <a:blip r:embed="rId12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993674" y="5609410"/>
                <a:ext cx="13430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−3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+4=</m:t>
                      </m:r>
                      <m:r>
                        <a:rPr lang="en-GB" sz="140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674" y="5609410"/>
                <a:ext cx="1343026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914650" y="3733800"/>
                <a:ext cx="13430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650" y="3733800"/>
                <a:ext cx="1343026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7851049" y="1913709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165374" y="2018485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Arc 24"/>
          <p:cNvSpPr/>
          <p:nvPr/>
        </p:nvSpPr>
        <p:spPr>
          <a:xfrm>
            <a:off x="8041549" y="2437584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8212999" y="2961459"/>
            <a:ext cx="3810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8117749" y="3466285"/>
            <a:ext cx="390525" cy="5048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8336824" y="3952060"/>
            <a:ext cx="390525" cy="5048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8279673" y="4447360"/>
            <a:ext cx="390526" cy="4667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7412898" y="4904560"/>
            <a:ext cx="390526" cy="46672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7146199" y="5352235"/>
            <a:ext cx="381001" cy="44767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8384450" y="2485210"/>
            <a:ext cx="1323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real and imaginary parts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577943" y="3027319"/>
            <a:ext cx="186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Use the rule for moduli (to remove the moduli!)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441600" y="3580585"/>
            <a:ext cx="1666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708300" y="4075885"/>
            <a:ext cx="1504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613050" y="4561660"/>
            <a:ext cx="1152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336575" y="1799409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46049" y="2332809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5507899" y="4342585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755800" y="5018860"/>
            <a:ext cx="1152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460525" y="5447485"/>
            <a:ext cx="1152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6574699" y="4342585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7108099" y="4342585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7489099" y="4342585"/>
            <a:ext cx="152400" cy="238125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7079525" y="1799409"/>
            <a:ext cx="161925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7069999" y="2332809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15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16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483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 animBg="1"/>
      <p:bldP spid="38" grpId="1" animBg="1"/>
      <p:bldP spid="39" grpId="0" animBg="1"/>
      <p:bldP spid="39" grpId="1" animBg="1"/>
      <p:bldP spid="41" grpId="0"/>
      <p:bldP spid="42" grpId="0"/>
      <p:bldP spid="46" grpId="0" animBg="1"/>
      <p:bldP spid="46" grpId="1" animBg="1"/>
      <p:bldP spid="47" grpId="0" animBg="1"/>
      <p:bldP spid="4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Use an algebraic method to find the Cartesian equation of the locus of z if:</a:t>
            </a: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Represent the locus of z on a cartesian set of axes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43201" y="3276600"/>
                <a:ext cx="1640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  <m:r>
                            <a:rPr lang="en-GB" sz="1600" i="1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1" y="3276600"/>
                <a:ext cx="1640897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914650" y="3733800"/>
                <a:ext cx="13430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1" i="1">
                          <a:solidFill>
                            <a:srgbClr val="FF000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650" y="3733800"/>
                <a:ext cx="1343026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 flipV="1">
            <a:off x="7696200" y="21336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372600" y="3733801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543800" y="1828801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rot="5400000" flipV="1">
            <a:off x="7696200" y="2209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8763000" y="3810000"/>
            <a:ext cx="152400" cy="152400"/>
            <a:chOff x="3048000" y="5410200"/>
            <a:chExt cx="152400" cy="152400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7620000" y="4267200"/>
            <a:ext cx="152400" cy="152400"/>
            <a:chOff x="3048000" y="5410200"/>
            <a:chExt cx="152400" cy="152400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7086600" y="434340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(0,-1)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839200" y="3962401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(3,0)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382000" y="5486401"/>
            <a:ext cx="1066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 = -3x + 4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743201" y="5105400"/>
                <a:ext cx="1640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  <m:r>
                            <a:rPr lang="en-GB" sz="1600" i="1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1" y="5105400"/>
                <a:ext cx="1640897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V="1">
            <a:off x="2819400" y="5486400"/>
            <a:ext cx="3048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654630" y="5867401"/>
            <a:ext cx="1881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Distance of the variable point z from the fixed point (3,0)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3962400" y="5486400"/>
            <a:ext cx="3048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677195" y="5858692"/>
            <a:ext cx="1844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Distance of the variable point x from the fixed point (0,-1)</a:t>
            </a:r>
          </a:p>
        </p:txBody>
      </p:sp>
      <p:cxnSp>
        <p:nvCxnSpPr>
          <p:cNvPr id="71" name="Straight Connector 70"/>
          <p:cNvCxnSpPr>
            <a:stCxn id="50" idx="1"/>
          </p:cNvCxnSpPr>
          <p:nvPr/>
        </p:nvCxnSpPr>
        <p:spPr>
          <a:xfrm>
            <a:off x="7543800" y="1967300"/>
            <a:ext cx="1219200" cy="35191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162800" y="2286001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(0,4)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4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5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70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8" grpId="0"/>
      <p:bldP spid="59" grpId="0"/>
      <p:bldP spid="61" grpId="0"/>
      <p:bldP spid="62" grpId="0"/>
      <p:bldP spid="64" grpId="0"/>
      <p:bldP spid="66" grpId="0"/>
      <p:bldP spid="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 The locus will be the set of points which start at (0,0) and make an argument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with the positive x-axis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71800" y="2819401"/>
                <a:ext cx="953402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𝑎𝑟𝑔𝑧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2819401"/>
                <a:ext cx="953402" cy="458395"/>
              </a:xfrm>
              <a:prstGeom prst="rect">
                <a:avLst/>
              </a:prstGeom>
              <a:blipFill>
                <a:blip r:embed="rId2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8001000" y="1447801"/>
            <a:ext cx="0" cy="40386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058400" y="3429001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8600" y="1219201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 flipV="1">
            <a:off x="8115301" y="1562102"/>
            <a:ext cx="0" cy="40386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7435702" y="3104707"/>
            <a:ext cx="914400" cy="914400"/>
          </a:xfrm>
          <a:prstGeom prst="arc">
            <a:avLst>
              <a:gd name="adj1" fmla="val 19515909"/>
              <a:gd name="adj2" fmla="val 61810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006759" y="1499191"/>
            <a:ext cx="1927594" cy="2071576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34153" y="3189767"/>
                <a:ext cx="325730" cy="408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200" b="1" i="1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4153" y="3189767"/>
                <a:ext cx="325730" cy="408830"/>
              </a:xfrm>
              <a:prstGeom prst="rect">
                <a:avLst/>
              </a:prstGeom>
              <a:blipFill>
                <a:blip r:embed="rId3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585638" y="1924495"/>
            <a:ext cx="22966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line is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extended back downwards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It is known as a ‘half-line’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4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5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4049486" y="3178629"/>
            <a:ext cx="1645920" cy="653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211954" y="3935007"/>
                <a:ext cx="2553049" cy="2317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what this means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‘The angle of the variable point z, from the fixed point (0,0)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radians’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point is (0,0) since there is no fixed point stated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954" y="3935007"/>
                <a:ext cx="2553049" cy="2317109"/>
              </a:xfrm>
              <a:prstGeom prst="rect">
                <a:avLst/>
              </a:prstGeom>
              <a:blipFill>
                <a:blip r:embed="rId6"/>
                <a:stretch>
                  <a:fillRect l="-495" r="-495" b="-2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143361" y="1846415"/>
                <a:ext cx="3075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dirty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3361" y="1846415"/>
                <a:ext cx="30752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9207334" y="2104110"/>
            <a:ext cx="152400" cy="152400"/>
            <a:chOff x="5791200" y="2971800"/>
            <a:chExt cx="152400" cy="152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584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5" grpId="0" animBg="1"/>
      <p:bldP spid="17" grpId="0"/>
      <p:bldP spid="22" grpId="0" build="allAtOnce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 The locus will be the set of points which start at (0,0) and make an argument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  <a:sym typeface="Wingdings" pitchFamily="2" charset="2"/>
              </a:rPr>
              <a:t>4</a:t>
            </a:r>
            <a:r>
              <a:rPr lang="en-GB" sz="1400" dirty="0">
                <a:latin typeface="Comic Sans MS" panose="030F0702030302020204" pitchFamily="66" charset="0"/>
                <a:sym typeface="Wingdings" pitchFamily="2" charset="2"/>
              </a:rPr>
              <a:t> with the positive x-axis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71800" y="2819401"/>
                <a:ext cx="953402" cy="458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𝑎𝑟𝑔𝑧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2819401"/>
                <a:ext cx="953402" cy="458395"/>
              </a:xfrm>
              <a:prstGeom prst="rect">
                <a:avLst/>
              </a:prstGeom>
              <a:blipFill>
                <a:blip r:embed="rId2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7999228" y="1447801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12102" y="2472071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8600" y="1219201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7996128" y="1477926"/>
            <a:ext cx="1108886" cy="1146544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249093" y="2254103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100" b="1" i="1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9093" y="2254103"/>
                <a:ext cx="312906" cy="3824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rot="5400000" flipV="1">
            <a:off x="8034670" y="1504508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7371906" y="2158411"/>
            <a:ext cx="914400" cy="914400"/>
          </a:xfrm>
          <a:prstGeom prst="arc">
            <a:avLst>
              <a:gd name="adj1" fmla="val 19749906"/>
              <a:gd name="adj2" fmla="val 61810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8933785" y="2547384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>
            <a:off x="7988595" y="2626241"/>
            <a:ext cx="103135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>
            <a:off x="8481237" y="2098157"/>
            <a:ext cx="103135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382000" y="260497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012865" y="1938671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943601" y="3429001"/>
                <a:ext cx="845231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𝑎𝑟𝑔𝑧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3429001"/>
                <a:ext cx="845231" cy="4060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86401" y="3962401"/>
                <a:ext cx="1307217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𝑎𝑟𝑔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𝑖𝑦</m:t>
                      </m:r>
                      <m:r>
                        <a:rPr lang="en-GB" sz="1200" i="1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3962401"/>
                <a:ext cx="1307217" cy="4060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514110" y="4495800"/>
                <a:ext cx="1353787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110" y="4495800"/>
                <a:ext cx="1353787" cy="4085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24748" y="5017325"/>
                <a:ext cx="1371600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𝑇𝑎𝑛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4748" y="5017325"/>
                <a:ext cx="1371600" cy="408510"/>
              </a:xfrm>
              <a:prstGeom prst="rect">
                <a:avLst/>
              </a:prstGeom>
              <a:blipFill>
                <a:blip r:embed="rId7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172200" y="5562600"/>
                <a:ext cx="609600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562600"/>
                <a:ext cx="609600" cy="4085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172200" y="6096001"/>
                <a:ext cx="609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𝑦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6096001"/>
                <a:ext cx="60960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629400" y="36576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858000" y="3810001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33" name="Arc 32"/>
          <p:cNvSpPr/>
          <p:nvPr/>
        </p:nvSpPr>
        <p:spPr>
          <a:xfrm>
            <a:off x="6629400" y="41910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7162800" y="47244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7162800" y="5257800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6629400" y="5715000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858000" y="4191001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 of the argument is tan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adjacent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391400" y="48006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‘Normal tan’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391400" y="5334001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tan part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58000" y="58674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21685" y="6044541"/>
            <a:ext cx="782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(x &gt; 0)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10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11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829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4290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will be the set of values that, </a:t>
            </a:r>
            <a:r>
              <a:rPr lang="en-US" sz="1400" u="sng" dirty="0">
                <a:latin typeface="Comic Sans MS" panose="030F0702030302020204" pitchFamily="66" charset="0"/>
                <a:sym typeface="Wingdings" pitchFamily="2" charset="2"/>
              </a:rPr>
              <a:t>when we subtract 2 from them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make an angle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itchFamily="2" charset="2"/>
              </a:rPr>
              <a:t>3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with the origin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must therefore start at (2,0) rather than (0,0)!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819401" y="2819400"/>
                <a:ext cx="1369799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>
                          <a:latin typeface="Cambria Math"/>
                        </a:rPr>
                        <m:t>arg</m:t>
                      </m:r>
                      <m:r>
                        <a:rPr lang="en-GB" sz="1400" i="1">
                          <a:latin typeface="Cambria Math"/>
                        </a:rPr>
                        <m:t>⁡(</m:t>
                      </m:r>
                      <m:r>
                        <a:rPr lang="en-GB" sz="1400" i="1">
                          <a:latin typeface="Cambria Math"/>
                        </a:rPr>
                        <m:t>𝑧</m:t>
                      </m:r>
                      <m:r>
                        <a:rPr lang="en-GB" sz="1400" i="1">
                          <a:latin typeface="Cambria Math"/>
                        </a:rPr>
                        <m:t>−2)=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2819400"/>
                <a:ext cx="1369799" cy="459806"/>
              </a:xfrm>
              <a:prstGeom prst="rect">
                <a:avLst/>
              </a:prstGeom>
              <a:blipFill>
                <a:blip r:embed="rId2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7924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037674" y="239587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74172" y="11430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452884" y="2176131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884" y="2176131"/>
                <a:ext cx="312906" cy="3824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rot="5400000" flipV="1">
            <a:off x="7960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8295168" y="1339703"/>
            <a:ext cx="597196" cy="1212111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7637721" y="2174358"/>
            <a:ext cx="914400" cy="914400"/>
          </a:xfrm>
          <a:prstGeom prst="arc">
            <a:avLst>
              <a:gd name="adj1" fmla="val 18891135"/>
              <a:gd name="adj2" fmla="val 21088592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844849" y="2264322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(2,0)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4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5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 flipV="1">
            <a:off x="4467497" y="3126377"/>
            <a:ext cx="1645920" cy="653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629965" y="3882754"/>
                <a:ext cx="2553049" cy="1456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what this means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‘The angle of the variable point z, from the fixed point (2,0)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radians’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965" y="3882754"/>
                <a:ext cx="2553049" cy="1456424"/>
              </a:xfrm>
              <a:prstGeom prst="rect">
                <a:avLst/>
              </a:prstGeom>
              <a:blipFill>
                <a:blip r:embed="rId6"/>
                <a:stretch>
                  <a:fillRect t="-870" r="-495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224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10" grpId="0"/>
      <p:bldP spid="12" grpId="0"/>
      <p:bldP spid="14" grpId="0" animBg="1"/>
      <p:bldP spid="21" grpId="0"/>
      <p:bldP spid="22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4290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Sketch the locus of P(</a:t>
            </a:r>
            <a:r>
              <a:rPr lang="en-GB" sz="1400" dirty="0" err="1">
                <a:latin typeface="Comic Sans MS" panose="030F0702030302020204" pitchFamily="66" charset="0"/>
              </a:rPr>
              <a:t>x,y</a:t>
            </a:r>
            <a:r>
              <a:rPr lang="en-GB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GB" sz="1400" dirty="0" err="1">
                <a:latin typeface="Comic Sans MS" panose="030F0702030302020204" pitchFamily="66" charset="0"/>
              </a:rPr>
              <a:t>Argand</a:t>
            </a:r>
            <a:r>
              <a:rPr lang="en-GB" sz="1400" dirty="0">
                <a:latin typeface="Comic Sans MS" panose="030F0702030302020204" pitchFamily="66" charset="0"/>
              </a:rPr>
              <a:t> diagram. Then find the Cartesian equation of this locus algebraically.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will be the set of values that, </a:t>
            </a:r>
            <a:r>
              <a:rPr lang="en-US" sz="1400" u="sng" dirty="0">
                <a:latin typeface="Comic Sans MS" panose="030F0702030302020204" pitchFamily="66" charset="0"/>
                <a:sym typeface="Wingdings" pitchFamily="2" charset="2"/>
              </a:rPr>
              <a:t>when we subtract 2 from them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make an angle of </a:t>
            </a:r>
            <a:r>
              <a:rPr lang="el-GR" sz="1400" baseline="30000" dirty="0">
                <a:latin typeface="Comic Sans MS" panose="030F0702030302020204" pitchFamily="66" charset="0"/>
                <a:sym typeface="Wingdings" pitchFamily="2" charset="2"/>
              </a:rPr>
              <a:t>π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itchFamily="2" charset="2"/>
              </a:rPr>
              <a:t>3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with the origin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locus must therefore start at (2,0) rather than (0,0)!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819401" y="2819400"/>
                <a:ext cx="1369799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>
                          <a:latin typeface="Cambria Math"/>
                        </a:rPr>
                        <m:t>arg</m:t>
                      </m:r>
                      <m:r>
                        <a:rPr lang="en-GB" sz="1400" i="1">
                          <a:latin typeface="Cambria Math"/>
                        </a:rPr>
                        <m:t>⁡(</m:t>
                      </m:r>
                      <m:r>
                        <a:rPr lang="en-GB" sz="1400" i="1">
                          <a:latin typeface="Cambria Math"/>
                        </a:rPr>
                        <m:t>𝑧</m:t>
                      </m:r>
                      <m:r>
                        <a:rPr lang="en-GB" sz="1400" i="1">
                          <a:latin typeface="Cambria Math"/>
                        </a:rPr>
                        <m:t>−2)=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2819400"/>
                <a:ext cx="1369799" cy="459806"/>
              </a:xfrm>
              <a:prstGeom prst="rect">
                <a:avLst/>
              </a:prstGeom>
              <a:blipFill>
                <a:blip r:embed="rId2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7924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037674" y="239587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74172" y="11430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452884" y="2176131"/>
                <a:ext cx="312906" cy="382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1" i="1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884" y="2176131"/>
                <a:ext cx="312906" cy="3824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rot="5400000" flipV="1">
            <a:off x="7960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8295168" y="1339703"/>
            <a:ext cx="597196" cy="1212111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7637721" y="2174358"/>
            <a:ext cx="914400" cy="914400"/>
          </a:xfrm>
          <a:prstGeom prst="arc">
            <a:avLst>
              <a:gd name="adj1" fmla="val 18891135"/>
              <a:gd name="adj2" fmla="val 21088592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844849" y="2264322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(2,0)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767531" y="2499882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8285478" y="2565070"/>
            <a:ext cx="589348" cy="179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8839201" y="1472540"/>
            <a:ext cx="3337" cy="110567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286998" y="2593103"/>
            <a:ext cx="580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 - 2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34735" y="186741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038603" y="3333999"/>
                <a:ext cx="1203727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200">
                          <a:latin typeface="Cambria Math"/>
                        </a:rPr>
                        <m:t>arg</m:t>
                      </m:r>
                      <m:r>
                        <a:rPr lang="en-US" sz="1200" i="1">
                          <a:latin typeface="Cambria Math"/>
                        </a:rPr>
                        <m:t>⁡(</m:t>
                      </m:r>
                      <m:r>
                        <a:rPr lang="en-GB" sz="1200" i="1">
                          <a:latin typeface="Cambria Math"/>
                        </a:rPr>
                        <m:t>𝑧</m:t>
                      </m:r>
                      <m:r>
                        <a:rPr lang="en-US" sz="1200" i="1">
                          <a:latin typeface="Cambria Math"/>
                        </a:rPr>
                        <m:t>−2)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8603" y="3333999"/>
                <a:ext cx="1203727" cy="4060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676405" y="3855522"/>
                <a:ext cx="1575944" cy="406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𝑎𝑟𝑔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𝑖𝑦</m:t>
                      </m:r>
                      <m:r>
                        <a:rPr lang="en-US" sz="1200" i="1">
                          <a:latin typeface="Cambria Math"/>
                        </a:rPr>
                        <m:t>−2</m:t>
                      </m:r>
                      <m:r>
                        <a:rPr lang="en-GB" sz="1200" i="1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405" y="3855522"/>
                <a:ext cx="1575944" cy="4060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04115" y="4424548"/>
                <a:ext cx="1600199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115" y="4424548"/>
                <a:ext cx="1600199" cy="4085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179127" y="4922322"/>
                <a:ext cx="1739734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</a:rPr>
                            <m:t>−2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𝑇𝑎𝑛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9127" y="4922322"/>
                <a:ext cx="1739734" cy="4085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369133" y="5455722"/>
                <a:ext cx="1009403" cy="40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</a:rPr>
                            <m:t>−2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9133" y="5455722"/>
                <a:ext cx="1009403" cy="4085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571013" y="6036623"/>
                <a:ext cx="1401289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𝑦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013" y="6036623"/>
                <a:ext cx="1401289" cy="2987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7092537" y="35625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7321137" y="3714998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30" name="Arc 29"/>
          <p:cNvSpPr/>
          <p:nvPr/>
        </p:nvSpPr>
        <p:spPr>
          <a:xfrm>
            <a:off x="7092537" y="40959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7625937" y="46293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7625937" y="5162797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7698178" y="5643748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321137" y="4095998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 of the argument is tan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adjacent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54537" y="4705598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‘Normal tan’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854537" y="5238998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tan part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879277" y="5784273"/>
            <a:ext cx="1648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(x – 2)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516096" y="6008915"/>
            <a:ext cx="782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(x &gt; 2)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10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11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386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For two complex numbers,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𝑖𝑦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value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represents the distance between the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on an Argand diagram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Using the result above, we can replace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with the </a:t>
                </a:r>
                <a:r>
                  <a:rPr lang="en-GB" sz="1600" u="sng" dirty="0">
                    <a:latin typeface="Comic Sans MS" panose="030F0702030302020204" pitchFamily="66" charset="0"/>
                  </a:rPr>
                  <a:t>variable</a:t>
                </a:r>
                <a:r>
                  <a:rPr lang="en-GB" sz="1600" dirty="0">
                    <a:latin typeface="Comic Sans MS" panose="030F0702030302020204" pitchFamily="66" charset="0"/>
                  </a:rPr>
                  <a:t> point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  <a:blipFill>
                <a:blip r:embed="rId2"/>
                <a:stretch>
                  <a:fillRect l="-338" t="-546" r="-5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8290560" y="1175657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V="1">
            <a:off x="8260080" y="1249680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9124254" y="1906267"/>
            <a:ext cx="126274" cy="126273"/>
            <a:chOff x="7380515" y="3683726"/>
            <a:chExt cx="126274" cy="126273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8865223" y="2037401"/>
                <a:ext cx="95859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𝒊𝒚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5223" y="2037401"/>
                <a:ext cx="958596" cy="184666"/>
              </a:xfrm>
              <a:prstGeom prst="rect">
                <a:avLst/>
              </a:prstGeom>
              <a:blipFill>
                <a:blip r:embed="rId3"/>
                <a:stretch>
                  <a:fillRect l="-1299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>
            <a:spLocks noChangeAspect="1"/>
          </p:cNvSpPr>
          <p:nvPr/>
        </p:nvSpPr>
        <p:spPr>
          <a:xfrm>
            <a:off x="8371368" y="1137685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9687475" y="1020220"/>
                <a:ext cx="73738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7475" y="1020220"/>
                <a:ext cx="737381" cy="184666"/>
              </a:xfrm>
              <a:prstGeom prst="rect">
                <a:avLst/>
              </a:prstGeom>
              <a:blipFill>
                <a:blip r:embed="rId4"/>
                <a:stretch>
                  <a:fillRect l="-1695" r="-678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2" name="Group 61"/>
          <p:cNvGrpSpPr/>
          <p:nvPr/>
        </p:nvGrpSpPr>
        <p:grpSpPr>
          <a:xfrm>
            <a:off x="9606263" y="1218695"/>
            <a:ext cx="126274" cy="126273"/>
            <a:chOff x="7380515" y="3683726"/>
            <a:chExt cx="126274" cy="126273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57778" y="4667693"/>
                <a:ext cx="4710223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It is really important for your understanding of this topic that you recognize that the point represented by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</a:t>
                </a:r>
                <a:r>
                  <a:rPr lang="en-US" sz="1400" b="1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variable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point represented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</a:t>
                </a:r>
                <a:r>
                  <a:rPr lang="en-GB" sz="1400" b="1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fixed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– you could start questions by plotting it and then thinking about where </a:t>
                </a:r>
                <a14:m>
                  <m:oMath xmlns:m="http://schemas.openxmlformats.org/officeDocument/2006/math">
                    <m:r>
                      <a:rPr lang="en-GB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could be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7778" y="4667693"/>
                <a:ext cx="4710223" cy="1600438"/>
              </a:xfrm>
              <a:prstGeom prst="rect">
                <a:avLst/>
              </a:prstGeom>
              <a:blipFill>
                <a:blip r:embed="rId5"/>
                <a:stretch>
                  <a:fillRect t="-787" b="-2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5362353" y="4667694"/>
            <a:ext cx="627322" cy="27644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29176" y="1483243"/>
                <a:ext cx="107927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𝑧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176" y="1483243"/>
                <a:ext cx="1079270" cy="246221"/>
              </a:xfrm>
              <a:prstGeom prst="rect">
                <a:avLst/>
              </a:prstGeom>
              <a:blipFill>
                <a:blip r:embed="rId6"/>
                <a:stretch>
                  <a:fillRect r="-1163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149704" y="1775638"/>
                <a:ext cx="212651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distance between the fixed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variable point z, is a constant value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704" y="1775638"/>
                <a:ext cx="2126511" cy="954107"/>
              </a:xfrm>
              <a:prstGeom prst="rect">
                <a:avLst/>
              </a:prstGeom>
              <a:blipFill>
                <a:blip r:embed="rId7"/>
                <a:stretch>
                  <a:fillRect t="-1316" r="-592" b="-6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24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2" grpId="0" animBg="1"/>
      <p:bldP spid="61" grpId="0"/>
      <p:bldP spid="19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Sketch the locus of z on an </a:t>
            </a:r>
            <a:r>
              <a:rPr lang="en-US" sz="1400" dirty="0" err="1">
                <a:latin typeface="Comic Sans MS" panose="030F0702030302020204" pitchFamily="66" charset="0"/>
              </a:rPr>
              <a:t>Argand</a:t>
            </a:r>
            <a:r>
              <a:rPr lang="en-US" sz="1400" dirty="0">
                <a:latin typeface="Comic Sans MS" panose="030F0702030302020204" pitchFamily="66" charset="0"/>
              </a:rPr>
              <a:t> diagram and use an algebraic method to find the equation of the line.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writing the argument as a subtraction…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So the line will have to start at      (-3,-2)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46267" y="2831277"/>
                <a:ext cx="189276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𝑎𝑟𝑔</m:t>
                      </m:r>
                      <m:r>
                        <a:rPr lang="en-GB" sz="1400" i="1">
                          <a:latin typeface="Cambria Math"/>
                        </a:rPr>
                        <m:t>⁡(</m:t>
                      </m:r>
                      <m:r>
                        <a:rPr lang="en-GB" sz="1400" i="1">
                          <a:latin typeface="Cambria Math"/>
                        </a:rPr>
                        <m:t>𝑧</m:t>
                      </m:r>
                      <m:r>
                        <a:rPr lang="en-US" sz="1400" i="1">
                          <a:latin typeface="Cambria Math"/>
                        </a:rPr>
                        <m:t>+3+2</m:t>
                      </m:r>
                      <m:r>
                        <a:rPr lang="en-US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267" y="2831277"/>
                <a:ext cx="1892762" cy="497059"/>
              </a:xfrm>
              <a:prstGeom prst="rect">
                <a:avLst/>
              </a:prstGeom>
              <a:blipFill>
                <a:blip r:embed="rId2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7924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037674" y="239587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74172" y="11430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514734" y="2544266"/>
                <a:ext cx="397866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1" i="1">
                              <a:latin typeface="Cambria Math"/>
                            </a:rPr>
                            <m:t>𝟑</m:t>
                          </m:r>
                          <m:r>
                            <a:rPr lang="en-GB" sz="1100" b="1" i="1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4734" y="2544266"/>
                <a:ext cx="397866" cy="4103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rot="5400000" flipV="1">
            <a:off x="7960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60374" y="1567544"/>
            <a:ext cx="1332268" cy="1399907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6806448" y="2732499"/>
            <a:ext cx="914400" cy="914400"/>
          </a:xfrm>
          <a:prstGeom prst="arc">
            <a:avLst>
              <a:gd name="adj1" fmla="val 15523421"/>
              <a:gd name="adj2" fmla="val 19813251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989826" y="3024344"/>
            <a:ext cx="742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(-3,-2)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392368" y="2954124"/>
            <a:ext cx="1624963" cy="28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7311241" y="2868881"/>
            <a:ext cx="152400" cy="152400"/>
            <a:chOff x="3048000" y="5410200"/>
            <a:chExt cx="152400" cy="152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4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5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H="1" flipV="1">
            <a:off x="4580707" y="3657601"/>
            <a:ext cx="1645920" cy="6531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74399" y="4196263"/>
                <a:ext cx="2553049" cy="1475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what this means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‘The angle of the variable point z, from the fixed point (-3,-2)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radians’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399" y="4196263"/>
                <a:ext cx="2553049" cy="1475276"/>
              </a:xfrm>
              <a:prstGeom prst="rect">
                <a:avLst/>
              </a:prstGeom>
              <a:blipFill>
                <a:blip r:embed="rId6"/>
                <a:stretch>
                  <a:fillRect l="-495" r="-495" b="-25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271948" y="3358146"/>
                <a:ext cx="217489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𝑎𝑟𝑔</m:t>
                      </m:r>
                      <m:r>
                        <a:rPr lang="en-GB" sz="1400" i="1">
                          <a:latin typeface="Cambria Math"/>
                        </a:rPr>
                        <m:t>⁡(</m:t>
                      </m:r>
                      <m:r>
                        <a:rPr lang="en-GB" sz="1400" i="1">
                          <a:latin typeface="Cambria Math"/>
                        </a:rPr>
                        <m:t>𝑧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−(−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i="1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948" y="3358146"/>
                <a:ext cx="2174891" cy="495649"/>
              </a:xfrm>
              <a:prstGeom prst="rect">
                <a:avLst/>
              </a:prstGeom>
              <a:blipFill>
                <a:blip r:embed="rId7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4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3" grpId="0" animBg="1"/>
      <p:bldP spid="14" grpId="0"/>
      <p:bldP spid="29" grpId="0" build="allAtOnce"/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flipV="1">
            <a:off x="7924800" y="1371600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037674" y="239587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74172" y="11430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514734" y="2544266"/>
                <a:ext cx="397866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1" i="1">
                              <a:latin typeface="Cambria Math"/>
                            </a:rPr>
                            <m:t>𝟑</m:t>
                          </m:r>
                          <m:r>
                            <a:rPr lang="en-GB" sz="1100" b="1" i="1"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100" b="1" i="1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4734" y="2544266"/>
                <a:ext cx="397866" cy="4103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rot="5400000" flipV="1">
            <a:off x="7960242" y="1428307"/>
            <a:ext cx="1772" cy="22735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60374" y="1567544"/>
            <a:ext cx="1332268" cy="1399907"/>
          </a:xfrm>
          <a:prstGeom prst="line">
            <a:avLst/>
          </a:prstGeom>
          <a:ln w="317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6806448" y="2732499"/>
            <a:ext cx="914400" cy="914400"/>
          </a:xfrm>
          <a:prstGeom prst="arc">
            <a:avLst>
              <a:gd name="adj1" fmla="val 15523421"/>
              <a:gd name="adj2" fmla="val 19813251"/>
            </a:avLst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989826" y="3024344"/>
            <a:ext cx="742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(-3,-2)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392368" y="2954124"/>
            <a:ext cx="1624963" cy="28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7311241" y="2868881"/>
            <a:ext cx="152400" cy="152400"/>
            <a:chOff x="3048000" y="5410200"/>
            <a:chExt cx="152400" cy="1524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3048000" y="54102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51715" y="3333999"/>
                <a:ext cx="1651478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𝑎𝑟𝑔</m:t>
                      </m:r>
                      <m:r>
                        <a:rPr lang="en-US" sz="1200" i="1">
                          <a:latin typeface="Cambria Math"/>
                        </a:rPr>
                        <m:t>⁡(</m:t>
                      </m:r>
                      <m:r>
                        <a:rPr lang="en-GB" sz="1200" i="1">
                          <a:latin typeface="Cambria Math"/>
                        </a:rPr>
                        <m:t>𝑧</m:t>
                      </m:r>
                      <m:r>
                        <a:rPr lang="en-US" sz="1200" i="1">
                          <a:latin typeface="Cambria Math"/>
                        </a:rPr>
                        <m:t>+3+2</m:t>
                      </m:r>
                      <m:r>
                        <a:rPr lang="en-US" sz="1200" i="1">
                          <a:latin typeface="Cambria Math"/>
                        </a:rPr>
                        <m:t>𝑖</m:t>
                      </m:r>
                      <m:r>
                        <a:rPr lang="en-US" sz="1200" i="1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715" y="3333999"/>
                <a:ext cx="1651478" cy="4380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25143" y="3855522"/>
                <a:ext cx="1982594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𝑎𝑟𝑔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𝑖𝑦</m:t>
                      </m:r>
                      <m:r>
                        <a:rPr lang="en-US" sz="1200" i="1">
                          <a:latin typeface="Cambria Math"/>
                        </a:rPr>
                        <m:t>+3+2</m:t>
                      </m:r>
                      <m:r>
                        <a:rPr lang="en-US" sz="1200" i="1">
                          <a:latin typeface="Cambria Math"/>
                        </a:rPr>
                        <m:t>𝑖</m:t>
                      </m:r>
                      <m:r>
                        <a:rPr lang="en-GB" sz="1200" i="1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43" y="3855522"/>
                <a:ext cx="1982594" cy="4392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632864" y="4424549"/>
                <a:ext cx="1600199" cy="443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+2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+3</m:t>
                              </m:r>
                            </m:den>
                          </m:f>
                        </m:e>
                      </m:d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864" y="4424549"/>
                <a:ext cx="1600199" cy="4431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26631" y="4922323"/>
                <a:ext cx="1496289" cy="443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  <m:r>
                            <a:rPr lang="en-US" sz="1200" i="1">
                              <a:latin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</a:rPr>
                            <m:t>+3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𝑇𝑎𝑛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6631" y="4922323"/>
                <a:ext cx="1496289" cy="4431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238505" y="5455723"/>
                <a:ext cx="1009403" cy="439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  <m:r>
                            <a:rPr lang="en-US" sz="1200" i="1">
                              <a:latin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</a:rPr>
                            <m:t>+3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505" y="5455723"/>
                <a:ext cx="1009403" cy="4392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250381" y="5973289"/>
                <a:ext cx="12706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𝑦</m:t>
                      </m:r>
                      <m:r>
                        <a:rPr lang="en-US" sz="1200" i="1">
                          <a:latin typeface="Cambria Math"/>
                        </a:rPr>
                        <m:t>+2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−</m:t>
                      </m:r>
                      <m:r>
                        <a:rPr lang="en-US" sz="1200" i="1">
                          <a:latin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381" y="5973289"/>
                <a:ext cx="1270659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7045037" y="35625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273637" y="3714998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z with ‘x +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iy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31" name="Arc 30"/>
          <p:cNvSpPr/>
          <p:nvPr/>
        </p:nvSpPr>
        <p:spPr>
          <a:xfrm>
            <a:off x="7045037" y="40959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7495309" y="4629397"/>
            <a:ext cx="304800" cy="5334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7495309" y="5162797"/>
            <a:ext cx="304800" cy="45720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7567551" y="5643748"/>
            <a:ext cx="262247" cy="47204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273637" y="4095998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 of the argument is tan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adjacent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723909" y="4705598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‘Normal tan’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723909" y="5238998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tan part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13023" y="5748647"/>
            <a:ext cx="1648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(x + 3)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421094" y="6103918"/>
            <a:ext cx="867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(x &lt; -3)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238087" y="2879893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>
            <a:off x="6226630" y="2956956"/>
            <a:ext cx="1163781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6238504" y="1757548"/>
            <a:ext cx="3338" cy="120067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05701" y="2949363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 + 3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648697" y="2211114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 + 2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519159" y="6314506"/>
                <a:ext cx="98762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𝑦</m:t>
                      </m:r>
                      <m:r>
                        <a:rPr lang="en-GB" sz="1200" i="1">
                          <a:latin typeface="Cambria Math"/>
                        </a:rPr>
                        <m:t>=−</m:t>
                      </m:r>
                      <m:r>
                        <a:rPr lang="en-US" sz="1200" i="1">
                          <a:latin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−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9159" y="6314506"/>
                <a:ext cx="987629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7363691" y="6092042"/>
            <a:ext cx="264227" cy="37803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604166" y="6139544"/>
            <a:ext cx="973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10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the perpendicular bisector of the line segment joining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732" y="1"/>
                <a:ext cx="2203269" cy="1015663"/>
              </a:xfrm>
              <a:prstGeom prst="rect">
                <a:avLst/>
              </a:prstGeom>
              <a:blipFill>
                <a:blip r:embed="rId11"/>
                <a:stretch>
                  <a:fillRect r="-1136" b="-243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F3299AB1-74CB-45DA-8D6C-D6B189F75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600200"/>
            <a:ext cx="34290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complex numbers to represent a locus of points on an </a:t>
            </a:r>
            <a:r>
              <a:rPr lang="en-GB" sz="1400" b="1" dirty="0" err="1">
                <a:latin typeface="Comic Sans MS" panose="030F0702030302020204" pitchFamily="66" charset="0"/>
              </a:rPr>
              <a:t>Argand</a:t>
            </a:r>
            <a:r>
              <a:rPr lang="en-GB" sz="1400" b="1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Sketch the locus of z on an </a:t>
            </a:r>
            <a:r>
              <a:rPr lang="en-US" sz="1400" dirty="0" err="1">
                <a:latin typeface="Comic Sans MS" panose="030F0702030302020204" pitchFamily="66" charset="0"/>
              </a:rPr>
              <a:t>Argand</a:t>
            </a:r>
            <a:r>
              <a:rPr lang="en-US" sz="1400" dirty="0">
                <a:latin typeface="Comic Sans MS" panose="030F0702030302020204" pitchFamily="66" charset="0"/>
              </a:rPr>
              <a:t> diagram and use an algebraic method to find the equation of the line.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by writing the argument as a subtraction…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So the line will have to start at      (-3,-2)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aseline="-25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">
                <a:extLst>
                  <a:ext uri="{FF2B5EF4-FFF2-40B4-BE49-F238E27FC236}">
                    <a16:creationId xmlns:a16="http://schemas.microsoft.com/office/drawing/2014/main" id="{AA372A65-1062-413F-B2A7-D9B09B0A4E97}"/>
                  </a:ext>
                </a:extLst>
              </p:cNvPr>
              <p:cNvSpPr txBox="1"/>
              <p:nvPr/>
            </p:nvSpPr>
            <p:spPr>
              <a:xfrm>
                <a:off x="2546267" y="2831277"/>
                <a:ext cx="189276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𝑎𝑟𝑔</m:t>
                      </m:r>
                      <m:r>
                        <a:rPr lang="en-GB" sz="1400" i="1">
                          <a:latin typeface="Cambria Math"/>
                        </a:rPr>
                        <m:t>⁡(</m:t>
                      </m:r>
                      <m:r>
                        <a:rPr lang="en-GB" sz="1400" i="1">
                          <a:latin typeface="Cambria Math"/>
                        </a:rPr>
                        <m:t>𝑧</m:t>
                      </m:r>
                      <m:r>
                        <a:rPr lang="en-US" sz="1400" i="1">
                          <a:latin typeface="Cambria Math"/>
                        </a:rPr>
                        <m:t>+3+2</m:t>
                      </m:r>
                      <m:r>
                        <a:rPr lang="en-US" sz="1400" i="1">
                          <a:latin typeface="Cambria Math"/>
                        </a:rPr>
                        <m:t>𝑖</m:t>
                      </m:r>
                      <m:r>
                        <a:rPr lang="en-GB" sz="1400" i="1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">
                <a:extLst>
                  <a:ext uri="{FF2B5EF4-FFF2-40B4-BE49-F238E27FC236}">
                    <a16:creationId xmlns:a16="http://schemas.microsoft.com/office/drawing/2014/main" id="{AA372A65-1062-413F-B2A7-D9B09B0A4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267" y="2831277"/>
                <a:ext cx="1892762" cy="497059"/>
              </a:xfrm>
              <a:prstGeom prst="rect">
                <a:avLst/>
              </a:prstGeom>
              <a:blipFill>
                <a:blip r:embed="rId12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DFF5D0AD-4F0A-4775-B68A-917D09F1CDCC}"/>
                  </a:ext>
                </a:extLst>
              </p:cNvPr>
              <p:cNvSpPr txBox="1"/>
              <p:nvPr/>
            </p:nvSpPr>
            <p:spPr>
              <a:xfrm>
                <a:off x="2271948" y="3358146"/>
                <a:ext cx="217489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𝑎𝑟𝑔</m:t>
                      </m:r>
                      <m:r>
                        <a:rPr lang="en-GB" sz="1400" i="1">
                          <a:latin typeface="Cambria Math"/>
                        </a:rPr>
                        <m:t>⁡(</m:t>
                      </m:r>
                      <m:r>
                        <a:rPr lang="en-GB" sz="1400" i="1">
                          <a:latin typeface="Cambria Math"/>
                        </a:rPr>
                        <m:t>𝑧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−(−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/>
                        </a:rPr>
                        <m:t>2</m:t>
                      </m:r>
                      <m:r>
                        <a:rPr lang="en-US" sz="1400" i="1">
                          <a:latin typeface="Cambria Math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i="1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29">
                <a:extLst>
                  <a:ext uri="{FF2B5EF4-FFF2-40B4-BE49-F238E27FC236}">
                    <a16:creationId xmlns:a16="http://schemas.microsoft.com/office/drawing/2014/main" id="{DFF5D0AD-4F0A-4775-B68A-917D09F1C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948" y="3358146"/>
                <a:ext cx="2174891" cy="495649"/>
              </a:xfrm>
              <a:prstGeom prst="rect">
                <a:avLst/>
              </a:prstGeom>
              <a:blipFill>
                <a:blip r:embed="rId1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630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1" grpId="0" animBg="1"/>
      <p:bldP spid="44" grpId="0"/>
      <p:bldP spid="46" grpId="0"/>
      <p:bldP spid="47" grpId="0"/>
      <p:bldP spid="48" grpId="0" animBg="1"/>
      <p:bldP spid="5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667000" y="857252"/>
            <a:ext cx="6857306" cy="461665"/>
            <a:chOff x="0" y="13335"/>
            <a:chExt cx="9144218" cy="615553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6155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243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400" dirty="0">
                  <a:latin typeface="+mj-lt"/>
                </a:rPr>
                <a:t>Exercise 2E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963652" y="1401631"/>
            <a:ext cx="594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0" y="2162038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3125670" y="2869153"/>
            <a:ext cx="85966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Q1-3 using </a:t>
            </a:r>
            <a:r>
              <a:rPr lang="en-US" dirty="0" err="1" smtClean="0"/>
              <a:t>Geogebra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Q4</a:t>
            </a:r>
            <a:r>
              <a:rPr lang="en-US" dirty="0" smtClean="0"/>
              <a:t>-6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Q7-11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</a:t>
            </a:r>
            <a:r>
              <a:rPr lang="en-US"/>
              <a:t>	</a:t>
            </a:r>
            <a:r>
              <a:rPr lang="en-US" smtClean="0"/>
              <a:t>Q12-19 </a:t>
            </a:r>
            <a:r>
              <a:rPr lang="en-US" dirty="0"/>
              <a:t>&amp; challenge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911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is possible to show this rule using algebra…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the following for calculating the modulus…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  <a:blipFill>
                <a:blip r:embed="rId2"/>
                <a:stretch>
                  <a:fillRect t="-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006045" y="1502230"/>
                <a:ext cx="12148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045" y="1502230"/>
                <a:ext cx="1214884" cy="276999"/>
              </a:xfrm>
              <a:prstGeom prst="rect">
                <a:avLst/>
              </a:prstGeom>
              <a:blipFill>
                <a:blip r:embed="rId4"/>
                <a:stretch>
                  <a:fillRect r="-1053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47360" y="2046516"/>
                <a:ext cx="26860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)−(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360" y="2046516"/>
                <a:ext cx="2686056" cy="276999"/>
              </a:xfrm>
              <a:prstGeom prst="rect">
                <a:avLst/>
              </a:prstGeom>
              <a:blipFill>
                <a:blip r:embed="rId5"/>
                <a:stretch>
                  <a:fillRect r="-472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21383" y="2608217"/>
                <a:ext cx="2618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383" y="2608217"/>
                <a:ext cx="2618857" cy="276999"/>
              </a:xfrm>
              <a:prstGeom prst="rect">
                <a:avLst/>
              </a:prstGeom>
              <a:blipFill>
                <a:blip r:embed="rId6"/>
                <a:stretch>
                  <a:fillRect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468983" y="3143793"/>
                <a:ext cx="2777107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983" y="3143793"/>
                <a:ext cx="2777107" cy="335413"/>
              </a:xfrm>
              <a:prstGeom prst="rect">
                <a:avLst/>
              </a:prstGeom>
              <a:blipFill>
                <a:blip r:embed="rId7"/>
                <a:stretch>
                  <a:fillRect r="-457" b="-18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647508" y="3731623"/>
                <a:ext cx="27192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508" y="3731623"/>
                <a:ext cx="2719206" cy="276999"/>
              </a:xfrm>
              <a:prstGeom prst="rect">
                <a:avLst/>
              </a:prstGeom>
              <a:blipFill>
                <a:blip r:embed="rId8"/>
                <a:stretch>
                  <a:fillRect t="-4348" b="-2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123532" y="5328829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If: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75957" y="5290728"/>
                <a:ext cx="11469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𝑧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𝑖𝑦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957" y="5290728"/>
                <a:ext cx="1146916" cy="338554"/>
              </a:xfrm>
              <a:prstGeom prst="rect">
                <a:avLst/>
              </a:prstGeom>
              <a:blipFill>
                <a:blip r:embed="rId9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123533" y="5725069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Then: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628357" y="5639343"/>
                <a:ext cx="2507994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r>
                            <a:rPr lang="en-GB" sz="1600" i="1">
                              <a:latin typeface="Cambria Math"/>
                            </a:rPr>
                            <m:t>𝑖𝑦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357" y="5639343"/>
                <a:ext cx="2507994" cy="390492"/>
              </a:xfrm>
              <a:prstGeom prst="rect">
                <a:avLst/>
              </a:prstGeom>
              <a:blipFill>
                <a:blip r:embed="rId10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518957" y="6085114"/>
            <a:ext cx="2324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(By Pythagoras’ Theorem)</a:t>
            </a:r>
          </a:p>
        </p:txBody>
      </p:sp>
      <p:sp>
        <p:nvSpPr>
          <p:cNvPr id="16" name="Arc 15"/>
          <p:cNvSpPr/>
          <p:nvPr/>
        </p:nvSpPr>
        <p:spPr>
          <a:xfrm>
            <a:off x="8212382" y="1671452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408920" y="1696589"/>
                <a:ext cx="21632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with the x and y notation </a:t>
                </a:r>
                <a:r>
                  <a:rPr lang="en-US" sz="1200" dirty="0" err="1">
                    <a:solidFill>
                      <a:srgbClr val="FF0000"/>
                    </a:solidFill>
                    <a:latin typeface="Comic Sans MS" pitchFamily="66" charset="0"/>
                  </a:rPr>
                  <a:t>eg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920" y="1696589"/>
                <a:ext cx="2163286" cy="461665"/>
              </a:xfrm>
              <a:prstGeom prst="rect">
                <a:avLst/>
              </a:prstGeom>
              <a:blipFill>
                <a:blip r:embed="rId11"/>
                <a:stretch>
                  <a:fillRect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8216736" y="2215737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8203673" y="2768732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8321239" y="3347852"/>
            <a:ext cx="295893" cy="557943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8387148" y="2249584"/>
            <a:ext cx="2163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Rearrange to collect real and imaginary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400212" y="2802579"/>
            <a:ext cx="1780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modulus can be rewritten…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482943" y="3451367"/>
            <a:ext cx="1780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31479" y="4387539"/>
            <a:ext cx="3835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This is a circle with </a:t>
            </a:r>
            <a:r>
              <a:rPr lang="en-US" dirty="0" err="1">
                <a:solidFill>
                  <a:srgbClr val="FF0000"/>
                </a:solidFill>
                <a:latin typeface="Comic Sans MS" pitchFamily="66" charset="0"/>
              </a:rPr>
              <a:t>centre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 (x</a:t>
            </a:r>
            <a:r>
              <a:rPr lang="en-US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, y</a:t>
            </a:r>
            <a:r>
              <a:rPr lang="en-US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) and radius r!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81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  <a:blipFill>
                <a:blip r:embed="rId2"/>
                <a:stretch>
                  <a:fillRect t="-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057417" y="1441269"/>
                <a:ext cx="11647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7417" y="1441269"/>
                <a:ext cx="1164741" cy="276999"/>
              </a:xfrm>
              <a:prstGeom prst="rect">
                <a:avLst/>
              </a:prstGeom>
              <a:blipFill>
                <a:blip r:embed="rId4"/>
                <a:stretch>
                  <a:fillRect r="-3261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6818812" y="1802674"/>
            <a:ext cx="531223" cy="4789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8260081" y="1798320"/>
            <a:ext cx="531223" cy="47897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447315" y="2325189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Radius = 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31279" y="2303418"/>
                <a:ext cx="7321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279" y="2303418"/>
                <a:ext cx="73218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6113417" y="2621280"/>
            <a:ext cx="1350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Centre = (4,0)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83485" y="3086047"/>
                <a:ext cx="462053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words, ‘The distance of the variable point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from the fixed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is equal to 5’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3485" y="3086047"/>
                <a:ext cx="4620531" cy="523220"/>
              </a:xfrm>
              <a:prstGeom prst="rect">
                <a:avLst/>
              </a:prstGeom>
              <a:blipFill>
                <a:blip r:embed="rId6"/>
                <a:stretch>
                  <a:fillRect t="-2381" r="-549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8120109" y="371974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8091405" y="355787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8769147" y="5191006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634405" y="531326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4405" y="5313262"/>
                <a:ext cx="403957" cy="184666"/>
              </a:xfrm>
              <a:prstGeom prst="rect">
                <a:avLst/>
              </a:prstGeom>
              <a:blipFill>
                <a:blip r:embed="rId7"/>
                <a:stretch>
                  <a:fillRect l="-12121" r="-9091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8025139" y="4413545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430022" y="440261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0022" y="4402613"/>
                <a:ext cx="860812" cy="215444"/>
              </a:xfrm>
              <a:prstGeom prst="rect">
                <a:avLst/>
              </a:prstGeom>
              <a:blipFill>
                <a:blip r:embed="rId8"/>
                <a:stretch>
                  <a:fillRect l="-2941" r="-7353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9241144" y="4482272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599504" y="500700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9504" y="5007006"/>
                <a:ext cx="200889" cy="215444"/>
              </a:xfrm>
              <a:prstGeom prst="rect">
                <a:avLst/>
              </a:prstGeom>
              <a:blipFill>
                <a:blip r:embed="rId9"/>
                <a:stretch>
                  <a:fillRect l="-11765" r="-5882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128988" y="3639846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8988" y="3639846"/>
                <a:ext cx="44582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737325" y="5106142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7325" y="5106142"/>
                <a:ext cx="43229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090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2" grpId="0"/>
      <p:bldP spid="14" grpId="0"/>
      <p:bldP spid="11" grpId="0"/>
      <p:bldP spid="21" grpId="0"/>
      <p:bldP spid="22" grpId="0" animBg="1"/>
      <p:bldP spid="23" grpId="0"/>
      <p:bldP spid="27" grpId="0"/>
      <p:bldP spid="31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  <a:blipFill>
                <a:blip r:embed="rId2"/>
                <a:stretch>
                  <a:fillRect t="-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8006898" y="122038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7978194" y="105851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8655936" y="2691646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521194" y="281390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1194" y="2813902"/>
                <a:ext cx="403957" cy="184666"/>
              </a:xfrm>
              <a:prstGeom prst="rect">
                <a:avLst/>
              </a:prstGeom>
              <a:blipFill>
                <a:blip r:embed="rId4"/>
                <a:stretch>
                  <a:fillRect l="-12121" r="-1212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7911928" y="1914185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316811" y="190325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811" y="1903253"/>
                <a:ext cx="860812" cy="215444"/>
              </a:xfrm>
              <a:prstGeom prst="rect">
                <a:avLst/>
              </a:prstGeom>
              <a:blipFill>
                <a:blip r:embed="rId5"/>
                <a:stretch>
                  <a:fillRect l="-2941" r="-7353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9127933" y="1982912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486293" y="250764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293" y="2507646"/>
                <a:ext cx="200889" cy="215444"/>
              </a:xfrm>
              <a:prstGeom prst="rect">
                <a:avLst/>
              </a:prstGeom>
              <a:blipFill>
                <a:blip r:embed="rId6"/>
                <a:stretch>
                  <a:fillRect l="-5882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15777" y="1140486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5777" y="1140486"/>
                <a:ext cx="4458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24114" y="2606782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4114" y="2606782"/>
                <a:ext cx="4322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423713" y="4331374"/>
                <a:ext cx="3678231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imaginary part needs to be equal to 0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These must therefore lie on the real axis only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the radius is 5, and the </a:t>
                </a:r>
                <a:r>
                  <a:rPr lang="en-US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centre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at (4,0) these will be where: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3713" y="4331374"/>
                <a:ext cx="3678231" cy="20313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4972595" y="4484914"/>
            <a:ext cx="1419497" cy="2525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7841684" y="2687292"/>
            <a:ext cx="126274" cy="126273"/>
            <a:chOff x="7380515" y="3683726"/>
            <a:chExt cx="126274" cy="12627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9500666" y="2682938"/>
            <a:ext cx="126274" cy="126273"/>
            <a:chOff x="7380515" y="3683726"/>
            <a:chExt cx="126274" cy="126273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97114" y="4920342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  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114" y="4920342"/>
                <a:ext cx="1774780" cy="369332"/>
              </a:xfrm>
              <a:prstGeom prst="rect">
                <a:avLst/>
              </a:prstGeom>
              <a:blipFill>
                <a:blip r:embed="rId10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823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  <a:blipFill>
                <a:blip r:embed="rId2"/>
                <a:stretch>
                  <a:fillRect t="-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8006898" y="122038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7978194" y="105851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8655936" y="2691646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521194" y="281390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1194" y="2813902"/>
                <a:ext cx="403957" cy="184666"/>
              </a:xfrm>
              <a:prstGeom prst="rect">
                <a:avLst/>
              </a:prstGeom>
              <a:blipFill>
                <a:blip r:embed="rId4"/>
                <a:stretch>
                  <a:fillRect l="-12121" r="-1212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7911928" y="1914185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316811" y="190325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811" y="1903253"/>
                <a:ext cx="860812" cy="215444"/>
              </a:xfrm>
              <a:prstGeom prst="rect">
                <a:avLst/>
              </a:prstGeom>
              <a:blipFill>
                <a:blip r:embed="rId5"/>
                <a:stretch>
                  <a:fillRect l="-2941" r="-7353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9127933" y="1982912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486293" y="250764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293" y="2507646"/>
                <a:ext cx="200889" cy="215444"/>
              </a:xfrm>
              <a:prstGeom prst="rect">
                <a:avLst/>
              </a:prstGeom>
              <a:blipFill>
                <a:blip r:embed="rId6"/>
                <a:stretch>
                  <a:fillRect l="-5882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15777" y="1140486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5777" y="1140486"/>
                <a:ext cx="4458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24114" y="2606782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4114" y="2606782"/>
                <a:ext cx="4322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6336627" y="4287830"/>
            <a:ext cx="367823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real part needs to be equal to 0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These must therefore lie on the imaginary axis only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can use the equation of the circle to find these…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929052" y="4493624"/>
            <a:ext cx="1532708" cy="93181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7937479" y="2312824"/>
            <a:ext cx="126274" cy="126273"/>
            <a:chOff x="7380515" y="3683726"/>
            <a:chExt cx="126274" cy="12627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941832" y="3057406"/>
            <a:ext cx="126274" cy="126273"/>
            <a:chOff x="7380515" y="3683726"/>
            <a:chExt cx="126274" cy="126273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97114" y="4920342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  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114" y="4920342"/>
                <a:ext cx="1774780" cy="369332"/>
              </a:xfrm>
              <a:prstGeom prst="rect">
                <a:avLst/>
              </a:prstGeom>
              <a:blipFill>
                <a:blip r:embed="rId9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573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Complex numbers can be used to represent Loci on a Argand Diagram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locus of z on an Argand diagram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values of z that satisfy:</a:t>
                </a:r>
              </a:p>
              <a:p>
                <a:pPr marL="0" indent="0" algn="ctr">
                  <a:buNone/>
                </a:pPr>
                <a:r>
                  <a:rPr lang="en-US" sz="16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89464" y="1541417"/>
                <a:ext cx="3744685" cy="4635546"/>
              </a:xfrm>
              <a:blipFill>
                <a:blip r:embed="rId2"/>
                <a:stretch>
                  <a:fillRect t="-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8006898" y="1220384"/>
            <a:ext cx="1776" cy="296531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7978194" y="1058514"/>
            <a:ext cx="0" cy="338763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8655936" y="2691646"/>
            <a:ext cx="126274" cy="126273"/>
            <a:chOff x="7380515" y="3683726"/>
            <a:chExt cx="126274" cy="12627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521194" y="2813902"/>
                <a:ext cx="40395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1194" y="2813902"/>
                <a:ext cx="403957" cy="184666"/>
              </a:xfrm>
              <a:prstGeom prst="rect">
                <a:avLst/>
              </a:prstGeom>
              <a:blipFill>
                <a:blip r:embed="rId4"/>
                <a:stretch>
                  <a:fillRect l="-12121" r="-1212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7911928" y="1914185"/>
            <a:ext cx="1658679" cy="1658679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316811" y="1903253"/>
                <a:ext cx="86081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𝒊𝒚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811" y="1903253"/>
                <a:ext cx="860812" cy="215444"/>
              </a:xfrm>
              <a:prstGeom prst="rect">
                <a:avLst/>
              </a:prstGeom>
              <a:blipFill>
                <a:blip r:embed="rId5"/>
                <a:stretch>
                  <a:fillRect l="-2941" r="-7353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9127933" y="1982912"/>
            <a:ext cx="126274" cy="126273"/>
            <a:chOff x="7380515" y="3683726"/>
            <a:chExt cx="126274" cy="126273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486293" y="250764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293" y="2507646"/>
                <a:ext cx="200889" cy="215444"/>
              </a:xfrm>
              <a:prstGeom prst="rect">
                <a:avLst/>
              </a:prstGeom>
              <a:blipFill>
                <a:blip r:embed="rId6"/>
                <a:stretch>
                  <a:fillRect l="-5882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15777" y="1140486"/>
                <a:ext cx="4458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𝐼𝑚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5777" y="1140486"/>
                <a:ext cx="445827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24114" y="2606782"/>
                <a:ext cx="4322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𝑅𝑒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4114" y="2606782"/>
                <a:ext cx="43229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7937479" y="2312824"/>
            <a:ext cx="126274" cy="126273"/>
            <a:chOff x="7380515" y="3683726"/>
            <a:chExt cx="126274" cy="126273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941832" y="3057406"/>
            <a:ext cx="126274" cy="126273"/>
            <a:chOff x="7380515" y="3683726"/>
            <a:chExt cx="126274" cy="126273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7384869" y="3683726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380515" y="3688079"/>
              <a:ext cx="121920" cy="12192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97114" y="4920342"/>
                <a:ext cx="17747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  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114" y="4920342"/>
                <a:ext cx="1774780" cy="369332"/>
              </a:xfrm>
              <a:prstGeom prst="rect">
                <a:avLst/>
              </a:prstGeom>
              <a:blipFill>
                <a:blip r:embed="rId9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04562" y="4193178"/>
                <a:ext cx="174714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4562" y="4193178"/>
                <a:ext cx="1747145" cy="246221"/>
              </a:xfrm>
              <a:prstGeom prst="rect">
                <a:avLst/>
              </a:prstGeom>
              <a:blipFill>
                <a:blip r:embed="rId10"/>
                <a:stretch>
                  <a:fillRect r="-2174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209213" y="4580710"/>
                <a:ext cx="15407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9213" y="4580710"/>
                <a:ext cx="1540743" cy="246221"/>
              </a:xfrm>
              <a:prstGeom prst="rect">
                <a:avLst/>
              </a:prstGeom>
              <a:blipFill>
                <a:blip r:embed="rId11"/>
                <a:stretch>
                  <a:fillRect t="-5000" r="-2459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09660" y="4968242"/>
                <a:ext cx="12352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16+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660" y="4968242"/>
                <a:ext cx="1235275" cy="246221"/>
              </a:xfrm>
              <a:prstGeom prst="rect">
                <a:avLst/>
              </a:prstGeom>
              <a:blipFill>
                <a:blip r:embed="rId12"/>
                <a:stretch>
                  <a:fillRect l="-3061" r="-3061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984276" y="5373190"/>
                <a:ext cx="6487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4276" y="5373190"/>
                <a:ext cx="648767" cy="246221"/>
              </a:xfrm>
              <a:prstGeom prst="rect">
                <a:avLst/>
              </a:prstGeom>
              <a:blipFill>
                <a:blip r:embed="rId13"/>
                <a:stretch>
                  <a:fillRect l="-5769" t="-5000" r="-5769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084424" y="5760721"/>
                <a:ext cx="7010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=±3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424" y="5760721"/>
                <a:ext cx="701026" cy="246221"/>
              </a:xfrm>
              <a:prstGeom prst="rect">
                <a:avLst/>
              </a:prstGeom>
              <a:blipFill>
                <a:blip r:embed="rId14"/>
                <a:stretch>
                  <a:fillRect l="-7143" r="-5357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689868" y="4314503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868990" y="4348350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x =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Arc 43"/>
          <p:cNvSpPr/>
          <p:nvPr/>
        </p:nvSpPr>
        <p:spPr>
          <a:xfrm>
            <a:off x="7702931" y="4702034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7715994" y="5098274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7737765" y="5511931"/>
            <a:ext cx="261059" cy="39683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7821092" y="4753298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921241" y="5140829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Subtract 16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908179" y="5571903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509904" y="5638799"/>
                <a:ext cx="21230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904" y="5638799"/>
                <a:ext cx="2123081" cy="369332"/>
              </a:xfrm>
              <a:prstGeom prst="rect">
                <a:avLst/>
              </a:prstGeom>
              <a:blipFill>
                <a:blip r:embed="rId15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759194" y="2226073"/>
                <a:ext cx="12663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9194" y="2226073"/>
                <a:ext cx="126637" cy="184666"/>
              </a:xfrm>
              <a:prstGeom prst="rect">
                <a:avLst/>
              </a:prstGeom>
              <a:blipFill>
                <a:blip r:embed="rId16"/>
                <a:stretch>
                  <a:fillRect l="-18182" r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50336" y="3092576"/>
                <a:ext cx="24205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0336" y="3092576"/>
                <a:ext cx="242054" cy="184666"/>
              </a:xfrm>
              <a:prstGeom prst="rect">
                <a:avLst/>
              </a:prstGeom>
              <a:blipFill>
                <a:blip r:embed="rId17"/>
                <a:stretch>
                  <a:fillRect r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321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/>
      <p:bldP spid="38" grpId="0"/>
      <p:bldP spid="39" grpId="0"/>
      <p:bldP spid="41" grpId="0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Sketch the locus of P(</a:t>
            </a:r>
            <a:r>
              <a:rPr lang="en-US" sz="1400" dirty="0" err="1">
                <a:latin typeface="Comic Sans MS" panose="030F0702030302020204" pitchFamily="66" charset="0"/>
              </a:rPr>
              <a:t>x,y</a:t>
            </a:r>
            <a:r>
              <a:rPr lang="en-US" sz="1400" dirty="0">
                <a:latin typeface="Comic Sans MS" panose="030F0702030302020204" pitchFamily="66" charset="0"/>
              </a:rPr>
              <a:t>) which is represented by z on an </a:t>
            </a:r>
            <a:r>
              <a:rPr lang="en-US" sz="1400" dirty="0" err="1">
                <a:latin typeface="Comic Sans MS" panose="030F0702030302020204" pitchFamily="66" charset="0"/>
              </a:rPr>
              <a:t>Argand</a:t>
            </a:r>
            <a:r>
              <a:rPr lang="en-US" sz="1400" dirty="0">
                <a:latin typeface="Comic Sans MS" panose="030F0702030302020204" pitchFamily="66" charset="0"/>
              </a:rPr>
              <a:t> diagram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67000" y="28194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  <m:r>
                            <a:rPr lang="en-US" sz="1600" i="1">
                              <a:latin typeface="Cambria Math"/>
                            </a:rPr>
                            <m:t>−5−3</m:t>
                          </m:r>
                          <m:r>
                            <a:rPr lang="en-US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819400"/>
                <a:ext cx="163570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85853" y="4495800"/>
                <a:ext cx="1805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  <m:r>
                            <a:rPr lang="en-US" sz="1600" i="1">
                              <a:latin typeface="Cambria Math"/>
                            </a:rPr>
                            <m:t>−(5+3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  <m:r>
                            <a:rPr lang="en-GB" sz="1600" i="1">
                              <a:latin typeface="Cambria Math"/>
                            </a:rPr>
                            <m:t>)</m:t>
                          </m:r>
                        </m:e>
                      </m:d>
                      <m:r>
                        <a:rPr lang="en-US" sz="16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853" y="4495800"/>
                <a:ext cx="1805623" cy="338554"/>
              </a:xfrm>
              <a:prstGeom prst="rect">
                <a:avLst/>
              </a:prstGeom>
              <a:blipFill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662052" y="41148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  <m:r>
                            <a:rPr lang="en-US" sz="1600" i="1">
                              <a:latin typeface="Cambria Math"/>
                            </a:rPr>
                            <m:t>−5−3</m:t>
                          </m:r>
                          <m:r>
                            <a:rPr lang="en-US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2052" y="4114800"/>
                <a:ext cx="163570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2585852" y="4876800"/>
            <a:ext cx="228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47652" y="5257801"/>
            <a:ext cx="1339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Leave z as it is – this is the variable point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3576452" y="4876800"/>
            <a:ext cx="2286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19252" y="5257801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Put this part in a bracket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- This is the fixed point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64875" y="4974773"/>
            <a:ext cx="24967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we want the locus where the distance between the variable point z and the fixed point (5,3) is equal to 3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8116614" y="1447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793014" y="3048001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964214" y="1143001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 flipV="1">
            <a:off x="8116614" y="15240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9067800" y="2438400"/>
            <a:ext cx="152400" cy="152400"/>
            <a:chOff x="5791200" y="29718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 24"/>
          <p:cNvSpPr>
            <a:spLocks noChangeAspect="1"/>
          </p:cNvSpPr>
          <p:nvPr/>
        </p:nvSpPr>
        <p:spPr>
          <a:xfrm>
            <a:off x="8458200" y="1828800"/>
            <a:ext cx="1371600" cy="1371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9173980" y="2381795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(5,3)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619515" y="1733204"/>
            <a:ext cx="591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P(</a:t>
            </a:r>
            <a:r>
              <a:rPr lang="en-GB" sz="1200" dirty="0" err="1">
                <a:latin typeface="Comic Sans MS" pitchFamily="66" charset="0"/>
              </a:rPr>
              <a:t>x,y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9486009" y="1868979"/>
            <a:ext cx="152400" cy="152400"/>
            <a:chOff x="5791200" y="2971800"/>
            <a:chExt cx="152400" cy="1524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7675418" y="5213269"/>
            <a:ext cx="2129236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This will be a circle of radius 3 units, centre (5,3)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5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</p:spTree>
    <p:extLst>
      <p:ext uri="{BB962C8B-B14F-4D97-AF65-F5344CB8AC3E}">
        <p14:creationId xmlns:p14="http://schemas.microsoft.com/office/powerpoint/2010/main" val="362150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4" grpId="0"/>
      <p:bldP spid="16" grpId="0"/>
      <p:bldP spid="17" grpId="0"/>
      <p:bldP spid="19" grpId="0"/>
      <p:bldP spid="20" grpId="0"/>
      <p:bldP spid="25" grpId="0" animBg="1"/>
      <p:bldP spid="26" grpId="0"/>
      <p:bldP spid="27" grpId="0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429000" cy="4896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Complex numbers can be used to represent Loci on a Argand Diagram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maximum value of </a:t>
            </a:r>
            <a:r>
              <a:rPr lang="en-US" sz="1400" dirty="0" err="1">
                <a:latin typeface="Comic Sans MS" panose="030F0702030302020204" pitchFamily="66" charset="0"/>
              </a:rPr>
              <a:t>argz</a:t>
            </a:r>
            <a:r>
              <a:rPr lang="en-US" sz="1400" dirty="0">
                <a:latin typeface="Comic Sans MS" panose="030F0702030302020204" pitchFamily="66" charset="0"/>
              </a:rPr>
              <a:t> in the interval (-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,</a:t>
            </a:r>
            <a:r>
              <a:rPr lang="el-GR" sz="14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Sketch this on the diagram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can use the ‘tangents to a circle’ rule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We can then find the angle in the lower triangle, and double it!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67000" y="2819400"/>
                <a:ext cx="16357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  <m:r>
                            <a:rPr lang="en-US" sz="1600" i="1">
                              <a:latin typeface="Cambria Math"/>
                            </a:rPr>
                            <m:t>−5−3</m:t>
                          </m:r>
                          <m:r>
                            <a:rPr lang="en-US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819400"/>
                <a:ext cx="163570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8116614" y="14478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793014" y="3048001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964214" y="1143001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 flipV="1">
            <a:off x="8116614" y="1524000"/>
            <a:ext cx="0" cy="3352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9067800" y="2438400"/>
            <a:ext cx="152400" cy="152400"/>
            <a:chOff x="5791200" y="29718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Oval 24"/>
          <p:cNvSpPr>
            <a:spLocks noChangeAspect="1"/>
          </p:cNvSpPr>
          <p:nvPr/>
        </p:nvSpPr>
        <p:spPr>
          <a:xfrm>
            <a:off x="8458200" y="1828800"/>
            <a:ext cx="1371600" cy="1371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locus of points described by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is a circle with 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146026" cy="830997"/>
              </a:xfrm>
              <a:prstGeom prst="rect">
                <a:avLst/>
              </a:prstGeom>
              <a:blipFill>
                <a:blip r:embed="rId3"/>
                <a:stretch>
                  <a:fillRect b="-29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248980" y="6550224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2E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8116389" y="1123406"/>
            <a:ext cx="853440" cy="208134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8116389" y="3204754"/>
            <a:ext cx="2124892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8116389" y="2529840"/>
            <a:ext cx="1023258" cy="67491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560526" y="2133600"/>
            <a:ext cx="583474" cy="39188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25" idx="4"/>
          </p:cNvCxnSpPr>
          <p:nvPr/>
        </p:nvCxnSpPr>
        <p:spPr>
          <a:xfrm>
            <a:off x="9144000" y="2499360"/>
            <a:ext cx="0" cy="70104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9173980" y="2381795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(5,3)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619515" y="1733204"/>
            <a:ext cx="591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P(</a:t>
            </a:r>
            <a:r>
              <a:rPr lang="en-GB" sz="1200" dirty="0" err="1">
                <a:latin typeface="Comic Sans MS" pitchFamily="66" charset="0"/>
              </a:rPr>
              <a:t>x,y</a:t>
            </a:r>
            <a:r>
              <a:rPr lang="en-GB" sz="1200" dirty="0">
                <a:latin typeface="Comic Sans MS" pitchFamily="66" charset="0"/>
              </a:rPr>
              <a:t>)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9486009" y="1868979"/>
            <a:ext cx="152400" cy="152400"/>
            <a:chOff x="5791200" y="2971800"/>
            <a:chExt cx="152400" cy="152400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5791200" y="29718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Arc 48"/>
          <p:cNvSpPr/>
          <p:nvPr/>
        </p:nvSpPr>
        <p:spPr>
          <a:xfrm>
            <a:off x="7506789" y="2812869"/>
            <a:ext cx="914400" cy="914400"/>
          </a:xfrm>
          <a:prstGeom prst="arc">
            <a:avLst>
              <a:gd name="adj1" fmla="val 18516566"/>
              <a:gd name="adj2" fmla="val 211102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325394" y="2943499"/>
                <a:ext cx="3309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5394" y="2943499"/>
                <a:ext cx="33098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074229" y="4950823"/>
                <a:ext cx="799834" cy="409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229" y="4950823"/>
                <a:ext cx="799834" cy="409279"/>
              </a:xfrm>
              <a:prstGeom prst="rect">
                <a:avLst/>
              </a:prstGeom>
              <a:blipFill>
                <a:blip r:embed="rId5"/>
                <a:stretch>
                  <a:fillRect l="-3125" t="-3030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982790" y="5599610"/>
                <a:ext cx="8939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=0.54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790" y="5599610"/>
                <a:ext cx="893963" cy="215444"/>
              </a:xfrm>
              <a:prstGeom prst="rect">
                <a:avLst/>
              </a:prstGeom>
              <a:blipFill>
                <a:blip r:embed="rId6"/>
                <a:stretch>
                  <a:fillRect l="-1408" t="-5556" r="-4225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995853" y="6048100"/>
                <a:ext cx="8939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=1.08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853" y="6048100"/>
                <a:ext cx="893963" cy="215444"/>
              </a:xfrm>
              <a:prstGeom prst="rect">
                <a:avLst/>
              </a:prstGeom>
              <a:blipFill>
                <a:blip r:embed="rId7"/>
                <a:stretch>
                  <a:fillRect l="-1389" t="-5556" r="-2778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6901742" y="5207131"/>
            <a:ext cx="239288" cy="47085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967653" y="5275812"/>
            <a:ext cx="116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6914805" y="5690457"/>
            <a:ext cx="239288" cy="470858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998133" y="5767846"/>
            <a:ext cx="970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Double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543905" y="3220589"/>
            <a:ext cx="338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5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079482" y="2737264"/>
            <a:ext cx="338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3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61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/>
      <p:bldP spid="53" grpId="0"/>
      <p:bldP spid="54" grpId="0" animBg="1"/>
      <p:bldP spid="55" grpId="0"/>
      <p:bldP spid="56" grpId="0" animBg="1"/>
      <p:bldP spid="57" grpId="0"/>
      <p:bldP spid="58" grpId="0"/>
      <p:bldP spid="5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2282</Words>
  <Application>Microsoft Office PowerPoint</Application>
  <PresentationFormat>Widescreen</PresentationFormat>
  <Paragraphs>569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Argand Diagrams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2019-08-26T03:14:15Z</dcterms:modified>
</cp:coreProperties>
</file>