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68" r:id="rId2"/>
    <p:sldId id="564" r:id="rId3"/>
    <p:sldId id="554" r:id="rId4"/>
    <p:sldId id="555" r:id="rId5"/>
    <p:sldId id="556" r:id="rId6"/>
    <p:sldId id="557" r:id="rId7"/>
    <p:sldId id="559" r:id="rId8"/>
    <p:sldId id="566" r:id="rId9"/>
    <p:sldId id="565" r:id="rId10"/>
    <p:sldId id="560" r:id="rId11"/>
    <p:sldId id="563" r:id="rId12"/>
    <p:sldId id="5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87" autoAdjust="0"/>
    <p:restoredTop sz="88534" autoAdjust="0"/>
  </p:normalViewPr>
  <p:slideViewPr>
    <p:cSldViewPr>
      <p:cViewPr varScale="1">
        <p:scale>
          <a:sx n="70" d="100"/>
          <a:sy n="70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hyperlink" Target="https://www.youtube.com/watch?v=-reFBJ4R9iA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By parts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(Part 6 </a:t>
            </a:r>
            <a:r>
              <a:rPr lang="en-GB" sz="7200"/>
              <a:t>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6826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>
                  <a:solidFill>
                    <a:prstClr val="white"/>
                  </a:solidFill>
                </a:rPr>
                <a:t>SKILL #6</a:t>
              </a:r>
              <a:r>
                <a:rPr lang="en-GB" sz="3200" dirty="0">
                  <a:solidFill>
                    <a:prstClr val="white"/>
                  </a:solidFill>
                </a:rPr>
                <a:t>: Integration by Parts - </a:t>
              </a:r>
              <a:r>
                <a:rPr lang="en-GB" sz="3200" dirty="0"/>
                <a:t>Definite 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39752" y="752615"/>
                <a:ext cx="4314180" cy="96821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752615"/>
                <a:ext cx="4314180" cy="968214"/>
              </a:xfrm>
              <a:prstGeom prst="rect">
                <a:avLst/>
              </a:prstGeom>
              <a:blipFill>
                <a:blip r:embed="rId2"/>
                <a:stretch>
                  <a:fillRect b="-648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536" y="4413921"/>
                <a:ext cx="3539668" cy="2341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Step 3: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413921"/>
                <a:ext cx="3539668" cy="2341603"/>
              </a:xfrm>
              <a:prstGeom prst="rect">
                <a:avLst/>
              </a:prstGeom>
              <a:blipFill>
                <a:blip r:embed="rId3"/>
                <a:stretch>
                  <a:fillRect l="-2754"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196763" y="1905173"/>
                <a:ext cx="4839733" cy="3152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b="1" dirty="0"/>
                  <a:t>Step 4: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0+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763" y="1905173"/>
                <a:ext cx="4839733" cy="3152338"/>
              </a:xfrm>
              <a:prstGeom prst="rect">
                <a:avLst/>
              </a:prstGeom>
              <a:blipFill>
                <a:blip r:embed="rId4"/>
                <a:stretch>
                  <a:fillRect l="-1889" t="-1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1605" y="1827214"/>
                <a:ext cx="3008465" cy="1162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b="1" dirty="0"/>
                  <a:t>Step 1: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05" y="1827214"/>
                <a:ext cx="3008465" cy="1162947"/>
              </a:xfrm>
              <a:prstGeom prst="rect">
                <a:avLst/>
              </a:prstGeom>
              <a:blipFill>
                <a:blip r:embed="rId5"/>
                <a:stretch>
                  <a:fillRect l="-3245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95536" y="3048289"/>
                <a:ext cx="3372398" cy="1162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b="1" dirty="0"/>
                  <a:t>Step 2:</a:t>
                </a:r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         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048289"/>
                <a:ext cx="3372398" cy="1162947"/>
              </a:xfrm>
              <a:prstGeom prst="rect">
                <a:avLst/>
              </a:prstGeom>
              <a:blipFill>
                <a:blip r:embed="rId6"/>
                <a:stretch>
                  <a:fillRect l="-2893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3868899" y="1905173"/>
            <a:ext cx="10018" cy="4764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988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BA9F01-88EA-489D-8796-658B14B4E41E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200D566-4BAC-4402-90CD-908F9EBB68A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One final unusual one…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BE02E74-AE86-4C4D-BEBB-7AB8CD1890B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FA3B67-E63F-499B-9D2B-1E73A0A3B97B}"/>
                  </a:ext>
                </a:extLst>
              </p:cNvPr>
              <p:cNvSpPr txBox="1"/>
              <p:nvPr/>
            </p:nvSpPr>
            <p:spPr>
              <a:xfrm>
                <a:off x="340544" y="951136"/>
                <a:ext cx="2115999" cy="658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FA3B67-E63F-499B-9D2B-1E73A0A3B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44" y="951136"/>
                <a:ext cx="2115999" cy="658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E1A883-CBB4-4B85-B2BF-AADFF7A55E99}"/>
                  </a:ext>
                </a:extLst>
              </p:cNvPr>
              <p:cNvSpPr txBox="1"/>
              <p:nvPr/>
            </p:nvSpPr>
            <p:spPr>
              <a:xfrm>
                <a:off x="3347864" y="760636"/>
                <a:ext cx="5463852" cy="104894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It doesn’t actually matter what you make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/>
                  <a:t> and what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/>
                  <a:t> this time. But the hard part is realising how to ‘close the loop’ at the end…</a:t>
                </a:r>
              </a:p>
              <a:p>
                <a:r>
                  <a:rPr lang="en-GB" sz="1400" b="1" dirty="0"/>
                  <a:t>Exam Note</a:t>
                </a:r>
                <a:r>
                  <a:rPr lang="en-GB" sz="1400" dirty="0"/>
                  <a:t>: This came up in an exam once and caught an awful lot of students (and teachers!) by surprise.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E1A883-CBB4-4B85-B2BF-AADFF7A55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760636"/>
                <a:ext cx="5463852" cy="10489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A9B1EF-AC24-45C6-9991-5E823C702018}"/>
                  </a:ext>
                </a:extLst>
              </p:cNvPr>
              <p:cNvSpPr txBox="1"/>
              <p:nvPr/>
            </p:nvSpPr>
            <p:spPr>
              <a:xfrm>
                <a:off x="501452" y="1798464"/>
                <a:ext cx="5472608" cy="5136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𝑑𝑐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Consider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br>
                  <a:rPr lang="en-GB" sz="1600" dirty="0"/>
                </a:br>
                <a:endParaRPr lang="en-GB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A9B1EF-AC24-45C6-9991-5E823C702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52" y="1798464"/>
                <a:ext cx="5472608" cy="5136471"/>
              </a:xfrm>
              <a:prstGeom prst="rect">
                <a:avLst/>
              </a:prstGeom>
              <a:blipFill>
                <a:blip r:embed="rId4"/>
                <a:stretch>
                  <a:fillRect l="-5345" t="-1423" b="-15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72532EF-4B4E-417E-B4FB-E77C6F1D9693}"/>
              </a:ext>
            </a:extLst>
          </p:cNvPr>
          <p:cNvSpPr txBox="1"/>
          <p:nvPr/>
        </p:nvSpPr>
        <p:spPr>
          <a:xfrm>
            <a:off x="6291932" y="5411316"/>
            <a:ext cx="2623468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This is the surprising bit! Because we ended up with the original expression, we can ‘collect’ these integrals together!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73D979-7E8A-41E9-82C8-170F5C3737CD}"/>
              </a:ext>
            </a:extLst>
          </p:cNvPr>
          <p:cNvCxnSpPr>
            <a:stCxn id="9" idx="1"/>
          </p:cNvCxnSpPr>
          <p:nvPr/>
        </p:nvCxnSpPr>
        <p:spPr>
          <a:xfrm flipH="1">
            <a:off x="5308600" y="5888370"/>
            <a:ext cx="983332" cy="17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1A22252-07B6-462E-BA18-2E87A19CB90E}"/>
              </a:ext>
            </a:extLst>
          </p:cNvPr>
          <p:cNvSpPr/>
          <p:nvPr/>
        </p:nvSpPr>
        <p:spPr>
          <a:xfrm>
            <a:off x="475308" y="1888554"/>
            <a:ext cx="8440092" cy="485281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90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11F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306-307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C1C8EB-4A61-401C-AAE3-4C8E8CC711C9}"/>
                  </a:ext>
                </a:extLst>
              </p:cNvPr>
              <p:cNvSpPr txBox="1"/>
              <p:nvPr/>
            </p:nvSpPr>
            <p:spPr>
              <a:xfrm>
                <a:off x="1526143" y="5139573"/>
                <a:ext cx="5854482" cy="159191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You will need the following standard results (given in your formula booklet) for the main exercise. We’ll prove them later. </a:t>
                </a:r>
                <a:r>
                  <a:rPr lang="en-GB" sz="1600" dirty="0">
                    <a:latin typeface="Wingdings" panose="05000000000000000000" pitchFamily="2" charset="2"/>
                  </a:rPr>
                  <a:t>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 b="0" i="0" smtClean="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 panose="02040503050406030204" pitchFamily="18" charset="0"/>
                                    </a:rPr>
                                    <m:t>cosec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600" b="0" i="0" smtClean="0">
                                          <a:latin typeface="Cambria Math" panose="02040503050406030204" pitchFamily="18" charset="0"/>
                                        </a:rPr>
                                        <m:t>cot</m:t>
                                      </m:r>
                                    </m:fName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br>
                  <a:rPr lang="en-GB" sz="1600" dirty="0"/>
                </a:br>
                <a:endParaRPr lang="en-GB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C1C8EB-4A61-401C-AAE3-4C8E8CC71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143" y="5139573"/>
                <a:ext cx="5854482" cy="1591911"/>
              </a:xfrm>
              <a:prstGeom prst="rect">
                <a:avLst/>
              </a:prstGeom>
              <a:blipFill>
                <a:blip r:embed="rId2"/>
                <a:stretch>
                  <a:fillRect l="-12953" t="-30943" b="-87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E34CAC-9561-4663-A3E4-4A728C40A595}"/>
                  </a:ext>
                </a:extLst>
              </p:cNvPr>
              <p:cNvSpPr txBox="1"/>
              <p:nvPr/>
            </p:nvSpPr>
            <p:spPr>
              <a:xfrm>
                <a:off x="330623" y="3731714"/>
                <a:ext cx="2949934" cy="1462580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Extension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arcsin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1" i="0" smtClean="0">
                              <a:latin typeface="Cambria Math" panose="02040503050406030204" pitchFamily="18" charset="0"/>
                            </a:rPr>
                            <m:t>𝐚𝐫𝐜𝐬𝐢𝐧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200" dirty="0"/>
                  <a:t>(hint: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/>
                  <a:t>)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E34CAC-9561-4663-A3E4-4A728C40A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23" y="3731714"/>
                <a:ext cx="2949934" cy="1462580"/>
              </a:xfrm>
              <a:prstGeom prst="rect">
                <a:avLst/>
              </a:prstGeom>
              <a:blipFill>
                <a:blip r:embed="rId3"/>
                <a:stretch>
                  <a:fillRect l="-22318" t="-51724" b="-53448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BE8C2542-84D5-473E-B2EF-35C206AFB361}"/>
              </a:ext>
            </a:extLst>
          </p:cNvPr>
          <p:cNvSpPr/>
          <p:nvPr/>
        </p:nvSpPr>
        <p:spPr>
          <a:xfrm>
            <a:off x="576619" y="4463004"/>
            <a:ext cx="2457942" cy="3606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CF8B60-37A1-E349-8852-7210BB2BDE79}"/>
              </a:ext>
            </a:extLst>
          </p:cNvPr>
          <p:cNvSpPr txBox="1"/>
          <p:nvPr/>
        </p:nvSpPr>
        <p:spPr>
          <a:xfrm>
            <a:off x="2339752" y="1844748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Q6-7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7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Parts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5496" y="753114"/>
            <a:ext cx="9143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You ‘Integration by Parts’ when </a:t>
            </a:r>
          </a:p>
          <a:p>
            <a:pPr algn="ctr"/>
            <a:r>
              <a:rPr lang="en-GB" sz="3600" b="1" dirty="0"/>
              <a:t>integrating the product of two functions.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544" y="2355369"/>
                <a:ext cx="4032448" cy="1602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4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4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55369"/>
                <a:ext cx="4032448" cy="16028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932040" y="2418642"/>
                <a:ext cx="3469155" cy="1602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4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418642"/>
                <a:ext cx="3469155" cy="16028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02208" y="4537947"/>
                <a:ext cx="2963119" cy="1602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4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08" y="4537947"/>
                <a:ext cx="2963119" cy="16028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860032" y="4509120"/>
                <a:ext cx="3738459" cy="1602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48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4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509120"/>
                <a:ext cx="3738459" cy="16028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65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Parts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6587" y="980728"/>
                <a:ext cx="8856984" cy="35188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To integrate by parts:</a:t>
                </a:r>
              </a:p>
              <a:p>
                <a:pPr algn="ctr"/>
                <a:endParaRPr lang="en-GB" sz="5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5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5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5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87" y="980728"/>
                <a:ext cx="8856984" cy="3518848"/>
              </a:xfrm>
              <a:prstGeom prst="rect">
                <a:avLst/>
              </a:prstGeom>
              <a:blipFill>
                <a:blip r:embed="rId2"/>
                <a:stretch>
                  <a:fillRect t="-48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13758" y="5445224"/>
            <a:ext cx="8662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Given in the formula booklet</a:t>
            </a:r>
          </a:p>
        </p:txBody>
      </p:sp>
    </p:spTree>
    <p:extLst>
      <p:ext uri="{BB962C8B-B14F-4D97-AF65-F5344CB8AC3E}">
        <p14:creationId xmlns:p14="http://schemas.microsoft.com/office/powerpoint/2010/main" val="42872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Parts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60032" y="4255606"/>
                <a:ext cx="3816424" cy="1835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55606"/>
                <a:ext cx="3816424" cy="1835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529" y="2131985"/>
                <a:ext cx="3528392" cy="84343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STEP 1</a:t>
                </a:r>
                <a:r>
                  <a:rPr lang="en-GB" sz="2000" dirty="0"/>
                  <a:t>: Decide which thing will be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000" dirty="0"/>
                  <a:t> and which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2131985"/>
                <a:ext cx="3528392" cy="843436"/>
              </a:xfrm>
              <a:prstGeom prst="rect">
                <a:avLst/>
              </a:prstGeom>
              <a:blipFill>
                <a:blip r:embed="rId3"/>
                <a:stretch>
                  <a:fillRect l="-1372" t="-2817" b="-3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99992" y="2155353"/>
            <a:ext cx="4104456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b="1" dirty="0"/>
              <a:t>STEP 3</a:t>
            </a:r>
            <a:r>
              <a:rPr lang="en-GB" sz="2000" dirty="0"/>
              <a:t>: Use the formula.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3529" y="4968859"/>
                <a:ext cx="3600399" cy="54837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2</a:t>
                </a:r>
                <a:r>
                  <a:rPr lang="en-GB" sz="2000" dirty="0"/>
                  <a:t>: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4968859"/>
                <a:ext cx="3600399" cy="548373"/>
              </a:xfrm>
              <a:prstGeom prst="rect">
                <a:avLst/>
              </a:prstGeom>
              <a:blipFill>
                <a:blip r:embed="rId4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6069" y="697614"/>
                <a:ext cx="3168352" cy="1225272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69" y="697614"/>
                <a:ext cx="3168352" cy="12252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82024" y="3096203"/>
                <a:ext cx="3011402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24" y="3096203"/>
                <a:ext cx="3011402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827584" y="5752300"/>
                <a:ext cx="2846613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      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52300"/>
                <a:ext cx="2846613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5419" y="4054462"/>
                <a:ext cx="329436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000" dirty="0"/>
                  <a:t> will always be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000" dirty="0"/>
                  <a:t> term </a:t>
                </a:r>
              </a:p>
              <a:p>
                <a:r>
                  <a:rPr lang="en-GB" sz="2000" b="1" dirty="0"/>
                  <a:t>UNLESS</a:t>
                </a:r>
                <a:r>
                  <a:rPr lang="en-GB" sz="2000" dirty="0"/>
                  <a:t> one term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9" y="4054462"/>
                <a:ext cx="3294365" cy="707886"/>
              </a:xfrm>
              <a:prstGeom prst="rect">
                <a:avLst/>
              </a:prstGeom>
              <a:blipFill>
                <a:blip r:embed="rId8"/>
                <a:stretch>
                  <a:fillRect l="-203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95936" y="782366"/>
                <a:ext cx="4805033" cy="1007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782366"/>
                <a:ext cx="4805033" cy="10071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220072" y="2882619"/>
                <a:ext cx="2694584" cy="1007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882619"/>
                <a:ext cx="2694584" cy="10071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45B3381-E4BD-0648-A453-55A43311D9BF}"/>
              </a:ext>
            </a:extLst>
          </p:cNvPr>
          <p:cNvSpPr txBox="1"/>
          <p:nvPr/>
        </p:nvSpPr>
        <p:spPr>
          <a:xfrm>
            <a:off x="3653923" y="2988173"/>
            <a:ext cx="1505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1"/>
              </a:rPr>
              <a:t>Song about LIATE help you decide u - Funny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0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Parts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908690"/>
                <a:ext cx="3816424" cy="8036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08690"/>
                <a:ext cx="3816424" cy="803618"/>
              </a:xfrm>
              <a:prstGeom prst="rect">
                <a:avLst/>
              </a:prstGeom>
              <a:blipFill>
                <a:blip r:embed="rId2"/>
                <a:stretch>
                  <a:fillRect l="-2727" t="-1923" b="-108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91925" y="2852936"/>
                <a:ext cx="4464387" cy="358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25" y="2852936"/>
                <a:ext cx="4464387" cy="3584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3529" y="2131985"/>
                <a:ext cx="3528392" cy="84343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STEP 1</a:t>
                </a:r>
                <a:r>
                  <a:rPr lang="en-GB" sz="2000" dirty="0"/>
                  <a:t>: Decide which thing will be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000" dirty="0"/>
                  <a:t> and which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2131985"/>
                <a:ext cx="3528392" cy="843436"/>
              </a:xfrm>
              <a:prstGeom prst="rect">
                <a:avLst/>
              </a:prstGeom>
              <a:blipFill>
                <a:blip r:embed="rId4"/>
                <a:stretch>
                  <a:fillRect l="-1372" t="-2817" b="-3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571891" y="2131985"/>
            <a:ext cx="4104456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b="1" dirty="0"/>
              <a:t>STEP 3</a:t>
            </a:r>
            <a:r>
              <a:rPr lang="en-GB" sz="2000" dirty="0"/>
              <a:t>: Use the formula.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3529" y="4578975"/>
                <a:ext cx="3600399" cy="54837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2</a:t>
                </a:r>
                <a:r>
                  <a:rPr lang="en-GB" sz="2000" dirty="0"/>
                  <a:t>: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4578975"/>
                <a:ext cx="3600399" cy="548373"/>
              </a:xfrm>
              <a:prstGeom prst="rect">
                <a:avLst/>
              </a:prstGeom>
              <a:blipFill>
                <a:blip r:embed="rId5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13191" y="3284984"/>
                <a:ext cx="3221074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91" y="3284984"/>
                <a:ext cx="3221074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15609" y="5510962"/>
                <a:ext cx="3435877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09" y="5510962"/>
                <a:ext cx="3435877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22961" y="803945"/>
                <a:ext cx="4805033" cy="1007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961" y="803945"/>
                <a:ext cx="4805033" cy="10071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4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Parts - IBP twice!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5536" y="847509"/>
                <a:ext cx="3420489" cy="8036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47509"/>
                <a:ext cx="3420489" cy="803618"/>
              </a:xfrm>
              <a:prstGeom prst="rect">
                <a:avLst/>
              </a:prstGeom>
              <a:blipFill>
                <a:blip r:embed="rId2"/>
                <a:stretch>
                  <a:fillRect l="-3193" t="-1923" b="-108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5536" y="1844824"/>
                <a:ext cx="3384376" cy="4763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Step 1:</a:t>
                </a: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1" dirty="0"/>
              </a:p>
              <a:p>
                <a:pPr/>
                <a:r>
                  <a:rPr lang="en-GB" sz="2800" b="1" dirty="0"/>
                  <a:t>Step 2:</a:t>
                </a:r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1" dirty="0"/>
              </a:p>
              <a:p>
                <a:r>
                  <a:rPr lang="en-GB" sz="2800" b="1" dirty="0"/>
                  <a:t>Step 3: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44824"/>
                <a:ext cx="3384376" cy="4763996"/>
              </a:xfrm>
              <a:prstGeom prst="rect">
                <a:avLst/>
              </a:prstGeom>
              <a:blipFill>
                <a:blip r:embed="rId3"/>
                <a:stretch>
                  <a:fillRect l="-3784" t="-1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55976" y="692696"/>
                <a:ext cx="4571892" cy="602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We have to apply IBP again for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b="1" dirty="0"/>
                  <a:t>Step 1: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1" dirty="0"/>
                  <a:t>Step 2:</a:t>
                </a:r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       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dirty="0"/>
              </a:p>
              <a:p>
                <a:endParaRPr lang="en-GB" sz="2000" b="0" dirty="0"/>
              </a:p>
              <a:p>
                <a:r>
                  <a:rPr lang="en-GB" sz="2000" b="1" dirty="0"/>
                  <a:t>Step 3: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  <a:p>
                <a:endParaRPr lang="en-GB" sz="2000" dirty="0"/>
              </a:p>
              <a:p>
                <a:r>
                  <a:rPr lang="en-GB" sz="2000" dirty="0"/>
                  <a:t>Therefore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692696"/>
                <a:ext cx="4571892" cy="6022931"/>
              </a:xfrm>
              <a:prstGeom prst="rect">
                <a:avLst/>
              </a:prstGeom>
              <a:blipFill>
                <a:blip r:embed="rId4"/>
                <a:stretch>
                  <a:fillRect l="-1467" t="-10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139952" y="847509"/>
            <a:ext cx="27030" cy="5749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5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Integration by Parts - Integrating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23277" y="980728"/>
                <a:ext cx="7560840" cy="116294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600" b="1" i="0" smtClean="0">
                                <a:latin typeface="Cambria Math" panose="02040503050406030204" pitchFamily="18" charset="0"/>
                              </a:rPr>
                              <m:t>𝐥𝐧</m:t>
                            </m:r>
                          </m:fName>
                          <m:e>
                            <m: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GB" sz="2800" b="1" dirty="0"/>
              </a:p>
              <a:p>
                <a:pPr algn="ctr"/>
                <a:r>
                  <a:rPr lang="en-GB" sz="2800" dirty="0"/>
                  <a:t>leaving your answer in terms of natural logarithms.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77" y="980728"/>
                <a:ext cx="7560840" cy="1162947"/>
              </a:xfrm>
              <a:prstGeom prst="rect">
                <a:avLst/>
              </a:prstGeom>
              <a:blipFill>
                <a:blip r:embed="rId3"/>
                <a:stretch>
                  <a:fillRect b="-645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15765" y="3356992"/>
                <a:ext cx="3168352" cy="2368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765" y="3356992"/>
                <a:ext cx="3168352" cy="23689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2071" y="3258996"/>
                <a:ext cx="3199337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71" y="3258996"/>
                <a:ext cx="3199337" cy="9103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67076" y="5644819"/>
                <a:ext cx="3001334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76" y="5644819"/>
                <a:ext cx="3001334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67544" y="2470503"/>
            <a:ext cx="3528392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STEP 1</a:t>
            </a:r>
            <a:r>
              <a:rPr lang="en-GB" sz="2400" dirty="0"/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15906" y="2439726"/>
            <a:ext cx="4104456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b="1" dirty="0"/>
              <a:t>STEP 3</a:t>
            </a:r>
            <a:r>
              <a:rPr lang="en-GB" sz="2400" dirty="0"/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7544" y="4917493"/>
            <a:ext cx="3600399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STEP 2</a:t>
            </a:r>
            <a:r>
              <a:rPr lang="en-GB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2816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solidFill>
                    <a:prstClr val="white"/>
                  </a:solidFill>
                </a:rPr>
                <a:t>Integration by Parts - </a:t>
              </a:r>
              <a:r>
                <a:rPr lang="en-GB" sz="3200" dirty="0"/>
                <a:t>Definite 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4038403"/>
                <a:ext cx="9143782" cy="23053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>
                    <a:solidFill>
                      <a:schemeClr val="tx1"/>
                    </a:solidFill>
                  </a:rPr>
                  <a:t>In general: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e>
                          </m:d>
                        </m:e>
                        <m:sub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bSup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38403"/>
                <a:ext cx="9143782" cy="2305311"/>
              </a:xfrm>
              <a:prstGeom prst="rect">
                <a:avLst/>
              </a:prstGeom>
              <a:blipFill>
                <a:blip r:embed="rId2"/>
                <a:stretch>
                  <a:fillRect t="-52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2627785" y="808265"/>
            <a:ext cx="4157178" cy="3001945"/>
            <a:chOff x="2967676" y="3826605"/>
            <a:chExt cx="2191855" cy="1737001"/>
          </a:xfrm>
        </p:grpSpPr>
        <p:grpSp>
          <p:nvGrpSpPr>
            <p:cNvPr id="9" name="Group 8"/>
            <p:cNvGrpSpPr/>
            <p:nvPr/>
          </p:nvGrpSpPr>
          <p:grpSpPr>
            <a:xfrm>
              <a:off x="3112506" y="4015121"/>
              <a:ext cx="2047025" cy="1548485"/>
              <a:chOff x="3112506" y="4015121"/>
              <a:chExt cx="2047025" cy="1548485"/>
            </a:xfrm>
          </p:grpSpPr>
          <p:cxnSp>
            <p:nvCxnSpPr>
              <p:cNvPr id="13" name="Straight Arrow Connector 12"/>
              <p:cNvCxnSpPr/>
              <p:nvPr/>
            </p:nvCxnSpPr>
            <p:spPr>
              <a:xfrm flipV="1">
                <a:off x="3112506" y="4123457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3112506" y="5275585"/>
                <a:ext cx="172819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41"/>
                  <p:cNvSpPr txBox="1"/>
                  <p:nvPr/>
                </p:nvSpPr>
                <p:spPr>
                  <a:xfrm>
                    <a:off x="4781715" y="5135766"/>
                    <a:ext cx="377816" cy="2671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GB" sz="2400" dirty="0"/>
                  </a:p>
                </p:txBody>
              </p:sp>
            </mc:Choice>
            <mc:Fallback xmlns="">
              <p:sp>
                <p:nvSpPr>
                  <p:cNvPr id="15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81715" y="5135766"/>
                    <a:ext cx="377816" cy="26713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42"/>
                  <p:cNvSpPr txBox="1"/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𝐴𝑟𝑒𝑎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1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82034" y="4896495"/>
                    <a:ext cx="1317154" cy="2616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" name="Freeform: Shape 25"/>
              <p:cNvSpPr/>
              <p:nvPr/>
            </p:nvSpPr>
            <p:spPr>
              <a:xfrm>
                <a:off x="3114675" y="4015121"/>
                <a:ext cx="1457325" cy="1257300"/>
              </a:xfrm>
              <a:custGeom>
                <a:avLst/>
                <a:gdLst>
                  <a:gd name="connsiteX0" fmla="*/ 0 w 1457325"/>
                  <a:gd name="connsiteY0" fmla="*/ 1257300 h 1257300"/>
                  <a:gd name="connsiteX1" fmla="*/ 552450 w 1457325"/>
                  <a:gd name="connsiteY1" fmla="*/ 990600 h 1257300"/>
                  <a:gd name="connsiteX2" fmla="*/ 1066800 w 1457325"/>
                  <a:gd name="connsiteY2" fmla="*/ 590550 h 1257300"/>
                  <a:gd name="connsiteX3" fmla="*/ 1457325 w 1457325"/>
                  <a:gd name="connsiteY3" fmla="*/ 0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7325" h="1257300">
                    <a:moveTo>
                      <a:pt x="0" y="1257300"/>
                    </a:moveTo>
                    <a:cubicBezTo>
                      <a:pt x="187325" y="1179512"/>
                      <a:pt x="374650" y="1101725"/>
                      <a:pt x="552450" y="990600"/>
                    </a:cubicBezTo>
                    <a:cubicBezTo>
                      <a:pt x="730250" y="879475"/>
                      <a:pt x="915988" y="755650"/>
                      <a:pt x="1066800" y="590550"/>
                    </a:cubicBezTo>
                    <a:cubicBezTo>
                      <a:pt x="1217612" y="425450"/>
                      <a:pt x="1337468" y="212725"/>
                      <a:pt x="145732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18" name="Freeform: Shape 26"/>
              <p:cNvSpPr/>
              <p:nvPr/>
            </p:nvSpPr>
            <p:spPr>
              <a:xfrm>
                <a:off x="3676650" y="4205621"/>
                <a:ext cx="800100" cy="1066800"/>
              </a:xfrm>
              <a:custGeom>
                <a:avLst/>
                <a:gdLst>
                  <a:gd name="connsiteX0" fmla="*/ 0 w 800100"/>
                  <a:gd name="connsiteY0" fmla="*/ 1066800 h 1066800"/>
                  <a:gd name="connsiteX1" fmla="*/ 0 w 800100"/>
                  <a:gd name="connsiteY1" fmla="*/ 809625 h 1066800"/>
                  <a:gd name="connsiteX2" fmla="*/ 257175 w 800100"/>
                  <a:gd name="connsiteY2" fmla="*/ 619125 h 1066800"/>
                  <a:gd name="connsiteX3" fmla="*/ 457200 w 800100"/>
                  <a:gd name="connsiteY3" fmla="*/ 447675 h 1066800"/>
                  <a:gd name="connsiteX4" fmla="*/ 609600 w 800100"/>
                  <a:gd name="connsiteY4" fmla="*/ 285750 h 1066800"/>
                  <a:gd name="connsiteX5" fmla="*/ 800100 w 800100"/>
                  <a:gd name="connsiteY5" fmla="*/ 0 h 1066800"/>
                  <a:gd name="connsiteX6" fmla="*/ 800100 w 800100"/>
                  <a:gd name="connsiteY6" fmla="*/ 1066800 h 1066800"/>
                  <a:gd name="connsiteX7" fmla="*/ 0 w 800100"/>
                  <a:gd name="connsiteY7" fmla="*/ 1066800 h 106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0100" h="1066800">
                    <a:moveTo>
                      <a:pt x="0" y="1066800"/>
                    </a:moveTo>
                    <a:lnTo>
                      <a:pt x="0" y="809625"/>
                    </a:lnTo>
                    <a:lnTo>
                      <a:pt x="257175" y="619125"/>
                    </a:lnTo>
                    <a:lnTo>
                      <a:pt x="457200" y="447675"/>
                    </a:lnTo>
                    <a:lnTo>
                      <a:pt x="609600" y="285750"/>
                    </a:lnTo>
                    <a:lnTo>
                      <a:pt x="800100" y="0"/>
                    </a:lnTo>
                    <a:lnTo>
                      <a:pt x="800100" y="1066800"/>
                    </a:lnTo>
                    <a:lnTo>
                      <a:pt x="0" y="1066800"/>
                    </a:lnTo>
                    <a:close/>
                  </a:path>
                </a:pathLst>
              </a:custGeom>
              <a:solidFill>
                <a:schemeClr val="accent1">
                  <a:alpha val="6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47"/>
                  <p:cNvSpPr txBox="1"/>
                  <p:nvPr/>
                </p:nvSpPr>
                <p:spPr>
                  <a:xfrm>
                    <a:off x="3535177" y="5200437"/>
                    <a:ext cx="377816" cy="32141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19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35177" y="5200437"/>
                    <a:ext cx="377816" cy="32141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49"/>
                  <p:cNvSpPr txBox="1"/>
                  <p:nvPr/>
                </p:nvSpPr>
                <p:spPr>
                  <a:xfrm>
                    <a:off x="4321599" y="5242189"/>
                    <a:ext cx="377816" cy="32141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oMath>
                      </m:oMathPara>
                    </a14:m>
                    <a:endParaRPr lang="en-GB" sz="2800" dirty="0"/>
                  </a:p>
                </p:txBody>
              </p:sp>
            </mc:Choice>
            <mc:Fallback xmlns="">
              <p:sp>
                <p:nvSpPr>
                  <p:cNvPr id="20" name="TextBox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21599" y="5242189"/>
                    <a:ext cx="377816" cy="32141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51"/>
                  <p:cNvSpPr txBox="1"/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oMath>
                      </m:oMathPara>
                    </a14:m>
                    <a:endParaRPr lang="en-GB" sz="11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1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41279" y="4812813"/>
                    <a:ext cx="702260" cy="40011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37"/>
                <p:cNvSpPr txBox="1"/>
                <p:nvPr/>
              </p:nvSpPr>
              <p:spPr>
                <a:xfrm>
                  <a:off x="2967676" y="3826605"/>
                  <a:ext cx="377816" cy="2671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12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7676" y="3826605"/>
                  <a:ext cx="377816" cy="267131"/>
                </a:xfrm>
                <a:prstGeom prst="rect">
                  <a:avLst/>
                </a:prstGeom>
                <a:blipFill>
                  <a:blip r:embed="rId8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46602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solidFill>
                    <a:prstClr val="white"/>
                  </a:solidFill>
                </a:rPr>
                <a:t>Integration by Parts - </a:t>
              </a:r>
              <a:r>
                <a:rPr lang="en-GB" sz="3200" dirty="0"/>
                <a:t>Definite 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7584" y="712097"/>
                <a:ext cx="7560840" cy="128631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  <m:e>
                        <m:func>
                          <m:funcPr>
                            <m:ctrlP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600" b="1" i="0" smtClean="0">
                                <a:latin typeface="Cambria Math" panose="02040503050406030204" pitchFamily="18" charset="0"/>
                              </a:rPr>
                              <m:t>𝐥𝐧</m:t>
                            </m:r>
                          </m:fName>
                          <m:e>
                            <m: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leaving your answer in terms of natural logarithms.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712097"/>
                <a:ext cx="7560840" cy="1286314"/>
              </a:xfrm>
              <a:prstGeom prst="rect">
                <a:avLst/>
              </a:prstGeom>
              <a:blipFill>
                <a:blip r:embed="rId2"/>
                <a:stretch>
                  <a:fillRect b="-590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5576" y="2373602"/>
                <a:ext cx="3384376" cy="4310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Step 1: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1" dirty="0"/>
                  <a:t>Step 2:</a:t>
                </a:r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r>
                  <a:rPr lang="en-GB" sz="2400" b="1" dirty="0"/>
                  <a:t>Step 3: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373602"/>
                <a:ext cx="3384376" cy="4310283"/>
              </a:xfrm>
              <a:prstGeom prst="rect">
                <a:avLst/>
              </a:prstGeom>
              <a:blipFill>
                <a:blip r:embed="rId3"/>
                <a:stretch>
                  <a:fillRect l="-2883" t="-1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27984" y="2142875"/>
                <a:ext cx="3960440" cy="9976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In general: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e>
                          </m:d>
                        </m:e>
                        <m:sub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bSup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142875"/>
                <a:ext cx="3960440" cy="997645"/>
              </a:xfrm>
              <a:prstGeom prst="rect">
                <a:avLst/>
              </a:prstGeom>
              <a:blipFill>
                <a:blip r:embed="rId4"/>
                <a:stretch>
                  <a:fillRect t="-239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91871" y="3284984"/>
                <a:ext cx="3528392" cy="3510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b="1" dirty="0"/>
                  <a:t>Step 4: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func>
                                <m:funcPr>
                                  <m:ctrlPr>
                                    <a:rPr lang="en-GB" sz="24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24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𝒍𝒏</m:t>
                                  </m:r>
                                </m:fName>
                                <m:e>
                                  <m:r>
                                    <a:rPr lang="en-GB" sz="2400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</m:e>
                      </m:func>
                      <m:r>
                        <a:rPr lang="en-GB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+0</m:t>
                          </m:r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(2−1)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func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71" y="3284984"/>
                <a:ext cx="3528392" cy="3510063"/>
              </a:xfrm>
              <a:prstGeom prst="rect">
                <a:avLst/>
              </a:prstGeom>
              <a:blipFill>
                <a:blip r:embed="rId5"/>
                <a:stretch>
                  <a:fillRect l="-2591" t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3851920" y="2204864"/>
            <a:ext cx="26997" cy="4464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70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57532</TotalTime>
  <Words>556</Words>
  <Application>Microsoft Macintosh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1302</cp:revision>
  <dcterms:created xsi:type="dcterms:W3CDTF">2013-02-28T07:36:55Z</dcterms:created>
  <dcterms:modified xsi:type="dcterms:W3CDTF">2019-07-06T18:08:28Z</dcterms:modified>
</cp:coreProperties>
</file>