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585" r:id="rId2"/>
    <p:sldId id="594" r:id="rId3"/>
    <p:sldId id="590" r:id="rId4"/>
    <p:sldId id="591" r:id="rId5"/>
    <p:sldId id="592" r:id="rId6"/>
    <p:sldId id="593" r:id="rId7"/>
    <p:sldId id="584" r:id="rId8"/>
    <p:sldId id="588" r:id="rId9"/>
    <p:sldId id="587" r:id="rId10"/>
    <p:sldId id="5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ie Frost" initials="JF" lastIdx="0" clrIdx="0">
    <p:extLst>
      <p:ext uri="{19B8F6BF-5375-455C-9EA6-DF929625EA0E}">
        <p15:presenceInfo xmlns:p15="http://schemas.microsoft.com/office/powerpoint/2012/main" userId="13ffd922e6d1d9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340" autoAdjust="0"/>
    <p:restoredTop sz="88534" autoAdjust="0"/>
  </p:normalViewPr>
  <p:slideViewPr>
    <p:cSldViewPr>
      <p:cViewPr varScale="1">
        <p:scale>
          <a:sx n="81" d="100"/>
          <a:sy n="81" d="100"/>
        </p:scale>
        <p:origin x="872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764704"/>
            <a:ext cx="914400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Further Kinematics</a:t>
            </a:r>
          </a:p>
          <a:p>
            <a:pPr algn="ctr"/>
            <a:r>
              <a:rPr lang="en-GB" sz="8800" dirty="0"/>
              <a:t>-</a:t>
            </a:r>
            <a:r>
              <a:rPr lang="en-GB" sz="8800" b="1" dirty="0"/>
              <a:t> </a:t>
            </a:r>
            <a:r>
              <a:rPr lang="en-GB" sz="6600" dirty="0"/>
              <a:t>Variable Acceleration Vectors</a:t>
            </a:r>
          </a:p>
          <a:p>
            <a:pPr algn="ctr"/>
            <a:endParaRPr lang="en-GB" sz="1600" dirty="0"/>
          </a:p>
          <a:p>
            <a:pPr algn="ctr"/>
            <a:r>
              <a:rPr lang="en-GB" sz="7200" dirty="0"/>
              <a:t>Chapter 8 </a:t>
            </a:r>
          </a:p>
          <a:p>
            <a:pPr algn="ctr"/>
            <a:r>
              <a:rPr lang="en-GB" sz="7200" dirty="0"/>
              <a:t>(Part 4 of 4)</a:t>
            </a:r>
          </a:p>
        </p:txBody>
      </p:sp>
    </p:spTree>
    <p:extLst>
      <p:ext uri="{BB962C8B-B14F-4D97-AF65-F5344CB8AC3E}">
        <p14:creationId xmlns:p14="http://schemas.microsoft.com/office/powerpoint/2010/main" val="3576644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8D/E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175-176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2D3564A-57A3-7742-A2CF-C9205FB58010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Q3-4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Q5-7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Q8-10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126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6E39E3F-9848-417F-B9CD-AB8841CD7490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F51FF1C-B928-4286-A974-B7695216488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Differentiating Vectors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5ED57BD-9C0D-43DA-8D10-79F1FDB7FC9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634B4A1-F18E-4E99-AB57-AD47439BDFF5}"/>
                  </a:ext>
                </a:extLst>
              </p:cNvPr>
              <p:cNvSpPr txBox="1"/>
              <p:nvPr/>
            </p:nvSpPr>
            <p:spPr>
              <a:xfrm>
                <a:off x="370009" y="845929"/>
                <a:ext cx="8352928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Differentiate the </a:t>
                </a:r>
                <a14:m>
                  <m:oMath xmlns:m="http://schemas.openxmlformats.org/officeDocument/2006/math"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4000" dirty="0"/>
                  <a:t> and </a:t>
                </a:r>
                <a14:m>
                  <m:oMath xmlns:m="http://schemas.openxmlformats.org/officeDocument/2006/math"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4000" dirty="0"/>
                  <a:t> components separately.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634B4A1-F18E-4E99-AB57-AD47439BD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09" y="845929"/>
                <a:ext cx="8352928" cy="1323439"/>
              </a:xfrm>
              <a:prstGeom prst="rect">
                <a:avLst/>
              </a:prstGeom>
              <a:blipFill>
                <a:blip r:embed="rId2"/>
                <a:stretch>
                  <a:fillRect t="-8295" r="-511" b="-18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547664" y="2708920"/>
                <a:ext cx="6228436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7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en-GB" sz="7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GB" sz="7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7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72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7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7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7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708920"/>
                <a:ext cx="6228436" cy="12003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619672" y="4746692"/>
                <a:ext cx="5452134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720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en-GB" sz="7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GB" sz="7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72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7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7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7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7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746692"/>
                <a:ext cx="5452134" cy="12003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8926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6E39E3F-9848-417F-B9CD-AB8841CD7490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F51FF1C-B928-4286-A974-B7695216488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Integrating Vectors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5ED57BD-9C0D-43DA-8D10-79F1FDB7FC9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634B4A1-F18E-4E99-AB57-AD47439BDFF5}"/>
                  </a:ext>
                </a:extLst>
              </p:cNvPr>
              <p:cNvSpPr txBox="1"/>
              <p:nvPr/>
            </p:nvSpPr>
            <p:spPr>
              <a:xfrm>
                <a:off x="319782" y="908720"/>
                <a:ext cx="8352928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Integrate the </a:t>
                </a:r>
                <a14:m>
                  <m:oMath xmlns:m="http://schemas.openxmlformats.org/officeDocument/2006/math"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3200" dirty="0"/>
                  <a:t> and </a:t>
                </a:r>
                <a14:m>
                  <m:oMath xmlns:m="http://schemas.openxmlformats.org/officeDocument/2006/math"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3200" dirty="0"/>
                  <a:t> components separately.</a:t>
                </a:r>
              </a:p>
              <a:p>
                <a:pPr algn="ctr"/>
                <a:r>
                  <a:rPr lang="en-GB" sz="3200" dirty="0"/>
                  <a:t>Both components will have their own C value.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634B4A1-F18E-4E99-AB57-AD47439BD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782" y="908720"/>
                <a:ext cx="8352928" cy="1077218"/>
              </a:xfrm>
              <a:prstGeom prst="rect">
                <a:avLst/>
              </a:prstGeom>
              <a:blipFill>
                <a:blip r:embed="rId2"/>
                <a:stretch>
                  <a:fillRect t="-6780" b="-17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4709" y="4509120"/>
                <a:ext cx="9119291" cy="16535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= (</m:t>
                      </m:r>
                      <m:f>
                        <m:fPr>
                          <m:ctrlPr>
                            <a:rPr lang="en-GB" sz="5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5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5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5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5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5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5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n-GB" sz="5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5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54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5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5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5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5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5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09" y="4509120"/>
                <a:ext cx="9119291" cy="16535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339752" y="2204864"/>
                <a:ext cx="4153188" cy="18403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5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5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nary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2204864"/>
                <a:ext cx="4153188" cy="18403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8064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6E39E3F-9848-417F-B9CD-AB8841CD7490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F51FF1C-B928-4286-A974-B7695216488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Integrating Vectors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5ED57BD-9C0D-43DA-8D10-79F1FDB7FC9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A0DB1FC-BD0A-425F-9CC1-4C54A80C2BD0}"/>
                  </a:ext>
                </a:extLst>
              </p:cNvPr>
              <p:cNvSpPr txBox="1"/>
              <p:nvPr/>
            </p:nvSpPr>
            <p:spPr>
              <a:xfrm>
                <a:off x="321522" y="779240"/>
                <a:ext cx="8499811" cy="226113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A particle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400" dirty="0"/>
                  <a:t> is moving in a plane. </a:t>
                </a:r>
              </a:p>
              <a:p>
                <a:pPr algn="ctr"/>
                <a:r>
                  <a:rPr lang="en-GB" sz="2400" dirty="0"/>
                  <a:t>At time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400" dirty="0"/>
                  <a:t> seconds, its velocity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GB" sz="2400" dirty="0"/>
                  <a:t> ms</a:t>
                </a:r>
                <a:r>
                  <a:rPr lang="en-GB" sz="2400" baseline="30000" dirty="0"/>
                  <a:t>-1</a:t>
                </a:r>
                <a:r>
                  <a:rPr lang="en-GB" sz="2400" dirty="0"/>
                  <a:t> is given by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2400" dirty="0"/>
              </a:p>
              <a:p>
                <a:pPr algn="ctr"/>
                <a:r>
                  <a:rPr lang="en-GB" sz="2400" dirty="0"/>
                  <a:t>When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400" dirty="0"/>
                  <a:t>, the position vector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400" dirty="0"/>
                  <a:t> with respect to a fixed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2400" dirty="0"/>
                  <a:t> is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(2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/>
                  <a:t> m. Find the position vector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400" dirty="0"/>
                  <a:t> at time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400" dirty="0"/>
                  <a:t> seconds.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A0DB1FC-BD0A-425F-9CC1-4C54A80C2B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22" y="779240"/>
                <a:ext cx="8499811" cy="2261132"/>
              </a:xfrm>
              <a:prstGeom prst="rect">
                <a:avLst/>
              </a:prstGeom>
              <a:blipFill>
                <a:blip r:embed="rId2"/>
                <a:stretch>
                  <a:fillRect b="-99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284705C-110F-4829-83D4-538CE56203BA}"/>
                  </a:ext>
                </a:extLst>
              </p:cNvPr>
              <p:cNvSpPr txBox="1"/>
              <p:nvPr/>
            </p:nvSpPr>
            <p:spPr>
              <a:xfrm>
                <a:off x="156883" y="3301518"/>
                <a:ext cx="3816423" cy="9986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28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8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284705C-110F-4829-83D4-538CE56203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883" y="3301518"/>
                <a:ext cx="3816423" cy="9986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357289" y="3234185"/>
                <a:ext cx="410536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2800" dirty="0">
                    <a:solidFill>
                      <a:prstClr val="black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=0,  </m:t>
                    </m:r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28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28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7289" y="3234185"/>
                <a:ext cx="4105361" cy="523220"/>
              </a:xfrm>
              <a:prstGeom prst="rect">
                <a:avLst/>
              </a:prstGeom>
              <a:blipFill>
                <a:blip r:embed="rId4"/>
                <a:stretch>
                  <a:fillRect l="-3120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>
            <a:off x="3995936" y="3324483"/>
            <a:ext cx="0" cy="3327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53310" y="4568515"/>
                <a:ext cx="3168352" cy="21241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3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32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br>
                  <a:rPr lang="en-GB" sz="3200" b="1" dirty="0">
                    <a:solidFill>
                      <a:prstClr val="black"/>
                    </a:solidFill>
                  </a:rPr>
                </a:br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310" y="4568515"/>
                <a:ext cx="3168352" cy="21241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070881" y="5805264"/>
                <a:ext cx="5035546" cy="7907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3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=(</m:t>
                    </m:r>
                    <m:f>
                      <m:f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+2)</m:t>
                    </m:r>
                    <m:r>
                      <a:rPr lang="en-GB" sz="3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+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sSup>
                      <m:sSup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3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3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0881" y="5805264"/>
                <a:ext cx="5035546" cy="790794"/>
              </a:xfrm>
              <a:prstGeom prst="rect">
                <a:avLst/>
              </a:prstGeom>
              <a:blipFill>
                <a:blip r:embed="rId6"/>
                <a:stretch>
                  <a:fillRect b="-1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357289" y="3949324"/>
                <a:ext cx="4248472" cy="7016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2800" b="1" dirty="0" err="1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i</a:t>
                </a:r>
                <a:r>
                  <a:rPr lang="en-GB" sz="2800" b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 component:</a:t>
                </a:r>
                <a:r>
                  <a:rPr lang="en-GB" sz="2800" b="1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2=</m:t>
                    </m:r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7289" y="3949324"/>
                <a:ext cx="4248472" cy="701602"/>
              </a:xfrm>
              <a:prstGeom prst="rect">
                <a:avLst/>
              </a:prstGeom>
              <a:blipFill>
                <a:blip r:embed="rId7"/>
                <a:stretch>
                  <a:fillRect l="-3013" b="-95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327246" y="4736532"/>
                <a:ext cx="4463635" cy="7033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2800" b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j component:</a:t>
                </a:r>
                <a:r>
                  <a:rPr lang="en-GB" sz="2800" b="1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sSup>
                      <m:sSup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7246" y="4736532"/>
                <a:ext cx="4463635" cy="703398"/>
              </a:xfrm>
              <a:prstGeom prst="rect">
                <a:avLst/>
              </a:prstGeom>
              <a:blipFill>
                <a:blip r:embed="rId8"/>
                <a:stretch>
                  <a:fillRect l="-2869" b="-95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4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56838B5-2F41-4939-A566-1877088FCA2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F96D68E-7C43-493A-B007-8D7A16B6B71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Integrating Vectors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9722636-6467-4DB4-A502-C784CA8E76E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32AF4A2-6BB3-44F0-A815-83D76CECFE19}"/>
                  </a:ext>
                </a:extLst>
              </p:cNvPr>
              <p:cNvSpPr txBox="1"/>
              <p:nvPr/>
            </p:nvSpPr>
            <p:spPr>
              <a:xfrm>
                <a:off x="380512" y="742619"/>
                <a:ext cx="8396361" cy="193899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particle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000" dirty="0"/>
                  <a:t> is moving in a plane so that, at time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000" dirty="0"/>
                  <a:t> seconds, </a:t>
                </a:r>
              </a:p>
              <a:p>
                <a:r>
                  <a:rPr lang="en-GB" sz="2000" dirty="0"/>
                  <a:t>its acceleration 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(4</m:t>
                    </m:r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/>
                  <a:t> ms</a:t>
                </a:r>
                <a:r>
                  <a:rPr lang="en-GB" sz="2000" baseline="30000" dirty="0"/>
                  <a:t>-2</a:t>
                </a:r>
                <a:r>
                  <a:rPr lang="en-GB" sz="2000" dirty="0"/>
                  <a:t>. </a:t>
                </a:r>
              </a:p>
              <a:p>
                <a:r>
                  <a:rPr lang="en-GB" sz="2000" dirty="0"/>
                  <a:t>When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2000" dirty="0"/>
                  <a:t>, the velocity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000" dirty="0"/>
                  <a:t> 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2000" dirty="0"/>
                  <a:t> ms</a:t>
                </a:r>
                <a:r>
                  <a:rPr lang="en-GB" sz="2000" baseline="30000" dirty="0"/>
                  <a:t>-1</a:t>
                </a:r>
                <a:r>
                  <a:rPr lang="en-GB" sz="2000" dirty="0"/>
                  <a:t> and the position vector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000" dirty="0"/>
                  <a:t> is </a:t>
                </a:r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(20</m:t>
                    </m:r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/>
                  <a:t> m with respect to a fixed origin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2000" dirty="0"/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the angle between the direction of motion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000" dirty="0"/>
                  <a:t> and </a:t>
                </a:r>
                <a14:m>
                  <m:oMath xmlns:m="http://schemas.openxmlformats.org/officeDocument/2006/math"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2000" dirty="0"/>
                  <a:t> when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2000" dirty="0"/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the distance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000" dirty="0"/>
                  <a:t> from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2000" dirty="0"/>
                  <a:t> when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32AF4A2-6BB3-44F0-A815-83D76CECFE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512" y="742619"/>
                <a:ext cx="8396361" cy="1938992"/>
              </a:xfrm>
              <a:prstGeom prst="rect">
                <a:avLst/>
              </a:prstGeom>
              <a:blipFill>
                <a:blip r:embed="rId2"/>
                <a:stretch>
                  <a:fillRect b="-28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AFFD28F-2497-492C-8CDD-1E21A9A15151}"/>
                  </a:ext>
                </a:extLst>
              </p:cNvPr>
              <p:cNvSpPr txBox="1"/>
              <p:nvPr/>
            </p:nvSpPr>
            <p:spPr>
              <a:xfrm>
                <a:off x="517620" y="3284984"/>
                <a:ext cx="4216399" cy="25093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The direction of motion is </a:t>
                </a:r>
              </a:p>
              <a:p>
                <a:r>
                  <a:rPr lang="en-GB" sz="2400" dirty="0"/>
                  <a:t>the velocity:</a:t>
                </a:r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=∫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8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2800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2800" dirty="0"/>
              </a:p>
              <a:p>
                <a:endParaRPr lang="en-GB" sz="2800" b="0" dirty="0"/>
              </a:p>
              <a:p>
                <a:pPr algn="ctr"/>
                <a14:m>
                  <m:oMath xmlns:m="http://schemas.openxmlformats.org/officeDocument/2006/math">
                    <m:r>
                      <a:rPr lang="en-GB" sz="2800" b="1" i="1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GB" sz="2800" dirty="0"/>
                  <a:t> = (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28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+(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i="1">
                        <a:latin typeface="Cambria Math" panose="02040503050406030204" pitchFamily="18" charset="0"/>
                      </a:rPr>
                      <m:t>+9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28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sz="28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AFFD28F-2497-492C-8CDD-1E21A9A151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620" y="3284984"/>
                <a:ext cx="4216399" cy="2509341"/>
              </a:xfrm>
              <a:prstGeom prst="rect">
                <a:avLst/>
              </a:prstGeom>
              <a:blipFill>
                <a:blip r:embed="rId3"/>
                <a:stretch>
                  <a:fillRect l="-2312" t="-1942" b="-60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58D56B9-A8BF-413E-86E6-89E06C40A42A}"/>
                  </a:ext>
                </a:extLst>
              </p:cNvPr>
              <p:cNvSpPr txBox="1"/>
              <p:nvPr/>
            </p:nvSpPr>
            <p:spPr>
              <a:xfrm>
                <a:off x="5328386" y="5912848"/>
                <a:ext cx="3240360" cy="922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𝟔𝟖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58D56B9-A8BF-413E-86E6-89E06C40A4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386" y="5912848"/>
                <a:ext cx="3240360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>
            <a:extLst>
              <a:ext uri="{FF2B5EF4-FFF2-40B4-BE49-F238E27FC236}">
                <a16:creationId xmlns:a16="http://schemas.microsoft.com/office/drawing/2014/main" id="{6E309506-7BC7-4A69-BE06-BD12BDEF6BB3}"/>
              </a:ext>
            </a:extLst>
          </p:cNvPr>
          <p:cNvSpPr/>
          <p:nvPr/>
        </p:nvSpPr>
        <p:spPr>
          <a:xfrm>
            <a:off x="175582" y="2847780"/>
            <a:ext cx="216024" cy="2397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328386" y="2842433"/>
                <a:ext cx="2894895" cy="7454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prstClr val="black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=2,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GB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386" y="2842433"/>
                <a:ext cx="2894895" cy="745460"/>
              </a:xfrm>
              <a:prstGeom prst="rect">
                <a:avLst/>
              </a:prstGeom>
              <a:blipFill>
                <a:blip r:embed="rId5"/>
                <a:stretch>
                  <a:fillRect l="-31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4860032" y="2802663"/>
            <a:ext cx="0" cy="37255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20474" y="3764609"/>
            <a:ext cx="1656184" cy="2148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098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56838B5-2F41-4939-A566-1877088FCA2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F96D68E-7C43-493A-B007-8D7A16B6B71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Integrating Vectors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9722636-6467-4DB4-A502-C784CA8E76E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32AF4A2-6BB3-44F0-A815-83D76CECFE19}"/>
                  </a:ext>
                </a:extLst>
              </p:cNvPr>
              <p:cNvSpPr txBox="1"/>
              <p:nvPr/>
            </p:nvSpPr>
            <p:spPr>
              <a:xfrm>
                <a:off x="380512" y="742619"/>
                <a:ext cx="8396361" cy="163121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particle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000" dirty="0"/>
                  <a:t> is moving in a plane so that, at time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000" dirty="0"/>
                  <a:t> seconds, its acceleration 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(4</m:t>
                    </m:r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/>
                  <a:t> ms</a:t>
                </a:r>
                <a:r>
                  <a:rPr lang="en-GB" sz="2000" baseline="30000" dirty="0"/>
                  <a:t>-2</a:t>
                </a:r>
                <a:r>
                  <a:rPr lang="en-GB" sz="2000" dirty="0"/>
                  <a:t>. When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2000" dirty="0"/>
                  <a:t>, the velocity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000" dirty="0"/>
                  <a:t> 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2000" dirty="0"/>
                  <a:t> ms</a:t>
                </a:r>
                <a:r>
                  <a:rPr lang="en-GB" sz="2000" baseline="30000" dirty="0"/>
                  <a:t>-1</a:t>
                </a:r>
                <a:r>
                  <a:rPr lang="en-GB" sz="2000" dirty="0"/>
                  <a:t> and the position vector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000" dirty="0"/>
                  <a:t> 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(20</m:t>
                    </m:r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/>
                  <a:t> m with respect to a fixed origin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2000" dirty="0"/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the angle between the direction of motion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000" dirty="0"/>
                  <a:t> and </a:t>
                </a:r>
                <a14:m>
                  <m:oMath xmlns:m="http://schemas.openxmlformats.org/officeDocument/2006/math"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2000" dirty="0"/>
                  <a:t> when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2000" dirty="0"/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the distance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000" dirty="0"/>
                  <a:t> from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2000" dirty="0"/>
                  <a:t> when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32AF4A2-6BB3-44F0-A815-83D76CECFE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512" y="742619"/>
                <a:ext cx="8396361" cy="1631216"/>
              </a:xfrm>
              <a:prstGeom prst="rect">
                <a:avLst/>
              </a:prstGeom>
              <a:blipFill>
                <a:blip r:embed="rId3"/>
                <a:stretch>
                  <a:fillRect b="-67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:a16="http://schemas.microsoft.com/office/drawing/2014/main" id="{6E309506-7BC7-4A69-BE06-BD12BDEF6BB3}"/>
              </a:ext>
            </a:extLst>
          </p:cNvPr>
          <p:cNvSpPr/>
          <p:nvPr/>
        </p:nvSpPr>
        <p:spPr>
          <a:xfrm>
            <a:off x="272500" y="2644223"/>
            <a:ext cx="216024" cy="2397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436096" y="3356992"/>
                <a:ext cx="3600400" cy="20270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prstClr val="black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=0,</m:t>
                    </m:r>
                  </m:oMath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algn="ctr"/>
                <a:endParaRPr lang="en-GB" sz="2400" b="1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m:rPr>
                          <m:nor/>
                        </m:rPr>
                        <a:rPr lang="en-GB" sz="2400" dirty="0"/>
                        <m:t> = (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+(−15)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lvl="0"/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𝑂𝑃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  <m:sup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  <m:sup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=25 </m:t>
                      </m:r>
                      <m:r>
                        <m:rPr>
                          <m:sty m:val="p"/>
                        </m:rPr>
                        <a:rPr lang="en-GB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3356992"/>
                <a:ext cx="3600400" cy="2027093"/>
              </a:xfrm>
              <a:prstGeom prst="rect">
                <a:avLst/>
              </a:prstGeom>
              <a:blipFill>
                <a:blip r:embed="rId4"/>
                <a:stretch>
                  <a:fillRect t="-2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5292080" y="2621671"/>
            <a:ext cx="0" cy="39756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AFFD28F-2497-492C-8CDD-1E21A9A15151}"/>
                  </a:ext>
                </a:extLst>
              </p:cNvPr>
              <p:cNvSpPr txBox="1"/>
              <p:nvPr/>
            </p:nvSpPr>
            <p:spPr>
              <a:xfrm>
                <a:off x="91878" y="3222881"/>
                <a:ext cx="5256584" cy="29494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The direction of motion is the velocity:</a:t>
                </a:r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=∫</m:t>
                      </m:r>
                      <m:r>
                        <m:rPr>
                          <m:nor/>
                        </m:rPr>
                        <a:rPr lang="en-GB" sz="2800" dirty="0"/>
                        <m:t>(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2800" b="1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28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+(−</m:t>
                      </m:r>
                      <m:sSup>
                        <m:sSup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i="1">
                          <a:latin typeface="Cambria Math" panose="02040503050406030204" pitchFamily="18" charset="0"/>
                        </a:rPr>
                        <m:t>+9)</m:t>
                      </m:r>
                      <m:r>
                        <a:rPr lang="en-GB" sz="28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2800" dirty="0"/>
              </a:p>
              <a:p>
                <a:endParaRPr lang="en-GB" sz="2800" b="0" dirty="0"/>
              </a:p>
              <a:p>
                <a:pPr algn="ctr"/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GB" sz="2800" dirty="0"/>
                  <a:t> = (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i="1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+20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2800" b="1" i="1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endParaRPr lang="en-GB" sz="2800" b="1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800" i="1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−15)</m:t>
                      </m:r>
                      <m:r>
                        <a:rPr lang="en-GB" sz="2800" b="1" i="1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28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AFFD28F-2497-492C-8CDD-1E21A9A151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78" y="3222881"/>
                <a:ext cx="5256584" cy="2949462"/>
              </a:xfrm>
              <a:prstGeom prst="rect">
                <a:avLst/>
              </a:prstGeom>
              <a:blipFill>
                <a:blip r:embed="rId5"/>
                <a:stretch>
                  <a:fillRect l="-1740" t="-16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8914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983811-C96B-4819-8F33-46BE9E2A47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80728"/>
            <a:ext cx="8672575" cy="497843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7F73843A-E117-4901-9763-AE8240B8E77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5" name="TextBox 32">
              <a:extLst>
                <a:ext uri="{FF2B5EF4-FFF2-40B4-BE49-F238E27FC236}">
                  <a16:creationId xmlns:a16="http://schemas.microsoft.com/office/drawing/2014/main" id="{14558D27-EB18-42D3-8174-315A635EE7B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Variable Acceleration and Vectors – Exam Question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28CF592-1823-426B-953B-FAAF2EEECEB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84382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F73843A-E117-4901-9763-AE8240B8E77D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5" name="TextBox 32">
              <a:extLst>
                <a:ext uri="{FF2B5EF4-FFF2-40B4-BE49-F238E27FC236}">
                  <a16:creationId xmlns:a16="http://schemas.microsoft.com/office/drawing/2014/main" id="{14558D27-EB18-42D3-8174-315A635EE7BD}"/>
                </a:ext>
              </a:extLst>
            </p:cNvPr>
            <p:cNvSpPr txBox="1"/>
            <p:nvPr/>
          </p:nvSpPr>
          <p:spPr>
            <a:xfrm>
              <a:off x="0" y="13335"/>
              <a:ext cx="9144000" cy="5232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2800" dirty="0"/>
                <a:t>Variable Acceleration and Vectors – Exam Question Answers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28CF592-1823-426B-953B-FAAF2EEECEB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B4DF0D0A-DFA6-47EC-83C9-7011D8DE30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124744"/>
            <a:ext cx="7144957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234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F73843A-E117-4901-9763-AE8240B8E77D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5" name="TextBox 32">
              <a:extLst>
                <a:ext uri="{FF2B5EF4-FFF2-40B4-BE49-F238E27FC236}">
                  <a16:creationId xmlns:a16="http://schemas.microsoft.com/office/drawing/2014/main" id="{14558D27-EB18-42D3-8174-315A635EE7BD}"/>
                </a:ext>
              </a:extLst>
            </p:cNvPr>
            <p:cNvSpPr txBox="1"/>
            <p:nvPr/>
          </p:nvSpPr>
          <p:spPr>
            <a:xfrm>
              <a:off x="0" y="13335"/>
              <a:ext cx="9144000" cy="5232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2800" dirty="0"/>
                <a:t>Variable Acceleration and Vectors – Exam Question Answers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28CF592-1823-426B-953B-FAAF2EEECEB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22255D9E-1BFC-47C5-A281-809919E0AD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836712"/>
            <a:ext cx="5184576" cy="5814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318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26671</TotalTime>
  <Words>557</Words>
  <Application>Microsoft Macintosh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1005</cp:revision>
  <dcterms:created xsi:type="dcterms:W3CDTF">2013-02-28T07:36:55Z</dcterms:created>
  <dcterms:modified xsi:type="dcterms:W3CDTF">2019-07-30T19:04:29Z</dcterms:modified>
</cp:coreProperties>
</file>