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56" r:id="rId2"/>
    <p:sldId id="554" r:id="rId3"/>
    <p:sldId id="546" r:id="rId4"/>
    <p:sldId id="548" r:id="rId5"/>
    <p:sldId id="549" r:id="rId6"/>
    <p:sldId id="552" r:id="rId7"/>
    <p:sldId id="5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889" autoAdjust="0"/>
    <p:restoredTop sz="88534" autoAdjust="0"/>
  </p:normalViewPr>
  <p:slideViewPr>
    <p:cSldViewPr>
      <p:cViewPr varScale="1">
        <p:scale>
          <a:sx n="70" d="100"/>
          <a:sy n="70" d="100"/>
        </p:scale>
        <p:origin x="976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15.png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0.png"/><Relationship Id="rId7" Type="http://schemas.openxmlformats.org/officeDocument/2006/relationships/image" Target="../media/image9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22.png"/><Relationship Id="rId10" Type="http://schemas.openxmlformats.org/officeDocument/2006/relationships/image" Target="../media/image25.png"/><Relationship Id="rId4" Type="http://schemas.openxmlformats.org/officeDocument/2006/relationships/image" Target="../media/image21.png"/><Relationship Id="rId9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692696"/>
            <a:ext cx="914285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Integration</a:t>
            </a:r>
          </a:p>
          <a:p>
            <a:pPr algn="ctr"/>
            <a:r>
              <a:rPr lang="en-GB" sz="9600" dirty="0"/>
              <a:t>-</a:t>
            </a:r>
            <a:r>
              <a:rPr lang="en-GB" sz="9600" b="1" dirty="0"/>
              <a:t> </a:t>
            </a:r>
            <a:r>
              <a:rPr lang="en-GB" sz="9600" dirty="0"/>
              <a:t>By substitution</a:t>
            </a:r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11</a:t>
            </a:r>
          </a:p>
          <a:p>
            <a:pPr algn="ctr"/>
            <a:r>
              <a:rPr lang="en-GB" sz="7200" dirty="0"/>
              <a:t>(Part 5 </a:t>
            </a:r>
            <a:r>
              <a:rPr lang="en-GB" sz="7200"/>
              <a:t>of 11)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474288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by Substitution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0" y="726872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For complicated expression, </a:t>
            </a:r>
          </a:p>
          <a:p>
            <a:pPr algn="ctr"/>
            <a:r>
              <a:rPr lang="en-GB" sz="2800" dirty="0"/>
              <a:t>we can make a substitution to turn it into an </a:t>
            </a:r>
          </a:p>
          <a:p>
            <a:pPr algn="ctr"/>
            <a:r>
              <a:rPr lang="en-GB" sz="2800" dirty="0"/>
              <a:t>equivalent integration that is simpler.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-18147" y="2192485"/>
                <a:ext cx="914378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The aim is to completely remove any reference to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800" dirty="0"/>
                  <a:t>, </a:t>
                </a:r>
              </a:p>
              <a:p>
                <a:pPr algn="ctr"/>
                <a:r>
                  <a:rPr lang="en-GB" sz="2800" dirty="0"/>
                  <a:t>and replace it with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2800" dirty="0"/>
                  <a:t>. 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147" y="2192485"/>
                <a:ext cx="9143782" cy="954107"/>
              </a:xfrm>
              <a:prstGeom prst="rect">
                <a:avLst/>
              </a:prstGeom>
              <a:blipFill>
                <a:blip r:embed="rId2"/>
                <a:stretch>
                  <a:fillRect t="-6410" b="-17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267744" y="3281348"/>
                <a:ext cx="4572000" cy="122527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36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6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rad>
                        </m:e>
                      </m:nary>
                      <m:r>
                        <a:rPr lang="en-GB" sz="3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6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3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3281348"/>
                <a:ext cx="4572000" cy="12252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771800" y="4950473"/>
                <a:ext cx="3602588" cy="12575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nary>
                        <m:naryPr>
                          <m:subHide m:val="on"/>
                          <m:supHide m:val="on"/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  <m:sSup>
                            <m:sSup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GB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4950473"/>
                <a:ext cx="3602588" cy="12575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>
            <a:off x="4553744" y="4221088"/>
            <a:ext cx="0" cy="79208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483768" y="6208061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Now it is simpler to integrate.</a:t>
            </a:r>
          </a:p>
        </p:txBody>
      </p:sp>
    </p:spTree>
    <p:extLst>
      <p:ext uri="{BB962C8B-B14F-4D97-AF65-F5344CB8AC3E}">
        <p14:creationId xmlns:p14="http://schemas.microsoft.com/office/powerpoint/2010/main" val="344111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8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by Substitution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9512" y="771806"/>
                <a:ext cx="8712968" cy="63280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Use the substitution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GB" sz="2800" dirty="0"/>
                  <a:t> to find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ad>
                          <m:radPr>
                            <m:degHide m:val="on"/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+5</m:t>
                            </m:r>
                          </m:e>
                        </m:rad>
                      </m:e>
                    </m:nary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771806"/>
                <a:ext cx="8712968" cy="632802"/>
              </a:xfrm>
              <a:prstGeom prst="rect">
                <a:avLst/>
              </a:prstGeom>
              <a:blipFill>
                <a:blip r:embed="rId2"/>
                <a:stretch>
                  <a:fillRect b="-629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27584" y="1597959"/>
                <a:ext cx="2808312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STEP 1: W</a:t>
                </a:r>
                <a:r>
                  <a:rPr lang="en-GB" dirty="0"/>
                  <a:t>ork out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597959"/>
                <a:ext cx="2808312" cy="369332"/>
              </a:xfrm>
              <a:prstGeom prst="rect">
                <a:avLst/>
              </a:prstGeom>
              <a:blipFill>
                <a:blip r:embed="rId3"/>
                <a:stretch>
                  <a:fillRect l="-1509" t="-4615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755576" y="4109158"/>
            <a:ext cx="2952328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/>
              <a:t>STEP 2: </a:t>
            </a:r>
            <a:r>
              <a:rPr lang="en-GB" dirty="0"/>
              <a:t>Substitute these into </a:t>
            </a:r>
          </a:p>
          <a:p>
            <a:r>
              <a:rPr lang="en-GB" dirty="0"/>
              <a:t>original expression.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27584" y="2177365"/>
                <a:ext cx="2664296" cy="6767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177365"/>
                <a:ext cx="2664296" cy="6767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455009" y="3108287"/>
                <a:ext cx="1296144" cy="67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5009" y="3108287"/>
                <a:ext cx="1296144" cy="674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941474" y="5085184"/>
                <a:ext cx="3894144" cy="854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1474" y="5085184"/>
                <a:ext cx="3894144" cy="8542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860032" y="1644125"/>
            <a:ext cx="3888432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/>
              <a:t>STEP 3: </a:t>
            </a:r>
            <a:r>
              <a:rPr lang="en-GB" dirty="0"/>
              <a:t>Integrate simplified expression.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040052" y="4293096"/>
                <a:ext cx="3528392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STEP 4: </a:t>
                </a:r>
                <a:r>
                  <a:rPr lang="en-GB" dirty="0"/>
                  <a:t>Write answer in terms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2" y="4293096"/>
                <a:ext cx="3528392" cy="369332"/>
              </a:xfrm>
              <a:prstGeom prst="rect">
                <a:avLst/>
              </a:prstGeom>
              <a:blipFill>
                <a:blip r:embed="rId7"/>
                <a:stretch>
                  <a:fillRect l="-1201" t="-4615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11782" y="3306008"/>
                <a:ext cx="172819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+5→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782" y="3306008"/>
                <a:ext cx="1728192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755576" y="4856146"/>
                <a:ext cx="3074719" cy="20226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rad>
                        </m:e>
                      </m:nary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num>
                            <m:den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rad>
                          <m:f>
                            <m:f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rad>
                          <m:d>
                            <m:d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856146"/>
                <a:ext cx="3074719" cy="202260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394380" y="2168277"/>
                <a:ext cx="2988332" cy="1600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  <m:sSup>
                            <m:sSup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</a:endParaRPr>
              </a:p>
              <a:p>
                <a:pPr lvl="0"/>
                <a:endParaRPr lang="en-GB" sz="1100" dirty="0">
                  <a:solidFill>
                    <a:prstClr val="black"/>
                  </a:solidFill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num>
                            <m:den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d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380" y="2168277"/>
                <a:ext cx="2988332" cy="160043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238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5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by Substitution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1411" y="759092"/>
                <a:ext cx="8640960" cy="51911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/>
                  <a:t>Use the substitution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400" dirty="0"/>
                  <a:t> to find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func>
                          <m:func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func>
                                  <m:funcPr>
                                    <m:ctrlP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2400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nary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11" y="759092"/>
                <a:ext cx="8640960" cy="519116"/>
              </a:xfrm>
              <a:prstGeom prst="rect">
                <a:avLst/>
              </a:prstGeom>
              <a:blipFill>
                <a:blip r:embed="rId2"/>
                <a:stretch>
                  <a:fillRect t="-100000" b="-14770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28713" y="2287042"/>
                <a:ext cx="4248472" cy="1292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 →    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0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→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713" y="2287042"/>
                <a:ext cx="4248472" cy="12922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71891" y="5301208"/>
                <a:ext cx="4427766" cy="670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891" y="5301208"/>
                <a:ext cx="4427766" cy="6705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27584" y="1597959"/>
                <a:ext cx="2808312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STEP 1: W</a:t>
                </a:r>
                <a:r>
                  <a:rPr lang="en-GB" dirty="0"/>
                  <a:t>ork out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597959"/>
                <a:ext cx="2808312" cy="369332"/>
              </a:xfrm>
              <a:prstGeom prst="rect">
                <a:avLst/>
              </a:prstGeom>
              <a:blipFill>
                <a:blip r:embed="rId5"/>
                <a:stretch>
                  <a:fillRect l="-1509" t="-4615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755576" y="4091330"/>
            <a:ext cx="2952328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/>
              <a:t>STEP 2: </a:t>
            </a:r>
            <a:r>
              <a:rPr lang="en-GB" dirty="0"/>
              <a:t>Substitute these into </a:t>
            </a:r>
          </a:p>
          <a:p>
            <a:r>
              <a:rPr lang="en-GB" dirty="0"/>
              <a:t>original expression.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60032" y="1644125"/>
            <a:ext cx="3888432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/>
              <a:t>STEP 3: </a:t>
            </a:r>
            <a:r>
              <a:rPr lang="en-GB" dirty="0"/>
              <a:t>Integrate simplified expression.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040052" y="4293096"/>
                <a:ext cx="3528392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STEP 4: </a:t>
                </a:r>
                <a:r>
                  <a:rPr lang="en-GB" dirty="0"/>
                  <a:t>Write answer in terms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2" y="4293096"/>
                <a:ext cx="3528392" cy="369332"/>
              </a:xfrm>
              <a:prstGeom prst="rect">
                <a:avLst/>
              </a:prstGeom>
              <a:blipFill>
                <a:blip r:embed="rId6"/>
                <a:stretch>
                  <a:fillRect l="-1201" t="-4615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285422" y="4845118"/>
                <a:ext cx="3814412" cy="20046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sSup>
                            <m:sSup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br>
                  <a:rPr lang="en-GB" sz="2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:endParaRPr lang="en-GB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422" y="4845118"/>
                <a:ext cx="3814412" cy="20046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5580112" y="2132856"/>
                <a:ext cx="1968551" cy="721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2132856"/>
                <a:ext cx="1968551" cy="7217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508104" y="2977852"/>
                <a:ext cx="2444707" cy="7396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nary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2977852"/>
                <a:ext cx="2444707" cy="73962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282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by Substitution (and implicit)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8929" y="815144"/>
                <a:ext cx="8424936" cy="63280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Use the substitution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GB" sz="2800" dirty="0"/>
                  <a:t> to find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ad>
                          <m:radPr>
                            <m:degHide m:val="on"/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+5</m:t>
                            </m:r>
                          </m:e>
                        </m:rad>
                      </m:e>
                    </m:nary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29" y="815144"/>
                <a:ext cx="8424936" cy="632802"/>
              </a:xfrm>
              <a:prstGeom prst="rect">
                <a:avLst/>
              </a:prstGeom>
              <a:blipFill>
                <a:blip r:embed="rId2"/>
                <a:stretch>
                  <a:fillRect b="-546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79860" y="2267292"/>
                <a:ext cx="3240360" cy="6767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    →   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860" y="2267292"/>
                <a:ext cx="3240360" cy="6767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79860" y="3116111"/>
                <a:ext cx="330376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+5 →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860" y="3116111"/>
                <a:ext cx="3303760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567891" y="2272680"/>
                <a:ext cx="2664296" cy="18074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0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000" dirty="0"/>
              </a:p>
              <a:p>
                <a:endParaRPr lang="en-GB" sz="11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7891" y="2272680"/>
                <a:ext cx="2664296" cy="18074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27584" y="1597959"/>
                <a:ext cx="2808312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STEP 1: W</a:t>
                </a:r>
                <a:r>
                  <a:rPr lang="en-GB" dirty="0"/>
                  <a:t>ork out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597959"/>
                <a:ext cx="2808312" cy="369332"/>
              </a:xfrm>
              <a:prstGeom prst="rect">
                <a:avLst/>
              </a:prstGeom>
              <a:blipFill>
                <a:blip r:embed="rId6"/>
                <a:stretch>
                  <a:fillRect l="-1509" t="-4615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755576" y="4109158"/>
            <a:ext cx="2952328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/>
              <a:t>STEP 2: </a:t>
            </a:r>
            <a:r>
              <a:rPr lang="en-GB" dirty="0"/>
              <a:t>Substitute these into </a:t>
            </a:r>
          </a:p>
          <a:p>
            <a:r>
              <a:rPr lang="en-GB" dirty="0"/>
              <a:t>original expression.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60032" y="1644125"/>
            <a:ext cx="3888432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/>
              <a:t>STEP 3: </a:t>
            </a:r>
            <a:r>
              <a:rPr lang="en-GB" dirty="0"/>
              <a:t>Integrate simplified expression.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040052" y="4293096"/>
                <a:ext cx="3528392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STEP 4: </a:t>
                </a:r>
                <a:r>
                  <a:rPr lang="en-GB" dirty="0"/>
                  <a:t>Write answer in terms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2" y="4293096"/>
                <a:ext cx="3528392" cy="369332"/>
              </a:xfrm>
              <a:prstGeom prst="rect">
                <a:avLst/>
              </a:prstGeom>
              <a:blipFill>
                <a:blip r:embed="rId7"/>
                <a:stretch>
                  <a:fillRect l="-1201" t="-4615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23528" y="5229200"/>
                <a:ext cx="4140749" cy="7789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rad>
                        </m:e>
                      </m:nary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num>
                            <m:den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𝑢𝑑𝑢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229200"/>
                <a:ext cx="4140749" cy="77899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009393" y="5054402"/>
                <a:ext cx="3781292" cy="8542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9393" y="5054402"/>
                <a:ext cx="3781292" cy="85427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2106000" y="6078019"/>
                <a:ext cx="2339422" cy="7459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6000" y="6078019"/>
                <a:ext cx="2339422" cy="7459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539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1" grpId="0"/>
      <p:bldP spid="14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23528" y="817539"/>
            <a:ext cx="252028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C4 June 2011 Q4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339427"/>
            <a:ext cx="6237511" cy="327821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4833767"/>
            <a:ext cx="4752528" cy="10483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543600" y="1175489"/>
                <a:ext cx="3600400" cy="28979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𝒅𝒖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     →  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𝒅𝒖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𝒅𝒙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b="1" i="1" dirty="0">
                  <a:latin typeface="Cambria Math" panose="02040503050406030204" pitchFamily="18" charset="0"/>
                </a:endParaRPr>
              </a:p>
              <a:p>
                <a:r>
                  <a:rPr lang="en-GB" b="1" dirty="0">
                    <a:latin typeface="+mj-lt"/>
                  </a:rPr>
                  <a:t>When</a:t>
                </a:r>
                <a:r>
                  <a:rPr lang="en-GB" b="1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GB" b="1" i="1" dirty="0">
                    <a:latin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𝒖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GB" b="1" i="1" dirty="0">
                  <a:latin typeface="Cambria Math" panose="02040503050406030204" pitchFamily="18" charset="0"/>
                </a:endParaRPr>
              </a:p>
              <a:p>
                <a:r>
                  <a:rPr lang="en-GB" b="1" dirty="0">
                    <a:latin typeface="+mj-lt"/>
                  </a:rPr>
                  <a:t>When</a:t>
                </a:r>
                <a:r>
                  <a:rPr lang="en-GB" b="1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𝒖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en-GB" b="1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ad>
                            <m:radPr>
                              <m:degHide m:val="on"/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sup>
                        <m:e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𝐥𝐧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GB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d>
                            </m:e>
                          </m:func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nary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  <m:e>
                          <m:f>
                            <m:f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func>
                            <m:func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𝐥𝐧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𝒖</m:t>
                                  </m:r>
                                </m:e>
                              </m:d>
                            </m:e>
                          </m:func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𝒅𝒖</m:t>
                          </m:r>
                        </m:e>
                      </m:nary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3600" y="1175489"/>
                <a:ext cx="3600400" cy="2897909"/>
              </a:xfrm>
              <a:prstGeom prst="rect">
                <a:avLst/>
              </a:prstGeom>
              <a:blipFill rotWithShape="0">
                <a:blip r:embed="rId4"/>
                <a:stretch>
                  <a:fillRect l="-13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5471592" y="1164106"/>
            <a:ext cx="3564904" cy="290929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23403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Exercise 11E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AB409FA8-34C4-4FDD-966B-EFA5D58ECFF6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 306-307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7B3D4EB-D2A9-4BCC-B402-8AAEDE7CB1A1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FB6EFA8-2C6E-2046-A4A4-B7B576EB38AB}"/>
              </a:ext>
            </a:extLst>
          </p:cNvPr>
          <p:cNvSpPr txBox="1"/>
          <p:nvPr/>
        </p:nvSpPr>
        <p:spPr>
          <a:xfrm>
            <a:off x="188144" y="2268131"/>
            <a:ext cx="5607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Q3-4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Q5-6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Q7-9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5101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57547</TotalTime>
  <Words>356</Words>
  <Application>Microsoft Macintosh PowerPoint</Application>
  <PresentationFormat>On-screen Show (4:3)</PresentationFormat>
  <Paragraphs>75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1297</cp:revision>
  <dcterms:created xsi:type="dcterms:W3CDTF">2013-02-28T07:36:55Z</dcterms:created>
  <dcterms:modified xsi:type="dcterms:W3CDTF">2019-07-06T18:06:51Z</dcterms:modified>
</cp:coreProperties>
</file>