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574" r:id="rId2"/>
    <p:sldId id="484" r:id="rId3"/>
    <p:sldId id="509" r:id="rId4"/>
    <p:sldId id="576" r:id="rId5"/>
    <p:sldId id="582" r:id="rId6"/>
    <p:sldId id="569" r:id="rId7"/>
    <p:sldId id="577" r:id="rId8"/>
    <p:sldId id="572" r:id="rId9"/>
    <p:sldId id="570" r:id="rId10"/>
    <p:sldId id="579" r:id="rId11"/>
    <p:sldId id="578" r:id="rId12"/>
    <p:sldId id="580" r:id="rId13"/>
    <p:sldId id="573" r:id="rId14"/>
    <p:sldId id="581" r:id="rId15"/>
    <p:sldId id="53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38" autoAdjust="0"/>
    <p:restoredTop sz="88544" autoAdjust="0"/>
  </p:normalViewPr>
  <p:slideViewPr>
    <p:cSldViewPr>
      <p:cViewPr varScale="1">
        <p:scale>
          <a:sx n="61" d="100"/>
          <a:sy n="61" d="100"/>
        </p:scale>
        <p:origin x="936" y="19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2F2399-CD51-4C4C-BC34-03B9F40F9CF8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248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2F2399-CD51-4C4C-BC34-03B9F40F9CF8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9861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png"/><Relationship Id="rId4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0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6.png"/><Relationship Id="rId4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9.png"/><Relationship Id="rId4" Type="http://schemas.openxmlformats.org/officeDocument/2006/relationships/image" Target="../media/image2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png"/><Relationship Id="rId2" Type="http://schemas.openxmlformats.org/officeDocument/2006/relationships/image" Target="../media/image9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00.png"/><Relationship Id="rId7" Type="http://schemas.openxmlformats.org/officeDocument/2006/relationships/image" Target="../media/image20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6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-491" y="908720"/>
            <a:ext cx="914285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/>
              <a:t>Functions and Graphs</a:t>
            </a:r>
          </a:p>
          <a:p>
            <a:pPr algn="ctr"/>
            <a:r>
              <a:rPr lang="en-GB" sz="8800" dirty="0"/>
              <a:t>- Modulus</a:t>
            </a:r>
          </a:p>
          <a:p>
            <a:pPr algn="ctr"/>
            <a:endParaRPr lang="en-GB" sz="4400" dirty="0"/>
          </a:p>
          <a:p>
            <a:pPr algn="ctr"/>
            <a:r>
              <a:rPr lang="en-GB" sz="8000" dirty="0"/>
              <a:t>Chapter 2</a:t>
            </a:r>
          </a:p>
          <a:p>
            <a:pPr algn="ctr"/>
            <a:r>
              <a:rPr lang="en-GB" sz="8000" dirty="0"/>
              <a:t>(Part 1 of 6)</a:t>
            </a:r>
          </a:p>
        </p:txBody>
      </p:sp>
    </p:spTree>
    <p:extLst>
      <p:ext uri="{BB962C8B-B14F-4D97-AF65-F5344CB8AC3E}">
        <p14:creationId xmlns:p14="http://schemas.microsoft.com/office/powerpoint/2010/main" val="11178920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3D7F219-5A1D-4D99-8E8E-61FDA6003716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7B71B11E-8ED9-4D6E-A363-04A7A3A46E24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Solving Equations with Modulus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137C7FB-C79B-41B4-AB1A-6BCCFD1EE386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0436F13-B058-4B6F-8FA8-8E38B3095CFB}"/>
                  </a:ext>
                </a:extLst>
              </p:cNvPr>
              <p:cNvSpPr txBox="1"/>
              <p:nvPr/>
            </p:nvSpPr>
            <p:spPr>
              <a:xfrm>
                <a:off x="2411188" y="904036"/>
                <a:ext cx="4320480" cy="70788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000" dirty="0"/>
                  <a:t>Solve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4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e>
                    </m:d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GB" sz="4000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0436F13-B058-4B6F-8FA8-8E38B3095C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188" y="904036"/>
                <a:ext cx="4320480" cy="707886"/>
              </a:xfrm>
              <a:prstGeom prst="rect">
                <a:avLst/>
              </a:prstGeom>
              <a:blipFill>
                <a:blip r:embed="rId2"/>
                <a:stretch>
                  <a:fillRect l="-134" t="-4286" b="-21429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00933" y="1872989"/>
                <a:ext cx="402051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b="1" dirty="0"/>
                  <a:t>Step 1: </a:t>
                </a:r>
                <a:r>
                  <a:rPr lang="en-GB" sz="2800" dirty="0"/>
                  <a:t>Sketch the graphs</a:t>
                </a:r>
              </a:p>
              <a:p>
                <a:r>
                  <a:rPr lang="en-GB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GB" sz="2800" dirty="0"/>
                  <a:t> = 5</a:t>
                </a:r>
              </a:p>
              <a:p>
                <a:r>
                  <a:rPr lang="en-GB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GB" sz="28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−3</m:t>
                        </m:r>
                      </m:e>
                    </m:d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933" y="1872989"/>
                <a:ext cx="4020510" cy="1384995"/>
              </a:xfrm>
              <a:prstGeom prst="rect">
                <a:avLst/>
              </a:prstGeom>
              <a:blipFill>
                <a:blip r:embed="rId3"/>
                <a:stretch>
                  <a:fillRect l="-3187" t="-3965" b="-118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/>
          <p:cNvGrpSpPr/>
          <p:nvPr/>
        </p:nvGrpSpPr>
        <p:grpSpPr>
          <a:xfrm>
            <a:off x="2987824" y="1825625"/>
            <a:ext cx="5116177" cy="4742733"/>
            <a:chOff x="4712407" y="1566587"/>
            <a:chExt cx="3366241" cy="2863136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4"/>
            <a:srcRect l="2214" t="4469" r="-2214" b="6702"/>
            <a:stretch/>
          </p:blipFill>
          <p:spPr>
            <a:xfrm>
              <a:off x="4712407" y="1566587"/>
              <a:ext cx="3366241" cy="2863136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5652120" y="2435696"/>
              <a:ext cx="288032" cy="2229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>
                  <a:solidFill>
                    <a:srgbClr val="0000FF"/>
                  </a:solidFill>
                </a:rPr>
                <a:t>A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858129" y="2444157"/>
              <a:ext cx="288032" cy="2229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>
                  <a:solidFill>
                    <a:srgbClr val="FF0000"/>
                  </a:solidFill>
                </a:rPr>
                <a:t>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93264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3D7F219-5A1D-4D99-8E8E-61FDA6003716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7B71B11E-8ED9-4D6E-A363-04A7A3A46E24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Solving Equations with Modulus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137C7FB-C79B-41B4-AB1A-6BCCFD1EE386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0436F13-B058-4B6F-8FA8-8E38B3095CFB}"/>
                  </a:ext>
                </a:extLst>
              </p:cNvPr>
              <p:cNvSpPr txBox="1"/>
              <p:nvPr/>
            </p:nvSpPr>
            <p:spPr>
              <a:xfrm>
                <a:off x="2411188" y="904036"/>
                <a:ext cx="4320480" cy="70788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000" dirty="0"/>
                  <a:t>Solve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4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e>
                    </m:d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GB" sz="4000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0436F13-B058-4B6F-8FA8-8E38B3095C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188" y="904036"/>
                <a:ext cx="4320480" cy="707886"/>
              </a:xfrm>
              <a:prstGeom prst="rect">
                <a:avLst/>
              </a:prstGeom>
              <a:blipFill>
                <a:blip r:embed="rId2"/>
                <a:stretch>
                  <a:fillRect l="-134" t="-4286" b="-21429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53019" y="1888219"/>
                <a:ext cx="4169923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b="1" dirty="0"/>
                  <a:t>Step 2: Solve for solution </a:t>
                </a:r>
                <a:r>
                  <a:rPr lang="en-GB" sz="2800" b="1" dirty="0">
                    <a:solidFill>
                      <a:srgbClr val="0000FF"/>
                    </a:solidFill>
                  </a:rPr>
                  <a:t>A</a:t>
                </a:r>
                <a:endParaRPr lang="en-GB" sz="2800" dirty="0">
                  <a:solidFill>
                    <a:srgbClr val="0000FF"/>
                  </a:solidFill>
                </a:endParaRPr>
              </a:p>
              <a:p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b="0" i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sz="2800" dirty="0"/>
                  <a:t> = 5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019" y="1888219"/>
                <a:ext cx="4169923" cy="954107"/>
              </a:xfrm>
              <a:prstGeom prst="rect">
                <a:avLst/>
              </a:prstGeom>
              <a:blipFill>
                <a:blip r:embed="rId3"/>
                <a:stretch>
                  <a:fillRect l="-3070" t="-6410" r="-2632" b="-179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/>
          <p:cNvGrpSpPr/>
          <p:nvPr/>
        </p:nvGrpSpPr>
        <p:grpSpPr>
          <a:xfrm>
            <a:off x="3491880" y="1884271"/>
            <a:ext cx="5116177" cy="4742733"/>
            <a:chOff x="4712407" y="1566587"/>
            <a:chExt cx="3366241" cy="2863136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4"/>
            <a:srcRect l="2214" t="4469" r="-2214" b="6702"/>
            <a:stretch/>
          </p:blipFill>
          <p:spPr>
            <a:xfrm>
              <a:off x="4712407" y="1566587"/>
              <a:ext cx="3366241" cy="2863136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5652120" y="2435696"/>
              <a:ext cx="288032" cy="2229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>
                  <a:solidFill>
                    <a:srgbClr val="0000FF"/>
                  </a:solidFill>
                </a:rPr>
                <a:t>A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858129" y="2444157"/>
              <a:ext cx="288032" cy="2229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>
                  <a:solidFill>
                    <a:srgbClr val="FF0000"/>
                  </a:solidFill>
                </a:rPr>
                <a:t>B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403648" y="2857013"/>
                <a:ext cx="101951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= -1</a:t>
                </a: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2857013"/>
                <a:ext cx="1019510" cy="523220"/>
              </a:xfrm>
              <a:prstGeom prst="rect">
                <a:avLst/>
              </a:prstGeom>
              <a:blipFill>
                <a:blip r:embed="rId5"/>
                <a:stretch>
                  <a:fillRect t="-11628" r="-11377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8390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3D7F219-5A1D-4D99-8E8E-61FDA6003716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7B71B11E-8ED9-4D6E-A363-04A7A3A46E24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Solving Equations with Modulus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137C7FB-C79B-41B4-AB1A-6BCCFD1EE386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0436F13-B058-4B6F-8FA8-8E38B3095CFB}"/>
                  </a:ext>
                </a:extLst>
              </p:cNvPr>
              <p:cNvSpPr txBox="1"/>
              <p:nvPr/>
            </p:nvSpPr>
            <p:spPr>
              <a:xfrm>
                <a:off x="2411188" y="904036"/>
                <a:ext cx="4320480" cy="70788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000" dirty="0"/>
                  <a:t>Solve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4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e>
                    </m:d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GB" sz="4000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0436F13-B058-4B6F-8FA8-8E38B3095C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188" y="904036"/>
                <a:ext cx="4320480" cy="707886"/>
              </a:xfrm>
              <a:prstGeom prst="rect">
                <a:avLst/>
              </a:prstGeom>
              <a:blipFill>
                <a:blip r:embed="rId2"/>
                <a:stretch>
                  <a:fillRect l="-134" t="-4286" b="-21429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26226" y="1872889"/>
                <a:ext cx="4169923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b="1" dirty="0"/>
                  <a:t>Step 3: Solve for solution </a:t>
                </a:r>
                <a:r>
                  <a:rPr lang="en-GB" sz="2800" b="1" dirty="0">
                    <a:solidFill>
                      <a:srgbClr val="FF0000"/>
                    </a:solidFill>
                  </a:rPr>
                  <a:t>B</a:t>
                </a:r>
                <a:endParaRPr lang="en-GB" sz="2800" dirty="0">
                  <a:solidFill>
                    <a:srgbClr val="FF0000"/>
                  </a:solidFill>
                </a:endParaRPr>
              </a:p>
              <a:p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sz="2800" dirty="0"/>
                  <a:t> = 5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226" y="1872889"/>
                <a:ext cx="4169923" cy="954107"/>
              </a:xfrm>
              <a:prstGeom prst="rect">
                <a:avLst/>
              </a:prstGeom>
              <a:blipFill>
                <a:blip r:embed="rId3"/>
                <a:stretch>
                  <a:fillRect l="-3070" t="-5732" r="-2339" b="-17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/>
          <p:cNvGrpSpPr/>
          <p:nvPr/>
        </p:nvGrpSpPr>
        <p:grpSpPr>
          <a:xfrm>
            <a:off x="3491880" y="1884271"/>
            <a:ext cx="5116177" cy="4742733"/>
            <a:chOff x="4712407" y="1566587"/>
            <a:chExt cx="3366241" cy="2863136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4"/>
            <a:srcRect l="2214" t="4469" r="-2214" b="6702"/>
            <a:stretch/>
          </p:blipFill>
          <p:spPr>
            <a:xfrm>
              <a:off x="4712407" y="1566587"/>
              <a:ext cx="3366241" cy="2863136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5652120" y="2435696"/>
              <a:ext cx="288032" cy="2229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>
                  <a:solidFill>
                    <a:srgbClr val="0000FF"/>
                  </a:solidFill>
                </a:rPr>
                <a:t>A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858129" y="2444157"/>
              <a:ext cx="288032" cy="2229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>
                  <a:solidFill>
                    <a:srgbClr val="FF0000"/>
                  </a:solidFill>
                </a:rPr>
                <a:t>B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248504" y="2924944"/>
                <a:ext cx="90890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= 4</a:t>
                </a: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8504" y="2924944"/>
                <a:ext cx="908903" cy="523220"/>
              </a:xfrm>
              <a:prstGeom prst="rect">
                <a:avLst/>
              </a:prstGeom>
              <a:blipFill>
                <a:blip r:embed="rId5"/>
                <a:stretch>
                  <a:fillRect t="-11628" r="-12081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633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3D7F219-5A1D-4D99-8E8E-61FDA6003716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7B71B11E-8ED9-4D6E-A363-04A7A3A46E24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Solving Equations with Modulus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137C7FB-C79B-41B4-AB1A-6BCCFD1EE386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56567FE9-F72D-4F2B-B932-CC98E384A357}"/>
                  </a:ext>
                </a:extLst>
              </p:cNvPr>
              <p:cNvSpPr txBox="1"/>
              <p:nvPr/>
            </p:nvSpPr>
            <p:spPr>
              <a:xfrm>
                <a:off x="2051720" y="876471"/>
                <a:ext cx="5168123" cy="874663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dirty="0"/>
                  <a:t>Solve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−5</m:t>
                        </m:r>
                      </m:e>
                    </m:d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=2−</m:t>
                    </m:r>
                    <m:f>
                      <m:fPr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56567FE9-F72D-4F2B-B932-CC98E384A3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876471"/>
                <a:ext cx="5168123" cy="874663"/>
              </a:xfrm>
              <a:prstGeom prst="rect">
                <a:avLst/>
              </a:prstGeom>
              <a:blipFill>
                <a:blip r:embed="rId3"/>
                <a:stretch>
                  <a:fillRect b="-4192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TextBox 67">
            <a:extLst>
              <a:ext uri="{FF2B5EF4-FFF2-40B4-BE49-F238E27FC236}">
                <a16:creationId xmlns:a16="http://schemas.microsoft.com/office/drawing/2014/main" id="{EA83A678-C468-4527-A857-4B685BC1F2C1}"/>
              </a:ext>
            </a:extLst>
          </p:cNvPr>
          <p:cNvSpPr txBox="1"/>
          <p:nvPr/>
        </p:nvSpPr>
        <p:spPr>
          <a:xfrm>
            <a:off x="5076056" y="2276872"/>
            <a:ext cx="37606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  <a:latin typeface="Cambria Math" panose="02040503050406030204" pitchFamily="18" charset="0"/>
              </a:rPr>
              <a:t>Solution A:</a:t>
            </a:r>
            <a:endParaRPr lang="en-GB" sz="3200" b="0" dirty="0">
              <a:solidFill>
                <a:srgbClr val="FF0000"/>
              </a:solidFill>
              <a:latin typeface="Cambria Math" panose="020405030504060302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568" y="1700808"/>
            <a:ext cx="5780368" cy="472490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580835" y="2861647"/>
                <a:ext cx="4572000" cy="193950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5−3</m:t>
                      </m:r>
                      <m:r>
                        <a:rPr lang="en-GB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=2−</m:t>
                      </m:r>
                      <m:f>
                        <m:fPr>
                          <m:ctrlPr>
                            <a:rPr lang="en-GB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  <m:oMath xmlns:m="http://schemas.openxmlformats.org/officeDocument/2006/math">
                      <m:r>
                        <a:rPr lang="en-GB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0835" y="2861647"/>
                <a:ext cx="4572000" cy="193950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5423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3D7F219-5A1D-4D99-8E8E-61FDA6003716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7B71B11E-8ED9-4D6E-A363-04A7A3A46E24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Solving Equations with Modulus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137C7FB-C79B-41B4-AB1A-6BCCFD1EE386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56567FE9-F72D-4F2B-B932-CC98E384A357}"/>
                  </a:ext>
                </a:extLst>
              </p:cNvPr>
              <p:cNvSpPr txBox="1"/>
              <p:nvPr/>
            </p:nvSpPr>
            <p:spPr>
              <a:xfrm>
                <a:off x="2051720" y="876471"/>
                <a:ext cx="5168123" cy="874663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dirty="0"/>
                  <a:t>Solve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−5</m:t>
                        </m:r>
                      </m:e>
                    </m:d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=2−</m:t>
                    </m:r>
                    <m:f>
                      <m:fPr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56567FE9-F72D-4F2B-B932-CC98E384A3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876471"/>
                <a:ext cx="5168123" cy="874663"/>
              </a:xfrm>
              <a:prstGeom prst="rect">
                <a:avLst/>
              </a:prstGeom>
              <a:blipFill>
                <a:blip r:embed="rId3"/>
                <a:stretch>
                  <a:fillRect b="-4192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TextBox 67">
            <a:extLst>
              <a:ext uri="{FF2B5EF4-FFF2-40B4-BE49-F238E27FC236}">
                <a16:creationId xmlns:a16="http://schemas.microsoft.com/office/drawing/2014/main" id="{EA83A678-C468-4527-A857-4B685BC1F2C1}"/>
              </a:ext>
            </a:extLst>
          </p:cNvPr>
          <p:cNvSpPr txBox="1"/>
          <p:nvPr/>
        </p:nvSpPr>
        <p:spPr>
          <a:xfrm>
            <a:off x="5076056" y="2089222"/>
            <a:ext cx="37606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00FF"/>
                </a:solidFill>
                <a:latin typeface="Cambria Math" panose="02040503050406030204" pitchFamily="18" charset="0"/>
              </a:rPr>
              <a:t>Solution B: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568" y="1700808"/>
            <a:ext cx="5780368" cy="472490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555890" y="2844923"/>
                <a:ext cx="4572000" cy="150675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320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32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5=2−</m:t>
                      </m:r>
                      <m:f>
                        <m:fPr>
                          <m:ctrlPr>
                            <a:rPr lang="en-GB" sz="32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2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32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  <m:oMath xmlns:m="http://schemas.openxmlformats.org/officeDocument/2006/math">
                      <m:r>
                        <a:rPr lang="en-GB" sz="32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32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5890" y="2844923"/>
                <a:ext cx="4572000" cy="150675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6330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2A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 18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B04BFEFB-D2B3-CA46-B6E8-C9324ADF3EFF}"/>
              </a:ext>
            </a:extLst>
          </p:cNvPr>
          <p:cNvSpPr txBox="1"/>
          <p:nvPr/>
        </p:nvSpPr>
        <p:spPr>
          <a:xfrm>
            <a:off x="611560" y="2682537"/>
            <a:ext cx="85312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Q1-4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Q5&amp;6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</a:t>
            </a:r>
            <a:r>
              <a:rPr lang="en-US" sz="2400"/>
              <a:t>	Q7-9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Q10-13 &amp; Challenge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00225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Modulus Function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708367"/>
                <a:ext cx="9142856" cy="587853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000" dirty="0">
                    <a:solidFill>
                      <a:schemeClr val="tx1"/>
                    </a:solidFill>
                  </a:rPr>
                  <a:t> Modulus of a number is </a:t>
                </a:r>
              </a:p>
              <a:p>
                <a:pPr algn="ctr"/>
                <a:r>
                  <a:rPr lang="en-GB" sz="4000" dirty="0">
                    <a:solidFill>
                      <a:schemeClr val="tx1"/>
                    </a:solidFill>
                  </a:rPr>
                  <a:t>its </a:t>
                </a:r>
                <a:r>
                  <a:rPr lang="en-GB" sz="4000" b="1" dirty="0">
                    <a:solidFill>
                      <a:schemeClr val="tx1"/>
                    </a:solidFill>
                  </a:rPr>
                  <a:t>non-negative</a:t>
                </a:r>
                <a:r>
                  <a:rPr lang="en-GB" sz="4000" dirty="0">
                    <a:solidFill>
                      <a:schemeClr val="tx1"/>
                    </a:solidFill>
                  </a:rPr>
                  <a:t> numerical value.</a:t>
                </a:r>
              </a:p>
              <a:p>
                <a:pPr algn="ctr"/>
                <a:br>
                  <a:rPr lang="en-GB" sz="4000" dirty="0">
                    <a:solidFill>
                      <a:schemeClr val="tx1"/>
                    </a:solidFill>
                  </a:rPr>
                </a:b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5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5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d>
                    <m:r>
                      <a:rPr lang="en-GB" sz="5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r>
                  <a:rPr lang="en-GB" sz="5400" dirty="0">
                    <a:solidFill>
                      <a:schemeClr val="tx1"/>
                    </a:solidFill>
                  </a:rPr>
                  <a:t> </a:t>
                </a:r>
              </a:p>
              <a:p>
                <a:pPr algn="ctr"/>
                <a:endParaRPr lang="en-GB" sz="400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GB" sz="5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5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5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−7</m:t>
                        </m:r>
                      </m:e>
                    </m:d>
                    <m:r>
                      <a:rPr lang="en-GB" sz="5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=7</m:t>
                    </m:r>
                  </m:oMath>
                </a14:m>
                <a:endParaRPr lang="en-GB" sz="5400" dirty="0">
                  <a:solidFill>
                    <a:schemeClr val="tx1"/>
                  </a:solidFill>
                </a:endParaRPr>
              </a:p>
              <a:p>
                <a:pPr algn="ctr"/>
                <a:endParaRPr lang="en-GB" sz="540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GB" sz="5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5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5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−7</m:t>
                        </m:r>
                        <m:r>
                          <a:rPr lang="en-GB" sz="5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5.5</m:t>
                        </m:r>
                      </m:e>
                    </m:d>
                    <m:r>
                      <a:rPr lang="en-GB" sz="5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=7</m:t>
                    </m:r>
                    <m:r>
                      <a:rPr lang="en-GB" sz="5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5.5</m:t>
                    </m:r>
                  </m:oMath>
                </a14:m>
                <a:endParaRPr lang="en-GB" sz="5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08367"/>
                <a:ext cx="9142856" cy="5878532"/>
              </a:xfrm>
              <a:prstGeom prst="rect">
                <a:avLst/>
              </a:prstGeom>
              <a:blipFill>
                <a:blip r:embed="rId2"/>
                <a:stretch>
                  <a:fillRect t="-186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7830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E04023D-3FDD-46D2-83F5-BD476B1B5DE5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40257B13-FA9A-4F8B-A7BC-1E65130AFEAD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Modulus Function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3FD1B62A-9750-4D59-A89E-113D98F0D3E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58F956F-8986-4125-9980-707BA716A949}"/>
                  </a:ext>
                </a:extLst>
              </p:cNvPr>
              <p:cNvSpPr txBox="1"/>
              <p:nvPr/>
            </p:nvSpPr>
            <p:spPr>
              <a:xfrm>
                <a:off x="755576" y="3175211"/>
                <a:ext cx="7992316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5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5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e>
                      </m:d>
                      <m:r>
                        <a:rPr lang="en-GB" sz="5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5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d>
                            <m:dPr>
                              <m:ctrlPr>
                                <a:rPr lang="en-GB" sz="5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54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GB" sz="54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54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58F956F-8986-4125-9980-707BA716A9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3175211"/>
                <a:ext cx="7992316" cy="9233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403076" y="1586641"/>
                <a:ext cx="6336704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54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5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5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5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5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5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5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5400" i="1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GB" sz="5400" i="1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5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076" y="1586641"/>
                <a:ext cx="6336704" cy="92333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394964" y="753865"/>
            <a:ext cx="8352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Functions can contain a modulus.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915816" y="4581128"/>
                <a:ext cx="3977948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5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5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−13</m:t>
                          </m:r>
                        </m:e>
                      </m:d>
                      <m:r>
                        <a:rPr lang="en-GB" sz="5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5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4581128"/>
                <a:ext cx="3977948" cy="9233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938417" y="5890046"/>
                <a:ext cx="1813317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5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=14</m:t>
                      </m:r>
                    </m:oMath>
                  </m:oMathPara>
                </a14:m>
                <a:endParaRPr lang="en-GB" sz="5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8417" y="5890046"/>
                <a:ext cx="1813317" cy="9233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8939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E04023D-3FDD-46D2-83F5-BD476B1B5DE5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40257B13-FA9A-4F8B-A7BC-1E65130AFEAD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Modulus Function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3FD1B62A-9750-4D59-A89E-113D98F0D3E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58F956F-8986-4125-9980-707BA716A949}"/>
                  </a:ext>
                </a:extLst>
              </p:cNvPr>
              <p:cNvSpPr txBox="1"/>
              <p:nvPr/>
            </p:nvSpPr>
            <p:spPr>
              <a:xfrm>
                <a:off x="755576" y="4101681"/>
                <a:ext cx="5688632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5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5400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GB" sz="5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5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−7</m:t>
                          </m:r>
                        </m:e>
                      </m:d>
                      <m:r>
                        <a:rPr lang="en-GB" sz="54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54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58F956F-8986-4125-9980-707BA716A9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4101681"/>
                <a:ext cx="5688632" cy="9233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971600" y="1052736"/>
                <a:ext cx="6911892" cy="10156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6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6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6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6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6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6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6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6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GB" sz="6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1052736"/>
                <a:ext cx="6911892" cy="101566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575048" y="2686130"/>
                <a:ext cx="3060848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5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54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GB" sz="54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5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048" y="2686130"/>
                <a:ext cx="3060848" cy="9233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3275856" y="2672749"/>
                <a:ext cx="5454352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d>
                            <m:dPr>
                              <m:ctrlPr>
                                <a:rPr lang="en-GB" sz="5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5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  <m:r>
                            <a:rPr lang="en-GB" sz="5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GB" sz="5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54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2672749"/>
                <a:ext cx="5454352" cy="9233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58F956F-8986-4125-9980-707BA716A949}"/>
                  </a:ext>
                </a:extLst>
              </p:cNvPr>
              <p:cNvSpPr txBox="1"/>
              <p:nvPr/>
            </p:nvSpPr>
            <p:spPr>
              <a:xfrm>
                <a:off x="415486" y="5517232"/>
                <a:ext cx="4039523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5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5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5400" b="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GB" sz="5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5400" b="0" i="1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en-GB" sz="54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58F956F-8986-4125-9980-707BA716A9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486" y="5517232"/>
                <a:ext cx="4039523" cy="92333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8457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043608" y="1988840"/>
                <a:ext cx="6880078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7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7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7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72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7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7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7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7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1988840"/>
                <a:ext cx="6880078" cy="120032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043608" y="4149080"/>
                <a:ext cx="6921718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7200" b="0" i="1" smtClean="0">
                          <a:latin typeface="Cambria Math"/>
                        </a:rPr>
                        <m:t>𝑓</m:t>
                      </m:r>
                      <m:r>
                        <a:rPr lang="en-GB" sz="7200" b="0" i="1" smtClean="0">
                          <a:latin typeface="Cambria Math"/>
                        </a:rPr>
                        <m:t>:</m:t>
                      </m:r>
                      <m:r>
                        <a:rPr lang="en-GB" sz="7200" b="0" i="1" smtClean="0">
                          <a:latin typeface="Cambria Math"/>
                        </a:rPr>
                        <m:t>𝑥</m:t>
                      </m:r>
                      <m:r>
                        <a:rPr lang="en-GB" sz="7200" b="0" i="1" smtClean="0">
                          <a:latin typeface="Cambria Math"/>
                        </a:rPr>
                        <m:t>→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7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7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7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7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4149080"/>
                <a:ext cx="6921718" cy="12003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>
            <a:extLst>
              <a:ext uri="{FF2B5EF4-FFF2-40B4-BE49-F238E27FC236}">
                <a16:creationId xmlns:a16="http://schemas.microsoft.com/office/drawing/2014/main" id="{6E04023D-3FDD-46D2-83F5-BD476B1B5DE5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7" name="TextBox 32">
              <a:extLst>
                <a:ext uri="{FF2B5EF4-FFF2-40B4-BE49-F238E27FC236}">
                  <a16:creationId xmlns:a16="http://schemas.microsoft.com/office/drawing/2014/main" id="{40257B13-FA9A-4F8B-A7BC-1E65130AFEAD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Modulus Function</a:t>
              </a: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3FD1B62A-9750-4D59-A89E-113D98F0D3E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119552" y="912707"/>
            <a:ext cx="87698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Functions can also use the following notation.</a:t>
            </a:r>
          </a:p>
        </p:txBody>
      </p:sp>
    </p:spTree>
    <p:extLst>
      <p:ext uri="{BB962C8B-B14F-4D97-AF65-F5344CB8AC3E}">
        <p14:creationId xmlns:p14="http://schemas.microsoft.com/office/powerpoint/2010/main" val="2154942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79258B9-9D83-4BD4-ABFE-14812E6A96EA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CBF6F8DE-012C-4139-9FBA-929BB0332D85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Modulus Graphs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05B46D8D-39D2-4C8F-98E6-71FC338AF05F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BA7B8654-B267-4DF0-898C-DB935259AA7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59189910"/>
                  </p:ext>
                </p:extLst>
              </p:nvPr>
            </p:nvGraphicFramePr>
            <p:xfrm>
              <a:off x="1478611" y="1487139"/>
              <a:ext cx="6096000" cy="741680"/>
            </p:xfrm>
            <a:graphic>
              <a:graphicData uri="http://schemas.openxmlformats.org/drawingml/2006/table">
                <a:tbl>
                  <a:tblPr firstCol="1" bandRow="1">
                    <a:tableStyleId>{073A0DAA-6AF3-43AB-8588-CEC1D06C72B9}</a:tableStyleId>
                  </a:tblPr>
                  <a:tblGrid>
                    <a:gridCol w="1016000">
                      <a:extLst>
                        <a:ext uri="{9D8B030D-6E8A-4147-A177-3AD203B41FA5}">
                          <a16:colId xmlns:a16="http://schemas.microsoft.com/office/drawing/2014/main" val="1021349808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4176485099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182290520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707728332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1574551671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345289235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-2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-1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6179628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en-GB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07912864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BA7B8654-B267-4DF0-898C-DB935259AA7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59189910"/>
                  </p:ext>
                </p:extLst>
              </p:nvPr>
            </p:nvGraphicFramePr>
            <p:xfrm>
              <a:off x="1478611" y="1487139"/>
              <a:ext cx="6096000" cy="741680"/>
            </p:xfrm>
            <a:graphic>
              <a:graphicData uri="http://schemas.openxmlformats.org/drawingml/2006/table">
                <a:tbl>
                  <a:tblPr firstCol="1" bandRow="1">
                    <a:tableStyleId>{073A0DAA-6AF3-43AB-8588-CEC1D06C72B9}</a:tableStyleId>
                  </a:tblPr>
                  <a:tblGrid>
                    <a:gridCol w="1016000">
                      <a:extLst>
                        <a:ext uri="{9D8B030D-6E8A-4147-A177-3AD203B41FA5}">
                          <a16:colId xmlns:a16="http://schemas.microsoft.com/office/drawing/2014/main" val="1021349808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4176485099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182290520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707728332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1574551671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345289235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99" t="-8065" r="-500599" b="-1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-2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-1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26179628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99" t="-109836" r="-500599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solidFill>
                                <a:schemeClr val="tx1"/>
                              </a:solidFill>
                            </a:rPr>
                            <a:t>2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07912864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DF0853C-B38B-4291-A424-889FA7AF5F42}"/>
                  </a:ext>
                </a:extLst>
              </p:cNvPr>
              <p:cNvSpPr txBox="1"/>
              <p:nvPr/>
            </p:nvSpPr>
            <p:spPr>
              <a:xfrm>
                <a:off x="3374666" y="589518"/>
                <a:ext cx="210663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=|</m:t>
                      </m:r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|</m:t>
                      </m:r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DF0853C-B38B-4291-A424-889FA7AF5F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4666" y="589518"/>
                <a:ext cx="2106635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FEEC8CD-0327-4C0C-B622-2801F8AD2428}"/>
              </a:ext>
            </a:extLst>
          </p:cNvPr>
          <p:cNvCxnSpPr/>
          <p:nvPr/>
        </p:nvCxnSpPr>
        <p:spPr>
          <a:xfrm flipV="1">
            <a:off x="4427984" y="2492896"/>
            <a:ext cx="0" cy="31683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BE5F4FF-8E5C-480D-BD80-ACA44429F358}"/>
              </a:ext>
            </a:extLst>
          </p:cNvPr>
          <p:cNvCxnSpPr>
            <a:cxnSpLocks/>
          </p:cNvCxnSpPr>
          <p:nvPr/>
        </p:nvCxnSpPr>
        <p:spPr>
          <a:xfrm>
            <a:off x="2473136" y="4226880"/>
            <a:ext cx="39604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DD4DB53-66D2-4641-8684-BAC607DD10B9}"/>
              </a:ext>
            </a:extLst>
          </p:cNvPr>
          <p:cNvGrpSpPr/>
          <p:nvPr/>
        </p:nvGrpSpPr>
        <p:grpSpPr>
          <a:xfrm>
            <a:off x="3124572" y="2799596"/>
            <a:ext cx="862216" cy="451389"/>
            <a:chOff x="3124572" y="3087628"/>
            <a:chExt cx="862216" cy="451389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DD38D082-4D12-4967-9A45-A77C36BC80E1}"/>
                </a:ext>
              </a:extLst>
            </p:cNvPr>
            <p:cNvSpPr/>
            <p:nvPr/>
          </p:nvSpPr>
          <p:spPr>
            <a:xfrm>
              <a:off x="3124572" y="3370871"/>
              <a:ext cx="170635" cy="16814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EFA37958-BF5D-40E2-9465-A7816B39F94B}"/>
                    </a:ext>
                  </a:extLst>
                </p:cNvPr>
                <p:cNvSpPr txBox="1"/>
                <p:nvPr/>
              </p:nvSpPr>
              <p:spPr>
                <a:xfrm>
                  <a:off x="3194700" y="3087628"/>
                  <a:ext cx="79208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(−2,2)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EFA37958-BF5D-40E2-9465-A7816B39F94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94700" y="3087628"/>
                  <a:ext cx="792088" cy="307777"/>
                </a:xfrm>
                <a:prstGeom prst="rect">
                  <a:avLst/>
                </a:prstGeom>
                <a:blipFill>
                  <a:blip r:embed="rId4"/>
                  <a:stretch>
                    <a:fillRect b="-60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7E5A2AC-69B7-46A5-B3E8-413153A9705F}"/>
              </a:ext>
            </a:extLst>
          </p:cNvPr>
          <p:cNvGrpSpPr/>
          <p:nvPr/>
        </p:nvGrpSpPr>
        <p:grpSpPr>
          <a:xfrm>
            <a:off x="3709212" y="3306252"/>
            <a:ext cx="862216" cy="451389"/>
            <a:chOff x="3124572" y="3087628"/>
            <a:chExt cx="862216" cy="451389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D3CFC938-B5B4-4C7C-8133-50FC2460B71B}"/>
                </a:ext>
              </a:extLst>
            </p:cNvPr>
            <p:cNvSpPr/>
            <p:nvPr/>
          </p:nvSpPr>
          <p:spPr>
            <a:xfrm>
              <a:off x="3124572" y="3370871"/>
              <a:ext cx="170635" cy="16814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A98AC4AA-5459-40D2-87AE-9F832B224F81}"/>
                    </a:ext>
                  </a:extLst>
                </p:cNvPr>
                <p:cNvSpPr txBox="1"/>
                <p:nvPr/>
              </p:nvSpPr>
              <p:spPr>
                <a:xfrm>
                  <a:off x="3194700" y="3087628"/>
                  <a:ext cx="79208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(−1,1)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A98AC4AA-5459-40D2-87AE-9F832B224F8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94700" y="3087628"/>
                  <a:ext cx="792088" cy="307777"/>
                </a:xfrm>
                <a:prstGeom prst="rect">
                  <a:avLst/>
                </a:prstGeom>
                <a:blipFill>
                  <a:blip r:embed="rId5"/>
                  <a:stretch>
                    <a:fillRect b="-80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864F957-53A4-4F1B-97DB-D0A8EFE2F89A}"/>
              </a:ext>
            </a:extLst>
          </p:cNvPr>
          <p:cNvGrpSpPr/>
          <p:nvPr/>
        </p:nvGrpSpPr>
        <p:grpSpPr>
          <a:xfrm>
            <a:off x="4349904" y="3880098"/>
            <a:ext cx="792088" cy="432339"/>
            <a:chOff x="3118500" y="3106678"/>
            <a:chExt cx="792088" cy="432339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6370B86F-25E4-43BA-9B7B-AF5DCFD98DE0}"/>
                </a:ext>
              </a:extLst>
            </p:cNvPr>
            <p:cNvSpPr/>
            <p:nvPr/>
          </p:nvSpPr>
          <p:spPr>
            <a:xfrm>
              <a:off x="3124572" y="3370871"/>
              <a:ext cx="170635" cy="16814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C7663684-3CF4-49E1-97B8-8229CFEE46F5}"/>
                    </a:ext>
                  </a:extLst>
                </p:cNvPr>
                <p:cNvSpPr txBox="1"/>
                <p:nvPr/>
              </p:nvSpPr>
              <p:spPr>
                <a:xfrm>
                  <a:off x="3118500" y="3106678"/>
                  <a:ext cx="79208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(0,0)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C7663684-3CF4-49E1-97B8-8229CFEE46F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18500" y="3106678"/>
                  <a:ext cx="792088" cy="307777"/>
                </a:xfrm>
                <a:prstGeom prst="rect">
                  <a:avLst/>
                </a:prstGeom>
                <a:blipFill>
                  <a:blip r:embed="rId6"/>
                  <a:stretch>
                    <a:fillRect b="-80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97455BEA-AC79-40A7-8B5A-3349DDE314D0}"/>
              </a:ext>
            </a:extLst>
          </p:cNvPr>
          <p:cNvGrpSpPr/>
          <p:nvPr/>
        </p:nvGrpSpPr>
        <p:grpSpPr>
          <a:xfrm>
            <a:off x="5006522" y="3325302"/>
            <a:ext cx="792088" cy="432339"/>
            <a:chOff x="3118500" y="3106678"/>
            <a:chExt cx="792088" cy="432339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CE08DD93-2B56-40F8-A0CF-9D9A03355775}"/>
                </a:ext>
              </a:extLst>
            </p:cNvPr>
            <p:cNvSpPr/>
            <p:nvPr/>
          </p:nvSpPr>
          <p:spPr>
            <a:xfrm>
              <a:off x="3124572" y="3370871"/>
              <a:ext cx="170635" cy="16814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A2D7064F-C3A0-4EFF-B363-588DE7A5200D}"/>
                    </a:ext>
                  </a:extLst>
                </p:cNvPr>
                <p:cNvSpPr txBox="1"/>
                <p:nvPr/>
              </p:nvSpPr>
              <p:spPr>
                <a:xfrm>
                  <a:off x="3118500" y="3106678"/>
                  <a:ext cx="79208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(1,1)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A2D7064F-C3A0-4EFF-B363-588DE7A5200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18500" y="3106678"/>
                  <a:ext cx="792088" cy="307777"/>
                </a:xfrm>
                <a:prstGeom prst="rect">
                  <a:avLst/>
                </a:prstGeom>
                <a:blipFill>
                  <a:blip r:embed="rId7"/>
                  <a:stretch>
                    <a:fillRect b="-80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D5510D7C-E91D-4B59-9B80-E2745EE089B1}"/>
              </a:ext>
            </a:extLst>
          </p:cNvPr>
          <p:cNvGrpSpPr/>
          <p:nvPr/>
        </p:nvGrpSpPr>
        <p:grpSpPr>
          <a:xfrm>
            <a:off x="5560762" y="2818646"/>
            <a:ext cx="792088" cy="432339"/>
            <a:chOff x="3118500" y="3106678"/>
            <a:chExt cx="792088" cy="432339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87A70BE1-18CB-446E-937A-A0870EA808CE}"/>
                </a:ext>
              </a:extLst>
            </p:cNvPr>
            <p:cNvSpPr/>
            <p:nvPr/>
          </p:nvSpPr>
          <p:spPr>
            <a:xfrm>
              <a:off x="3124572" y="3370871"/>
              <a:ext cx="170635" cy="16814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671A4A8E-29E0-4E6F-BE96-5FBD00FE0A0F}"/>
                    </a:ext>
                  </a:extLst>
                </p:cNvPr>
                <p:cNvSpPr txBox="1"/>
                <p:nvPr/>
              </p:nvSpPr>
              <p:spPr>
                <a:xfrm>
                  <a:off x="3118500" y="3106678"/>
                  <a:ext cx="792088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(2,2)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671A4A8E-29E0-4E6F-BE96-5FBD00FE0A0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18500" y="3106678"/>
                  <a:ext cx="792088" cy="307777"/>
                </a:xfrm>
                <a:prstGeom prst="rect">
                  <a:avLst/>
                </a:prstGeom>
                <a:blipFill>
                  <a:blip r:embed="rId8"/>
                  <a:stretch>
                    <a:fillRect b="-80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9C92551-9614-448D-8F76-A5BC92FF5EDC}"/>
              </a:ext>
            </a:extLst>
          </p:cNvPr>
          <p:cNvGrpSpPr/>
          <p:nvPr/>
        </p:nvGrpSpPr>
        <p:grpSpPr>
          <a:xfrm>
            <a:off x="2654300" y="2599948"/>
            <a:ext cx="3609340" cy="1638300"/>
            <a:chOff x="2654300" y="2887980"/>
            <a:chExt cx="3609340" cy="1638300"/>
          </a:xfrm>
        </p:grpSpPr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0F0A5AC1-43ED-4E57-8FAF-1C02077E1C56}"/>
                </a:ext>
              </a:extLst>
            </p:cNvPr>
            <p:cNvCxnSpPr>
              <a:cxnSpLocks/>
            </p:cNvCxnSpPr>
            <p:nvPr/>
          </p:nvCxnSpPr>
          <p:spPr>
            <a:xfrm>
              <a:off x="2654300" y="2971800"/>
              <a:ext cx="1778000" cy="15494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096D1856-BA53-4394-8AF2-756463E6188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42460" y="2887980"/>
              <a:ext cx="1821180" cy="16383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9F13541A-DDF1-4B71-A8A0-AFCDA0D827BD}"/>
                  </a:ext>
                </a:extLst>
              </p:cNvPr>
              <p:cNvSpPr txBox="1"/>
              <p:nvPr/>
            </p:nvSpPr>
            <p:spPr>
              <a:xfrm>
                <a:off x="467544" y="5852120"/>
                <a:ext cx="8352928" cy="646331"/>
              </a:xfrm>
              <a:prstGeom prst="rect">
                <a:avLst/>
              </a:prstGeom>
              <a:noFill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dirty="0">
                    <a:solidFill>
                      <a:schemeClr val="tx1"/>
                    </a:solidFill>
                  </a:rPr>
                  <a:t>Reflect up any section below the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3600" dirty="0">
                    <a:solidFill>
                      <a:schemeClr val="tx1"/>
                    </a:solidFill>
                  </a:rPr>
                  <a:t>-axis.</a:t>
                </a:r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9F13541A-DDF1-4B71-A8A0-AFCDA0D827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852120"/>
                <a:ext cx="8352928" cy="646331"/>
              </a:xfrm>
              <a:prstGeom prst="rect">
                <a:avLst/>
              </a:prstGeom>
              <a:blipFill>
                <a:blip r:embed="rId9"/>
                <a:stretch>
                  <a:fillRect t="-12727" b="-3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1989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3D7F219-5A1D-4D99-8E8E-61FDA6003716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7B71B11E-8ED9-4D6E-A363-04A7A3A46E24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Modulus Graphs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137C7FB-C79B-41B4-AB1A-6BCCFD1EE386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D4258BA-03B8-42D6-9BA4-4BF343B2F8C6}"/>
                  </a:ext>
                </a:extLst>
              </p:cNvPr>
              <p:cNvSpPr txBox="1"/>
              <p:nvPr/>
            </p:nvSpPr>
            <p:spPr>
              <a:xfrm>
                <a:off x="1907704" y="908720"/>
                <a:ext cx="5040560" cy="76944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400" dirty="0"/>
                  <a:t>Sketch </a:t>
                </a:r>
                <a14:m>
                  <m:oMath xmlns:m="http://schemas.openxmlformats.org/officeDocument/2006/math">
                    <m:r>
                      <a:rPr lang="en-GB" sz="4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4400" b="0" i="1" smtClean="0">
                        <a:latin typeface="Cambria Math" panose="02040503050406030204" pitchFamily="18" charset="0"/>
                      </a:rPr>
                      <m:t>=|2</m:t>
                    </m:r>
                    <m:r>
                      <a:rPr lang="en-GB" sz="4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4400" b="0" i="1" smtClean="0">
                        <a:latin typeface="Cambria Math" panose="02040503050406030204" pitchFamily="18" charset="0"/>
                      </a:rPr>
                      <m:t>−3|</m:t>
                    </m:r>
                  </m:oMath>
                </a14:m>
                <a:endParaRPr lang="en-GB" sz="4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D4258BA-03B8-42D6-9BA4-4BF343B2F8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908720"/>
                <a:ext cx="5040560" cy="769441"/>
              </a:xfrm>
              <a:prstGeom prst="rect">
                <a:avLst/>
              </a:prstGeom>
              <a:blipFill>
                <a:blip r:embed="rId2"/>
                <a:stretch>
                  <a:fillRect t="-5333" b="-23333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/>
          <a:srcRect l="17430"/>
          <a:stretch/>
        </p:blipFill>
        <p:spPr>
          <a:xfrm>
            <a:off x="2722370" y="1772815"/>
            <a:ext cx="3937862" cy="473214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436096" y="2924944"/>
            <a:ext cx="23762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FF0000"/>
                </a:solidFill>
              </a:rPr>
              <a:t>y = 2x - 3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99592" y="2924944"/>
            <a:ext cx="25922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FF0000"/>
                </a:solidFill>
              </a:rPr>
              <a:t>y = -2x + 3</a:t>
            </a:r>
          </a:p>
        </p:txBody>
      </p:sp>
    </p:spTree>
    <p:extLst>
      <p:ext uri="{BB962C8B-B14F-4D97-AF65-F5344CB8AC3E}">
        <p14:creationId xmlns:p14="http://schemas.microsoft.com/office/powerpoint/2010/main" val="4125079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3D7F219-5A1D-4D99-8E8E-61FDA6003716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7B71B11E-8ED9-4D6E-A363-04A7A3A46E24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Modulus Graphs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137C7FB-C79B-41B4-AB1A-6BCCFD1EE386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56567FE9-F72D-4F2B-B932-CC98E384A357}"/>
                  </a:ext>
                </a:extLst>
              </p:cNvPr>
              <p:cNvSpPr txBox="1"/>
              <p:nvPr/>
            </p:nvSpPr>
            <p:spPr>
              <a:xfrm>
                <a:off x="1763688" y="887870"/>
                <a:ext cx="5400600" cy="76944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400" dirty="0"/>
                  <a:t>Sketch </a:t>
                </a:r>
                <a14:m>
                  <m:oMath xmlns:m="http://schemas.openxmlformats.org/officeDocument/2006/math">
                    <m:r>
                      <a:rPr lang="en-GB" sz="44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44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4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4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4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4400" b="0" i="1" smtClean="0">
                            <a:latin typeface="Cambria Math" panose="02040503050406030204" pitchFamily="18" charset="0"/>
                          </a:rPr>
                          <m:t>−5</m:t>
                        </m:r>
                      </m:e>
                    </m:d>
                  </m:oMath>
                </a14:m>
                <a:endParaRPr lang="en-GB" sz="4400" dirty="0"/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56567FE9-F72D-4F2B-B932-CC98E384A3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887870"/>
                <a:ext cx="5400600" cy="769441"/>
              </a:xfrm>
              <a:prstGeom prst="rect">
                <a:avLst/>
              </a:prstGeom>
              <a:blipFill>
                <a:blip r:embed="rId2"/>
                <a:stretch>
                  <a:fillRect t="-6000" b="-23333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/>
          <a:srcRect b="7402"/>
          <a:stretch/>
        </p:blipFill>
        <p:spPr>
          <a:xfrm>
            <a:off x="2195736" y="1772816"/>
            <a:ext cx="5323878" cy="483477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36096" y="2924944"/>
            <a:ext cx="22322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FF0000"/>
                </a:solidFill>
              </a:rPr>
              <a:t>y = 3x - 5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71600" y="2924944"/>
            <a:ext cx="25202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FF0000"/>
                </a:solidFill>
              </a:rPr>
              <a:t>y = -3x + 5</a:t>
            </a:r>
          </a:p>
        </p:txBody>
      </p:sp>
    </p:spTree>
    <p:extLst>
      <p:ext uri="{BB962C8B-B14F-4D97-AF65-F5344CB8AC3E}">
        <p14:creationId xmlns:p14="http://schemas.microsoft.com/office/powerpoint/2010/main" val="2405050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3D7F219-5A1D-4D99-8E8E-61FDA6003716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7B71B11E-8ED9-4D6E-A363-04A7A3A46E24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Solving Equations with Modulus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137C7FB-C79B-41B4-AB1A-6BCCFD1EE386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403648" y="3566626"/>
                <a:ext cx="6480720" cy="14465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8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8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8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8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GB" sz="8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8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3566626"/>
                <a:ext cx="6480720" cy="144655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502976" y="939776"/>
            <a:ext cx="813690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/>
              <a:t>When solving equations </a:t>
            </a:r>
          </a:p>
          <a:p>
            <a:pPr algn="ctr"/>
            <a:r>
              <a:rPr lang="en-GB" sz="4400" dirty="0"/>
              <a:t>involving a modulus you will </a:t>
            </a:r>
          </a:p>
          <a:p>
            <a:pPr algn="ctr"/>
            <a:r>
              <a:rPr lang="en-GB" sz="4400" dirty="0"/>
              <a:t>need to sketch a graph. </a:t>
            </a:r>
          </a:p>
        </p:txBody>
      </p:sp>
    </p:spTree>
    <p:extLst>
      <p:ext uri="{BB962C8B-B14F-4D97-AF65-F5344CB8AC3E}">
        <p14:creationId xmlns:p14="http://schemas.microsoft.com/office/powerpoint/2010/main" val="2615304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21642</TotalTime>
  <Words>344</Words>
  <Application>Microsoft Macintosh PowerPoint</Application>
  <PresentationFormat>On-screen Show (4:3)</PresentationFormat>
  <Paragraphs>103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845</cp:revision>
  <dcterms:created xsi:type="dcterms:W3CDTF">2013-02-28T07:36:55Z</dcterms:created>
  <dcterms:modified xsi:type="dcterms:W3CDTF">2019-07-06T11:45:48Z</dcterms:modified>
</cp:coreProperties>
</file>