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51" r:id="rId2"/>
    <p:sldId id="646" r:id="rId3"/>
    <p:sldId id="652" r:id="rId4"/>
    <p:sldId id="628" r:id="rId5"/>
    <p:sldId id="644" r:id="rId6"/>
    <p:sldId id="645" r:id="rId7"/>
    <p:sldId id="647" r:id="rId8"/>
    <p:sldId id="53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212" autoAdjust="0"/>
    <p:restoredTop sz="88534" autoAdjust="0"/>
  </p:normalViewPr>
  <p:slideViewPr>
    <p:cSldViewPr>
      <p:cViewPr varScale="1">
        <p:scale>
          <a:sx n="70" d="100"/>
          <a:sy n="70" d="100"/>
        </p:scale>
        <p:origin x="6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634" y="836712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Binomial Expansion</a:t>
            </a:r>
          </a:p>
          <a:p>
            <a:pPr algn="ctr"/>
            <a:r>
              <a:rPr lang="en-GB" sz="8000" b="1" dirty="0"/>
              <a:t>- </a:t>
            </a:r>
            <a:r>
              <a:rPr lang="en-GB" sz="8000" dirty="0"/>
              <a:t>Validity</a:t>
            </a:r>
          </a:p>
          <a:p>
            <a:pPr marL="1143000" indent="-1143000" algn="ctr">
              <a:buFontTx/>
              <a:buChar char="-"/>
            </a:pPr>
            <a:endParaRPr lang="en-GB" sz="2800" dirty="0"/>
          </a:p>
          <a:p>
            <a:pPr algn="ctr"/>
            <a:r>
              <a:rPr lang="en-GB" sz="8000" dirty="0"/>
              <a:t>Chapter 4</a:t>
            </a:r>
          </a:p>
          <a:p>
            <a:pPr algn="ctr"/>
            <a:r>
              <a:rPr lang="en-GB" sz="80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301678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Infinite expansions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1099658"/>
                <a:ext cx="3672408" cy="32734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4000" b="0" i="1" dirty="0">
                  <a:latin typeface="Cambria Math"/>
                </a:endParaRPr>
              </a:p>
              <a:p>
                <a:pPr algn="ctr"/>
                <a:endParaRPr lang="en-GB" sz="40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0.5</m:t>
                          </m:r>
                        </m:sup>
                      </m:sSup>
                    </m:oMath>
                  </m:oMathPara>
                </a14:m>
                <a:endParaRPr lang="en-GB" sz="4000" i="1" dirty="0">
                  <a:latin typeface="Cambria Math"/>
                </a:endParaRPr>
              </a:p>
              <a:p>
                <a:pPr algn="ctr"/>
                <a:endParaRPr lang="en-GB" sz="20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4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40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099658"/>
                <a:ext cx="3672408" cy="32734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8" y="4941168"/>
                <a:ext cx="914378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Binomial expansions, </a:t>
                </a:r>
                <a:r>
                  <a:rPr lang="en-GB" sz="4000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is either </a:t>
                </a:r>
              </a:p>
              <a:p>
                <a:pPr algn="ctr"/>
                <a:r>
                  <a:rPr lang="en-GB" sz="4000" b="1" dirty="0">
                    <a:solidFill>
                      <a:srgbClr val="FF0000"/>
                    </a:solidFill>
                  </a:rPr>
                  <a:t>negative or fractions</a:t>
                </a:r>
                <a:r>
                  <a:rPr lang="en-GB" sz="4000" dirty="0"/>
                  <a:t>, are </a:t>
                </a:r>
                <a:r>
                  <a:rPr lang="en-GB" sz="4000" b="1" dirty="0">
                    <a:solidFill>
                      <a:srgbClr val="FF0000"/>
                    </a:solidFill>
                  </a:rPr>
                  <a:t>infinitely</a:t>
                </a:r>
                <a:r>
                  <a:rPr lang="en-GB" sz="4000" dirty="0"/>
                  <a:t> long.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" y="4941168"/>
                <a:ext cx="9143782" cy="1323439"/>
              </a:xfrm>
              <a:prstGeom prst="rect">
                <a:avLst/>
              </a:prstGeom>
              <a:blipFill>
                <a:blip r:embed="rId3"/>
                <a:stretch>
                  <a:fillRect t="-8295" b="-18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1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Validity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9422" y="794462"/>
                <a:ext cx="8424936" cy="175432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An infinite expansion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r>
                              <a:rPr lang="en-GB" sz="5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 is valid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5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5400" b="1" i="1" smtClean="0">
                        <a:solidFill>
                          <a:schemeClr val="tx1"/>
                        </a:solidFill>
                        <a:latin typeface="Cambria Math"/>
                      </a:rPr>
                      <m:t>&lt;</m:t>
                    </m:r>
                    <m:r>
                      <a:rPr lang="en-GB" sz="54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GB" sz="5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22" y="794462"/>
                <a:ext cx="8424936" cy="1754326"/>
              </a:xfrm>
              <a:prstGeom prst="rect">
                <a:avLst/>
              </a:prstGeom>
              <a:blipFill>
                <a:blip r:embed="rId2"/>
                <a:stretch>
                  <a:fillRect t="-8904" b="-1952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08985" y="2708920"/>
                <a:ext cx="2725811" cy="109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4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4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GB" sz="4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985" y="2708920"/>
                <a:ext cx="2725811" cy="10922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491880" y="4221088"/>
                <a:ext cx="2291247" cy="24799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latin typeface="Cambria Math"/>
                            </a:rPr>
                            <m:t>𝟑</m:t>
                          </m:r>
                          <m:r>
                            <a:rPr lang="en-GB" sz="40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4000" b="1" i="1">
                          <a:latin typeface="Cambria Math"/>
                        </a:rPr>
                        <m:t>&lt;</m:t>
                      </m:r>
                      <m:r>
                        <a:rPr lang="en-GB" sz="40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sz="4000" b="1" i="1" dirty="0">
                  <a:latin typeface="Cambria Math"/>
                </a:endParaRPr>
              </a:p>
              <a:p>
                <a:pPr/>
                <a:br>
                  <a:rPr lang="en-GB" sz="4000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4000" b="1" i="1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4000" b="1" i="1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221088"/>
                <a:ext cx="2291247" cy="2479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7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Binomial Expansion - </a:t>
              </a:r>
              <a:r>
                <a:rPr lang="en-GB" sz="3200" dirty="0"/>
                <a:t>Validity </a:t>
              </a:r>
              <a:endParaRPr lang="en-GB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994DD-6D08-4227-B7DB-116969AC300E}"/>
                  </a:ext>
                </a:extLst>
              </p:cNvPr>
              <p:cNvSpPr txBox="1"/>
              <p:nvPr/>
            </p:nvSpPr>
            <p:spPr>
              <a:xfrm>
                <a:off x="57928" y="1144754"/>
                <a:ext cx="58155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3200" dirty="0"/>
                  <a:t> valid if: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994DD-6D08-4227-B7DB-116969AC3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8" y="1144754"/>
                <a:ext cx="5815506" cy="584775"/>
              </a:xfrm>
              <a:prstGeom prst="rect">
                <a:avLst/>
              </a:prstGeom>
              <a:blipFill>
                <a:blip r:embed="rId2"/>
                <a:stretch>
                  <a:fillRect l="-2728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155F84-378B-4CC7-8BF7-1EF006F54667}"/>
                  </a:ext>
                </a:extLst>
              </p:cNvPr>
              <p:cNvSpPr txBox="1"/>
              <p:nvPr/>
            </p:nvSpPr>
            <p:spPr>
              <a:xfrm>
                <a:off x="103429" y="3368527"/>
                <a:ext cx="57475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3200" dirty="0"/>
                  <a:t> valid if: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155F84-378B-4CC7-8BF7-1EF006F54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29" y="3368527"/>
                <a:ext cx="5747573" cy="584775"/>
              </a:xfrm>
              <a:prstGeom prst="rect">
                <a:avLst/>
              </a:prstGeom>
              <a:blipFill>
                <a:blip r:embed="rId3"/>
                <a:stretch>
                  <a:fillRect l="-2757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FCF8BCD-7F0F-4D7E-8EFF-4B9A5F366205}"/>
                  </a:ext>
                </a:extLst>
              </p:cNvPr>
              <p:cNvSpPr txBox="1"/>
              <p:nvPr/>
            </p:nvSpPr>
            <p:spPr>
              <a:xfrm>
                <a:off x="103429" y="4715412"/>
                <a:ext cx="5747573" cy="1060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3200" dirty="0"/>
                  <a:t> valid if: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FCF8BCD-7F0F-4D7E-8EFF-4B9A5F366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29" y="4715412"/>
                <a:ext cx="5747573" cy="1060290"/>
              </a:xfrm>
              <a:prstGeom prst="rect">
                <a:avLst/>
              </a:prstGeom>
              <a:blipFill>
                <a:blip r:embed="rId4"/>
                <a:stretch>
                  <a:fillRect l="-2757" b="-80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ACCFAE-E6E9-4937-A59A-1486B208FC4D}"/>
                  </a:ext>
                </a:extLst>
              </p:cNvPr>
              <p:cNvSpPr txBox="1"/>
              <p:nvPr/>
            </p:nvSpPr>
            <p:spPr>
              <a:xfrm>
                <a:off x="5724128" y="1155153"/>
                <a:ext cx="2088231" cy="1760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ACCFAE-E6E9-4937-A59A-1486B208F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155153"/>
                <a:ext cx="2088231" cy="17607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B2E8E4-56E1-42E7-BEBD-2958EE73DC95}"/>
                  </a:ext>
                </a:extLst>
              </p:cNvPr>
              <p:cNvSpPr txBox="1"/>
              <p:nvPr/>
            </p:nvSpPr>
            <p:spPr>
              <a:xfrm>
                <a:off x="5508109" y="3368527"/>
                <a:ext cx="15121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|&lt;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B2E8E4-56E1-42E7-BEBD-2958EE73D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9" y="3368527"/>
                <a:ext cx="151216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6F886E-F161-450C-B274-DE2DA3500A49}"/>
                  </a:ext>
                </a:extLst>
              </p:cNvPr>
              <p:cNvSpPr txBox="1"/>
              <p:nvPr/>
            </p:nvSpPr>
            <p:spPr>
              <a:xfrm>
                <a:off x="5580112" y="4819318"/>
                <a:ext cx="2088232" cy="1912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6F886E-F161-450C-B274-DE2DA3500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819318"/>
                <a:ext cx="2088232" cy="19127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2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Infinite expansions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089" y="169034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Let</a:t>
            </a:r>
            <a:r>
              <a:rPr lang="en-GB" sz="3600" dirty="0"/>
              <a:t> </a:t>
            </a:r>
            <a:r>
              <a:rPr lang="en-GB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/>
              <a:t> = 0.4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60673" y="873222"/>
                <a:ext cx="7488832" cy="6671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 </m:t>
                      </m:r>
                      <m:r>
                        <a:rPr lang="en-GB" sz="3600" b="1" i="1" smtClean="0">
                          <a:latin typeface="Cambria Math"/>
                        </a:rPr>
                        <m:t>=</m:t>
                      </m:r>
                      <m:r>
                        <a:rPr lang="en-GB" sz="3600" b="1" i="1" smtClean="0">
                          <a:latin typeface="Cambria Math"/>
                        </a:rPr>
                        <m:t>𝟏</m:t>
                      </m:r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r>
                        <a:rPr lang="en-GB" sz="3600" b="1" i="1" smtClean="0">
                          <a:latin typeface="Cambria Math"/>
                        </a:rPr>
                        <m:t>𝒙</m:t>
                      </m:r>
                      <m:r>
                        <a:rPr lang="en-GB" sz="36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73" y="873222"/>
                <a:ext cx="7488832" cy="6671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32851" y="2425833"/>
            <a:ext cx="218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 term  = </a:t>
            </a:r>
            <a:r>
              <a:rPr lang="en-GB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2851" y="2925971"/>
            <a:ext cx="3834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 terms = 1 – 0.4 = </a:t>
            </a:r>
            <a:r>
              <a:rPr lang="en-GB" sz="2400" b="1" dirty="0">
                <a:solidFill>
                  <a:srgbClr val="00B050"/>
                </a:solidFill>
              </a:rPr>
              <a:t>0.6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2851" y="3387636"/>
            <a:ext cx="440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 terms  = 1 – 0.4 + 0.4</a:t>
            </a:r>
            <a:r>
              <a:rPr lang="en-GB" sz="2400" baseline="30000" dirty="0"/>
              <a:t>2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</a:rPr>
              <a:t>0.76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2851" y="3855446"/>
            <a:ext cx="5776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 terms  = 1 – 0.4 + 0.4</a:t>
            </a:r>
            <a:r>
              <a:rPr lang="en-GB" sz="2400" baseline="30000" dirty="0"/>
              <a:t>2 </a:t>
            </a:r>
            <a:r>
              <a:rPr lang="en-GB" sz="2400" dirty="0"/>
              <a:t>– 0.4</a:t>
            </a:r>
            <a:r>
              <a:rPr lang="en-GB" sz="2400" baseline="30000" dirty="0"/>
              <a:t>3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</a:rPr>
              <a:t>0.696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51" y="4332836"/>
            <a:ext cx="630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terms  = 1 – 0.4 + 0.4</a:t>
            </a:r>
            <a:r>
              <a:rPr lang="en-GB" sz="2400" baseline="30000" dirty="0"/>
              <a:t>2 </a:t>
            </a:r>
            <a:r>
              <a:rPr lang="en-GB" sz="2400" dirty="0"/>
              <a:t>– 0.4</a:t>
            </a:r>
            <a:r>
              <a:rPr lang="en-GB" sz="2400" baseline="30000" dirty="0"/>
              <a:t>3 </a:t>
            </a:r>
            <a:r>
              <a:rPr lang="en-GB" sz="2400" dirty="0"/>
              <a:t>+ 0.4</a:t>
            </a:r>
            <a:r>
              <a:rPr lang="en-GB" sz="2400" baseline="30000" dirty="0"/>
              <a:t>4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</a:rPr>
              <a:t>0.6704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0673" y="4833187"/>
            <a:ext cx="716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 terms  = 1 – 0.4 + 0.4</a:t>
            </a:r>
            <a:r>
              <a:rPr lang="en-GB" sz="2400" baseline="30000" dirty="0"/>
              <a:t>2 </a:t>
            </a:r>
            <a:r>
              <a:rPr lang="en-GB" sz="2400" dirty="0"/>
              <a:t>– 0.4</a:t>
            </a:r>
            <a:r>
              <a:rPr lang="en-GB" sz="2400" baseline="30000" dirty="0"/>
              <a:t>3 </a:t>
            </a:r>
            <a:r>
              <a:rPr lang="en-GB" sz="2400" dirty="0"/>
              <a:t>+ 0.4</a:t>
            </a:r>
            <a:r>
              <a:rPr lang="en-GB" sz="2400" baseline="30000" dirty="0"/>
              <a:t>4</a:t>
            </a:r>
            <a:r>
              <a:rPr lang="en-GB" sz="2400" dirty="0"/>
              <a:t>  - 0.4</a:t>
            </a:r>
            <a:r>
              <a:rPr lang="en-GB" sz="2400" baseline="30000" dirty="0"/>
              <a:t>5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</a:rPr>
              <a:t>0.66016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8" y="2661807"/>
            <a:ext cx="33071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The result is converging on a single value.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55576" y="5510750"/>
                <a:ext cx="748129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&lt;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&lt;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    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This converges, so expansion is valid.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510750"/>
                <a:ext cx="7481290" cy="1077218"/>
              </a:xfrm>
              <a:prstGeom prst="rect">
                <a:avLst/>
              </a:prstGeom>
              <a:blipFill>
                <a:blip r:embed="rId3"/>
                <a:stretch>
                  <a:fillRect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06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Infinite expansions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062607" y="2553310"/>
            <a:ext cx="2135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 term  = </a:t>
            </a:r>
            <a:r>
              <a:rPr lang="en-GB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607" y="3017411"/>
            <a:ext cx="375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 terms = 1 – 0 = </a:t>
            </a:r>
            <a:r>
              <a:rPr lang="en-GB" sz="24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2607" y="3479076"/>
            <a:ext cx="320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 terms = 1 – 0 + 1</a:t>
            </a:r>
            <a:r>
              <a:rPr lang="en-GB" sz="2400" baseline="30000" dirty="0"/>
              <a:t>2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608" y="3938848"/>
            <a:ext cx="4203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 terms = 1 – 0 + 1</a:t>
            </a:r>
            <a:r>
              <a:rPr lang="en-GB" sz="2400" baseline="30000" dirty="0"/>
              <a:t>2 </a:t>
            </a:r>
            <a:r>
              <a:rPr lang="en-GB" sz="2400" dirty="0"/>
              <a:t>– 1</a:t>
            </a:r>
            <a:r>
              <a:rPr lang="en-GB" sz="2400" baseline="30000" dirty="0"/>
              <a:t>3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2607" y="4444356"/>
            <a:ext cx="4589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terms = 1 – 0 + 1</a:t>
            </a:r>
            <a:r>
              <a:rPr lang="en-GB" sz="2400" baseline="30000" dirty="0"/>
              <a:t>2 </a:t>
            </a:r>
            <a:r>
              <a:rPr lang="en-GB" sz="2400" dirty="0"/>
              <a:t>– 1</a:t>
            </a:r>
            <a:r>
              <a:rPr lang="en-GB" sz="2400" baseline="30000" dirty="0"/>
              <a:t>3 </a:t>
            </a:r>
            <a:r>
              <a:rPr lang="en-GB" sz="2400" dirty="0"/>
              <a:t>+ 1</a:t>
            </a:r>
            <a:r>
              <a:rPr lang="en-GB" sz="2400" baseline="30000" dirty="0"/>
              <a:t>4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43608" y="4941168"/>
            <a:ext cx="4774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 terms = 1 – 0 + 1</a:t>
            </a:r>
            <a:r>
              <a:rPr lang="en-GB" sz="2400" baseline="30000" dirty="0"/>
              <a:t>2 </a:t>
            </a:r>
            <a:r>
              <a:rPr lang="en-GB" sz="2400" dirty="0"/>
              <a:t>– 1</a:t>
            </a:r>
            <a:r>
              <a:rPr lang="en-GB" sz="2400" baseline="30000" dirty="0"/>
              <a:t>3 </a:t>
            </a:r>
            <a:r>
              <a:rPr lang="en-GB" sz="2400" dirty="0"/>
              <a:t>+ 1</a:t>
            </a:r>
            <a:r>
              <a:rPr lang="en-GB" sz="2400" baseline="30000" dirty="0"/>
              <a:t>4</a:t>
            </a:r>
            <a:r>
              <a:rPr lang="en-GB" sz="2400" dirty="0"/>
              <a:t>  - 1</a:t>
            </a:r>
            <a:r>
              <a:rPr lang="en-GB" sz="2400" baseline="30000" dirty="0"/>
              <a:t>5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864" y="166693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Let</a:t>
            </a:r>
            <a:r>
              <a:rPr lang="en-GB" sz="3600" dirty="0"/>
              <a:t> </a:t>
            </a:r>
            <a:r>
              <a:rPr lang="en-GB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/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2691" y="867534"/>
                <a:ext cx="7704856" cy="6671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 </m:t>
                      </m:r>
                      <m:r>
                        <a:rPr lang="en-GB" sz="3600" b="1" i="1" smtClean="0">
                          <a:latin typeface="Cambria Math"/>
                        </a:rPr>
                        <m:t>=</m:t>
                      </m:r>
                      <m:r>
                        <a:rPr lang="en-GB" sz="3600" b="1" i="1" smtClean="0">
                          <a:latin typeface="Cambria Math"/>
                        </a:rPr>
                        <m:t>𝟏</m:t>
                      </m:r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r>
                        <a:rPr lang="en-GB" sz="3600" b="1" i="1" smtClean="0">
                          <a:latin typeface="Cambria Math"/>
                        </a:rPr>
                        <m:t>𝒙</m:t>
                      </m:r>
                      <m:r>
                        <a:rPr lang="en-GB" sz="36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91" y="867534"/>
                <a:ext cx="7704856" cy="6671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267931" y="2784142"/>
            <a:ext cx="33843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NOT converging on a single value, </a:t>
            </a:r>
          </a:p>
          <a:p>
            <a:pPr algn="ctr"/>
            <a:r>
              <a:rPr lang="en-GB" sz="3200" dirty="0"/>
              <a:t>so expansion </a:t>
            </a:r>
          </a:p>
          <a:p>
            <a:pPr algn="ctr"/>
            <a:r>
              <a:rPr lang="en-GB" sz="3200" dirty="0"/>
              <a:t>is not valid.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52138" y="5600955"/>
                <a:ext cx="8439506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   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This does not converge so expansion is not valid.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38" y="5600955"/>
                <a:ext cx="8439506" cy="1077218"/>
              </a:xfrm>
              <a:prstGeom prst="rect">
                <a:avLst/>
              </a:prstGeom>
              <a:blipFill>
                <a:blip r:embed="rId3"/>
                <a:stretch>
                  <a:fillRect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08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Infinite expansions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125360" y="2523967"/>
            <a:ext cx="2135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 term  = </a:t>
            </a:r>
            <a:r>
              <a:rPr lang="en-GB" sz="24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6969" y="3028023"/>
            <a:ext cx="375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 terms  = 1 – 2 = </a:t>
            </a:r>
            <a:r>
              <a:rPr lang="en-GB" sz="24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93984" y="353207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 terms  = 1 – 2 + 2</a:t>
            </a:r>
            <a:r>
              <a:rPr lang="en-GB" sz="2400" baseline="30000" dirty="0"/>
              <a:t>2</a:t>
            </a:r>
            <a:r>
              <a:rPr lang="en-GB" sz="2400" dirty="0"/>
              <a:t> =</a:t>
            </a:r>
            <a:r>
              <a:rPr lang="en-GB" sz="2400" b="1" dirty="0">
                <a:solidFill>
                  <a:srgbClr val="0000FF"/>
                </a:solidFill>
              </a:rPr>
              <a:t>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6970" y="4036135"/>
            <a:ext cx="4203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  <a:r>
              <a:rPr lang="en-GB" sz="2400" baseline="30000" dirty="0"/>
              <a:t> </a:t>
            </a:r>
            <a:r>
              <a:rPr lang="en-GB" sz="2400" dirty="0"/>
              <a:t>terms  = 1 – 2 + 2</a:t>
            </a:r>
            <a:r>
              <a:rPr lang="en-GB" sz="2400" baseline="30000" dirty="0"/>
              <a:t>2 </a:t>
            </a:r>
            <a:r>
              <a:rPr lang="en-GB" sz="2400" dirty="0"/>
              <a:t>– 2</a:t>
            </a:r>
            <a:r>
              <a:rPr lang="en-GB" sz="2400" baseline="30000" dirty="0"/>
              <a:t>3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00FF"/>
                </a:solidFill>
              </a:rPr>
              <a:t>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3984" y="4540191"/>
            <a:ext cx="4589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terms  = 1 – 2 + 2</a:t>
            </a:r>
            <a:r>
              <a:rPr lang="en-GB" sz="2400" baseline="30000" dirty="0"/>
              <a:t>2 </a:t>
            </a:r>
            <a:r>
              <a:rPr lang="en-GB" sz="2400" dirty="0"/>
              <a:t>– 2</a:t>
            </a:r>
            <a:r>
              <a:rPr lang="en-GB" sz="2400" baseline="30000" dirty="0"/>
              <a:t>3 </a:t>
            </a:r>
            <a:r>
              <a:rPr lang="en-GB" sz="2400" dirty="0"/>
              <a:t>+ 2</a:t>
            </a:r>
            <a:r>
              <a:rPr lang="en-GB" sz="2400" baseline="30000" dirty="0"/>
              <a:t>4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3984" y="5044247"/>
            <a:ext cx="5071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 terms  = 1 – 2 + 2</a:t>
            </a:r>
            <a:r>
              <a:rPr lang="en-GB" sz="2400" baseline="30000" dirty="0"/>
              <a:t>2 </a:t>
            </a:r>
            <a:r>
              <a:rPr lang="en-GB" sz="2400" dirty="0"/>
              <a:t>– 2</a:t>
            </a:r>
            <a:r>
              <a:rPr lang="en-GB" sz="2400" baseline="30000" dirty="0"/>
              <a:t>3 </a:t>
            </a:r>
            <a:r>
              <a:rPr lang="en-GB" sz="2400" dirty="0"/>
              <a:t>+ 2</a:t>
            </a:r>
            <a:r>
              <a:rPr lang="en-GB" sz="2400" baseline="30000" dirty="0"/>
              <a:t>4</a:t>
            </a:r>
            <a:r>
              <a:rPr lang="en-GB" sz="2400" dirty="0"/>
              <a:t> – 2</a:t>
            </a:r>
            <a:r>
              <a:rPr lang="en-GB" sz="2400" baseline="30000" dirty="0"/>
              <a:t>5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00FF"/>
                </a:solidFill>
              </a:rPr>
              <a:t>-21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864" y="166693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Let</a:t>
            </a:r>
            <a:r>
              <a:rPr lang="en-GB" sz="3600" dirty="0"/>
              <a:t> </a:t>
            </a:r>
            <a:r>
              <a:rPr lang="en-GB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/>
              <a:t>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99592" y="843190"/>
                <a:ext cx="7488832" cy="6671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 </m:t>
                      </m:r>
                      <m:r>
                        <a:rPr lang="en-GB" sz="3600" b="1" i="1" smtClean="0">
                          <a:latin typeface="Cambria Math"/>
                        </a:rPr>
                        <m:t>=</m:t>
                      </m:r>
                      <m:r>
                        <a:rPr lang="en-GB" sz="3600" b="1" i="1" smtClean="0">
                          <a:latin typeface="Cambria Math"/>
                        </a:rPr>
                        <m:t>𝟏</m:t>
                      </m:r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r>
                        <a:rPr lang="en-GB" sz="3600" b="1" i="1" smtClean="0">
                          <a:latin typeface="Cambria Math"/>
                        </a:rPr>
                        <m:t>𝒙</m:t>
                      </m:r>
                      <m:r>
                        <a:rPr lang="en-GB" sz="36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GB" sz="3600" b="1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843190"/>
                <a:ext cx="7488832" cy="6671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580112" y="2754799"/>
            <a:ext cx="30963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The results is diverging,</a:t>
            </a:r>
          </a:p>
          <a:p>
            <a:pPr algn="ctr"/>
            <a:r>
              <a:rPr lang="en-GB" sz="3200" dirty="0"/>
              <a:t>so expansion </a:t>
            </a:r>
          </a:p>
          <a:p>
            <a:pPr algn="ctr"/>
            <a:r>
              <a:rPr lang="en-GB" sz="3200" dirty="0"/>
              <a:t>is not valid.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72782" y="5660270"/>
                <a:ext cx="7193990" cy="1064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&gt;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   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This diverges, so expansion is not valid.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782" y="5660270"/>
                <a:ext cx="7193990" cy="1064459"/>
              </a:xfrm>
              <a:prstGeom prst="rect">
                <a:avLst/>
              </a:prstGeom>
              <a:blipFill>
                <a:blip r:embed="rId3"/>
                <a:stretch>
                  <a:fillRect b="-160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784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96-97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44B5681-18C8-421C-B09B-167261F286B0}"/>
              </a:ext>
            </a:extLst>
          </p:cNvPr>
          <p:cNvSpPr txBox="1"/>
          <p:nvPr/>
        </p:nvSpPr>
        <p:spPr>
          <a:xfrm>
            <a:off x="4932040" y="30843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9EEFB8-9119-4FB1-8894-7F84CAA8224D}"/>
                  </a:ext>
                </a:extLst>
              </p:cNvPr>
              <p:cNvSpPr txBox="1"/>
              <p:nvPr/>
            </p:nvSpPr>
            <p:spPr>
              <a:xfrm>
                <a:off x="4932040" y="3476240"/>
                <a:ext cx="3907277" cy="3381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[STEP I 2011 Q6] Use the binomial expansion to show that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sz="1600" dirty="0"/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GB" sz="1600" dirty="0"/>
                  <a:t>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Show that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sz="1600" dirty="0"/>
                  <a:t> in the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/>
                  <a:t> and hence find the sum of the series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37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Find the sum of the series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1+2+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9EEFB8-9119-4FB1-8894-7F84CAA82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476240"/>
                <a:ext cx="3907277" cy="3381760"/>
              </a:xfrm>
              <a:prstGeom prst="rect">
                <a:avLst/>
              </a:prstGeom>
              <a:blipFill>
                <a:blip r:embed="rId2"/>
                <a:stretch>
                  <a:fillRect l="-647" t="-375" r="-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038B757-1F78-6545-ABA3-032192508098}"/>
              </a:ext>
            </a:extLst>
          </p:cNvPr>
          <p:cNvSpPr txBox="1"/>
          <p:nvPr/>
        </p:nvSpPr>
        <p:spPr>
          <a:xfrm>
            <a:off x="611560" y="2682537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  Q1 &amp; 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Q9 </a:t>
            </a:r>
            <a:r>
              <a:rPr lang="en-US" sz="2400"/>
              <a:t>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609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26942</TotalTime>
  <Words>509</Words>
  <Application>Microsoft Macintosh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958</cp:revision>
  <dcterms:created xsi:type="dcterms:W3CDTF">2013-02-28T07:36:55Z</dcterms:created>
  <dcterms:modified xsi:type="dcterms:W3CDTF">2019-07-06T12:29:43Z</dcterms:modified>
</cp:coreProperties>
</file>