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609" r:id="rId2"/>
    <p:sldId id="589" r:id="rId3"/>
    <p:sldId id="608" r:id="rId4"/>
    <p:sldId id="593" r:id="rId5"/>
    <p:sldId id="590" r:id="rId6"/>
    <p:sldId id="605" r:id="rId7"/>
    <p:sldId id="607" r:id="rId8"/>
    <p:sldId id="591" r:id="rId9"/>
    <p:sldId id="592" r:id="rId10"/>
    <p:sldId id="594" r:id="rId11"/>
    <p:sldId id="61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5D5D"/>
    <a:srgbClr val="FF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92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3C0A77-A582-4EDF-81B6-03B9223CB799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3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Representation of Data</a:t>
            </a:r>
          </a:p>
          <a:p>
            <a:pPr algn="ctr"/>
            <a:r>
              <a:rPr lang="en-GB" sz="8000" b="1" dirty="0" smtClean="0"/>
              <a:t>– </a:t>
            </a:r>
            <a:r>
              <a:rPr lang="en-GB" sz="7200" dirty="0" smtClean="0"/>
              <a:t>Box Plots and Outliers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8000" dirty="0" smtClean="0"/>
              <a:t>Chapter 3 </a:t>
            </a:r>
          </a:p>
          <a:p>
            <a:pPr algn="ctr"/>
            <a:r>
              <a:rPr lang="en-GB" sz="8000" dirty="0" smtClean="0"/>
              <a:t>(Part 1 of 3)</a:t>
            </a:r>
          </a:p>
        </p:txBody>
      </p:sp>
    </p:spTree>
    <p:extLst>
      <p:ext uri="{BB962C8B-B14F-4D97-AF65-F5344CB8AC3E}">
        <p14:creationId xmlns:p14="http://schemas.microsoft.com/office/powerpoint/2010/main" val="365802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11560" y="3441865"/>
            <a:ext cx="756084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1043608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979712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2915816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851920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788024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24128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660232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96336" y="3441865"/>
            <a:ext cx="0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1560" y="3729897"/>
            <a:ext cx="8316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£400k          £450k       £500k       £550k       £600k      £650k       £700k      £750k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07904" y="1772816"/>
            <a:ext cx="1152128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860032" y="1772816"/>
            <a:ext cx="108012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>
            <a:stCxn id="13" idx="3"/>
          </p:cNvCxnSpPr>
          <p:nvPr/>
        </p:nvCxnSpPr>
        <p:spPr>
          <a:xfrm>
            <a:off x="5940152" y="1988840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7164288" y="1844824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12" idx="1"/>
          </p:cNvCxnSpPr>
          <p:nvPr/>
        </p:nvCxnSpPr>
        <p:spPr>
          <a:xfrm>
            <a:off x="2555776" y="1988840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555776" y="1844824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47864" y="2564904"/>
            <a:ext cx="2016224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364088" y="2564904"/>
            <a:ext cx="1080120" cy="4320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6444208" y="2780928"/>
            <a:ext cx="187220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316416" y="2636912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18" idx="1"/>
          </p:cNvCxnSpPr>
          <p:nvPr/>
        </p:nvCxnSpPr>
        <p:spPr>
          <a:xfrm>
            <a:off x="1403648" y="2780928"/>
            <a:ext cx="194421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403648" y="2636912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51520" y="2564904"/>
            <a:ext cx="1116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Kingston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1520" y="1772816"/>
            <a:ext cx="1044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Croydon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9382" y="686639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Box Plot comparing house prices of </a:t>
            </a:r>
            <a:endParaRPr lang="en-GB" sz="2400" b="1" dirty="0" smtClean="0"/>
          </a:p>
          <a:p>
            <a:pPr algn="ctr"/>
            <a:r>
              <a:rPr lang="en-GB" sz="2400" b="1" dirty="0" smtClean="0"/>
              <a:t>Croydon </a:t>
            </a:r>
            <a:r>
              <a:rPr lang="en-GB" sz="2400" b="1" dirty="0"/>
              <a:t>and Kingston-upon-Thames:</a:t>
            </a:r>
          </a:p>
        </p:txBody>
      </p:sp>
      <p:grpSp>
        <p:nvGrpSpPr>
          <p:cNvPr id="27" name="Group 57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28" name="TextBox 27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Comparing Box Plots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395536" y="4305961"/>
            <a:ext cx="8136904" cy="40011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“Compare the prices of houses in Croydon with those in Kingston”. (2 marks)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95535" y="4738009"/>
            <a:ext cx="40693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For 1 mark, one of: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In </a:t>
            </a:r>
            <a:r>
              <a:rPr lang="en-GB" b="1" dirty="0" err="1"/>
              <a:t>interquartile</a:t>
            </a:r>
            <a:r>
              <a:rPr lang="en-GB" b="1" dirty="0"/>
              <a:t> range</a:t>
            </a:r>
            <a:r>
              <a:rPr lang="en-GB" dirty="0"/>
              <a:t> of house prices in Kingston is greater than Croydon.</a:t>
            </a:r>
          </a:p>
          <a:p>
            <a:pPr>
              <a:buFont typeface="Arial" pitchFamily="34" charset="0"/>
              <a:buChar char="•"/>
            </a:pPr>
            <a:r>
              <a:rPr lang="en-GB" dirty="0"/>
              <a:t>The </a:t>
            </a:r>
            <a:r>
              <a:rPr lang="en-GB" b="1" dirty="0"/>
              <a:t>range</a:t>
            </a:r>
            <a:r>
              <a:rPr lang="en-GB" dirty="0"/>
              <a:t> of house prices in Kingston is greater than Croydon.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769768" y="4846488"/>
            <a:ext cx="38819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u="sng" dirty="0"/>
              <a:t>For 1 mark:</a:t>
            </a:r>
          </a:p>
          <a:p>
            <a:r>
              <a:rPr lang="en-GB" dirty="0"/>
              <a:t>“The </a:t>
            </a:r>
            <a:r>
              <a:rPr lang="en-GB" b="1" dirty="0"/>
              <a:t>median</a:t>
            </a:r>
            <a:r>
              <a:rPr lang="en-GB" dirty="0"/>
              <a:t> house price in Kingston was greater than that in Croydon.”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7544" y="6264178"/>
            <a:ext cx="362166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Include some measure of </a:t>
            </a:r>
            <a:r>
              <a:rPr lang="en-GB" b="1" u="sng" dirty="0"/>
              <a:t>spread</a:t>
            </a:r>
            <a:r>
              <a:rPr lang="en-GB" dirty="0"/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731382" y="5941013"/>
            <a:ext cx="3958678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/>
              <a:t>Include some measure of </a:t>
            </a:r>
            <a:r>
              <a:rPr lang="en-GB" b="1" u="sng" dirty="0"/>
              <a:t>location</a:t>
            </a:r>
            <a:r>
              <a:rPr lang="en-GB" dirty="0"/>
              <a:t> (median is best).</a:t>
            </a:r>
          </a:p>
        </p:txBody>
      </p:sp>
    </p:spTree>
    <p:extLst>
      <p:ext uri="{BB962C8B-B14F-4D97-AF65-F5344CB8AC3E}">
        <p14:creationId xmlns:p14="http://schemas.microsoft.com/office/powerpoint/2010/main" val="60843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5" grpId="0" animBg="1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3A/3B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42-43, 45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8488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Ex3A Q1 &amp; Ex3B Q1-2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Ex3A Q2-4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Ex3B Q3-4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8187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815151"/>
            <a:ext cx="9145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Box Plots allow us to visually represent the </a:t>
            </a:r>
            <a:r>
              <a:rPr lang="en-GB" sz="2800" dirty="0" smtClean="0"/>
              <a:t>spread </a:t>
            </a:r>
            <a:r>
              <a:rPr lang="en-GB" sz="2800" dirty="0"/>
              <a:t>of the data.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33624"/>
              </p:ext>
            </p:extLst>
          </p:nvPr>
        </p:nvGraphicFramePr>
        <p:xfrm>
          <a:off x="451857" y="1562166"/>
          <a:ext cx="8387390" cy="10972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6774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7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7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74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Minimum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/>
                        <a:t>Lower Quartile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Median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Upper Quartile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Maximum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27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1621216" y="5296318"/>
            <a:ext cx="60486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909248" y="5296318"/>
            <a:ext cx="5184576" cy="144016"/>
            <a:chOff x="1907704" y="5085184"/>
            <a:chExt cx="5184576" cy="288032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190770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77180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V="1">
              <a:off x="3635896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4499992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5364088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622818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709228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1765232" y="544033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0              5             10            15            20             25           30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413304" y="4432222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589768" y="4504230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9568" y="421619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501536" y="421619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725672" y="421619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501536" y="4216198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501536" y="5008286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413304" y="4648246"/>
            <a:ext cx="20882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725672" y="4648246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4501536" y="3568126"/>
            <a:ext cx="1224136" cy="504056"/>
            <a:chOff x="4499992" y="3356992"/>
            <a:chExt cx="1224136" cy="504056"/>
          </a:xfrm>
        </p:grpSpPr>
        <p:sp>
          <p:nvSpPr>
            <p:cNvPr id="51" name="Left Brace 50"/>
            <p:cNvSpPr/>
            <p:nvPr/>
          </p:nvSpPr>
          <p:spPr>
            <a:xfrm rot="5400000">
              <a:off x="5004048" y="3140968"/>
              <a:ext cx="216024" cy="1224136"/>
            </a:xfrm>
            <a:prstGeom prst="leftBrace">
              <a:avLst/>
            </a:prstGeom>
            <a:ln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860032" y="3356992"/>
              <a:ext cx="648072" cy="30777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IQR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2413304" y="2992062"/>
            <a:ext cx="4176464" cy="576064"/>
            <a:chOff x="2411760" y="2780928"/>
            <a:chExt cx="4176464" cy="576064"/>
          </a:xfrm>
        </p:grpSpPr>
        <p:sp>
          <p:nvSpPr>
            <p:cNvPr id="53" name="Left Brace 52"/>
            <p:cNvSpPr/>
            <p:nvPr/>
          </p:nvSpPr>
          <p:spPr>
            <a:xfrm rot="5400000">
              <a:off x="4355976" y="1124744"/>
              <a:ext cx="288032" cy="4176464"/>
            </a:xfrm>
            <a:prstGeom prst="leftBrace">
              <a:avLst/>
            </a:prstGeom>
            <a:ln>
              <a:prstDash val="sysDash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211960" y="2780928"/>
              <a:ext cx="648072" cy="30777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400" dirty="0"/>
                <a:t>range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57" name="TextBox 56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Box </a:t>
              </a:r>
              <a:r>
                <a:rPr lang="en-GB" sz="3200" dirty="0" smtClean="0"/>
                <a:t>Plots</a:t>
              </a:r>
              <a:endParaRPr lang="en-GB" sz="3200" dirty="0"/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9281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692696"/>
            <a:ext cx="8640960" cy="1938992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diameters of 11 different Roman coins are </a:t>
            </a:r>
            <a:endParaRPr lang="en-GB" sz="2400" dirty="0" smtClean="0"/>
          </a:p>
          <a:p>
            <a:pPr algn="ctr"/>
            <a:r>
              <a:rPr lang="en-GB" sz="2400" dirty="0" smtClean="0"/>
              <a:t>measured </a:t>
            </a:r>
            <a:r>
              <a:rPr lang="en-GB" sz="2400" dirty="0"/>
              <a:t>in centimetres</a:t>
            </a:r>
            <a:r>
              <a:rPr lang="en-GB" sz="2400" dirty="0" smtClean="0"/>
              <a:t>:</a:t>
            </a: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2.2    2.5</a:t>
            </a:r>
            <a:r>
              <a:rPr lang="en-GB" sz="2400" b="1" dirty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  2.7     </a:t>
            </a:r>
            <a:r>
              <a:rPr lang="en-GB" sz="2400" b="1" dirty="0">
                <a:solidFill>
                  <a:srgbClr val="FF0000"/>
                </a:solidFill>
              </a:rPr>
              <a:t>2.7     2.8     3.0    3.1    3.2   3.6    4.0    </a:t>
            </a:r>
            <a:r>
              <a:rPr lang="en-GB" sz="2400" b="1" dirty="0" smtClean="0">
                <a:solidFill>
                  <a:srgbClr val="FF0000"/>
                </a:solidFill>
              </a:rPr>
              <a:t>4.2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Determine </a:t>
            </a:r>
            <a:r>
              <a:rPr lang="en-GB" sz="2400" dirty="0" smtClean="0"/>
              <a:t>the following information: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4" name="TextBox 3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/>
                <a:t>   Box </a:t>
              </a:r>
              <a:r>
                <a:rPr lang="en-GB" sz="3200" dirty="0" smtClean="0"/>
                <a:t>Plots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25758"/>
              </p:ext>
            </p:extLst>
          </p:nvPr>
        </p:nvGraphicFramePr>
        <p:xfrm>
          <a:off x="377159" y="2924944"/>
          <a:ext cx="8515320" cy="1463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703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3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3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3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Minimum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D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aseline="0" dirty="0"/>
                        <a:t>Lower </a:t>
                      </a:r>
                      <a:r>
                        <a:rPr lang="en-GB" sz="2000" baseline="0" dirty="0" smtClean="0"/>
                        <a:t>Quartile </a:t>
                      </a:r>
                    </a:p>
                    <a:p>
                      <a:pPr algn="ctr"/>
                      <a:r>
                        <a:rPr lang="en-GB" sz="2000" baseline="0" dirty="0" smtClean="0"/>
                        <a:t>(Q1)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D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/>
                        <a:t>Median</a:t>
                      </a:r>
                    </a:p>
                    <a:p>
                      <a:pPr algn="ctr"/>
                      <a:r>
                        <a:rPr lang="en-GB" sz="2000" dirty="0" smtClean="0"/>
                        <a:t>(Q2)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D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Upper </a:t>
                      </a:r>
                      <a:r>
                        <a:rPr lang="en-GB" sz="2000" dirty="0" smtClean="0"/>
                        <a:t>Quartile</a:t>
                      </a:r>
                    </a:p>
                    <a:p>
                      <a:pPr algn="ctr"/>
                      <a:r>
                        <a:rPr lang="en-GB" sz="2000" dirty="0" smtClean="0"/>
                        <a:t>(Q3)</a:t>
                      </a:r>
                      <a:endParaRPr lang="en-GB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D5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Maximum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D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-12293" y="5157192"/>
            <a:ext cx="91428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800" b="1" dirty="0">
                <a:solidFill>
                  <a:srgbClr val="FF0000"/>
                </a:solidFill>
              </a:rPr>
              <a:t>2.2    2.5   2.7     2.7     2.8     3.0    3.1    3.2   3.6    4.0    </a:t>
            </a:r>
            <a:r>
              <a:rPr lang="en-GB" sz="2800" b="1" dirty="0" smtClean="0">
                <a:solidFill>
                  <a:srgbClr val="FF0000"/>
                </a:solidFill>
              </a:rPr>
              <a:t>4.2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343683" y="5022758"/>
            <a:ext cx="648072" cy="7920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763688" y="5014873"/>
            <a:ext cx="648072" cy="7920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6599642" y="5022758"/>
            <a:ext cx="648072" cy="7920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539552" y="3913892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2.2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3950743" y="3887944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3.0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7308304" y="3913892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4.2</a:t>
            </a:r>
            <a:endParaRPr lang="en-GB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2230483" y="3907567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2.7</a:t>
            </a:r>
            <a:endParaRPr lang="en-GB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5641674" y="3881619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/>
              <a:t>3.6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952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3" name="TextBox 2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  Box </a:t>
              </a:r>
              <a:r>
                <a:rPr lang="en-GB" sz="3200" dirty="0"/>
                <a:t>Plots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/>
        </p:nvCxnSpPr>
        <p:spPr>
          <a:xfrm>
            <a:off x="1259632" y="2060848"/>
            <a:ext cx="60486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1547664" y="2060848"/>
            <a:ext cx="5184576" cy="144016"/>
            <a:chOff x="1907704" y="5085184"/>
            <a:chExt cx="5184576" cy="288032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190770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277180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3635896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499992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5364088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622818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709228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403648" y="220486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0              5             10            15            20             25           30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118048" y="1232756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524575" y="1232756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47864" y="9807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059832" y="9807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283968" y="9807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59832" y="980728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59832" y="1772816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23728" y="1412776"/>
            <a:ext cx="93610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283968" y="1412776"/>
            <a:ext cx="223224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96877" y="2529086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Age (years)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0" y="3054517"/>
            <a:ext cx="9142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True or false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928291" y="3755132"/>
            <a:ext cx="4284476" cy="83099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2400" b="1" dirty="0"/>
              <a:t>“The right box represents more people than the left box.”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228184" y="3787461"/>
            <a:ext cx="1008112" cy="6988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False</a:t>
            </a:r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5256076" y="4470309"/>
            <a:ext cx="32688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Each box represents 25% of people, i.e. the same number of people!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71600" y="5202130"/>
            <a:ext cx="4284476" cy="830997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GB" sz="2400" b="1" dirty="0"/>
              <a:t>“The ages are more spread out above the median.”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208211" y="5268192"/>
            <a:ext cx="1008112" cy="69887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True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4345864" y="5967064"/>
            <a:ext cx="47328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The wider the box or whisker, </a:t>
            </a:r>
            <a:endParaRPr lang="en-GB" sz="1600" dirty="0" smtClean="0"/>
          </a:p>
          <a:p>
            <a:pPr algn="ctr"/>
            <a:r>
              <a:rPr lang="en-GB" sz="1600" dirty="0" smtClean="0"/>
              <a:t>the </a:t>
            </a:r>
            <a:r>
              <a:rPr lang="en-GB" sz="1600" dirty="0"/>
              <a:t>more spread out the values are </a:t>
            </a:r>
            <a:endParaRPr lang="en-GB" sz="1600" dirty="0" smtClean="0"/>
          </a:p>
          <a:p>
            <a:pPr algn="ctr"/>
            <a:r>
              <a:rPr lang="en-GB" sz="1600" dirty="0" smtClean="0"/>
              <a:t>within </a:t>
            </a:r>
            <a:r>
              <a:rPr lang="en-GB" sz="1600" dirty="0"/>
              <a:t>that 25% of the </a:t>
            </a:r>
            <a:r>
              <a:rPr lang="en-GB" sz="1600" dirty="0" smtClean="0"/>
              <a:t>data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0454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2" grpId="0"/>
      <p:bldP spid="34" grpId="0" animBg="1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Box </a:t>
              </a:r>
              <a:r>
                <a:rPr lang="en-GB" sz="3200" dirty="0" smtClean="0"/>
                <a:t>Plots - Outliers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76470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An outlier </a:t>
            </a:r>
            <a:r>
              <a:rPr lang="en-GB" sz="3200" dirty="0" smtClean="0"/>
              <a:t>is </a:t>
            </a:r>
            <a:r>
              <a:rPr lang="en-GB" sz="3200" b="1" dirty="0" smtClean="0"/>
              <a:t>an </a:t>
            </a:r>
            <a:r>
              <a:rPr lang="en-GB" sz="3200" b="1" dirty="0"/>
              <a:t>extreme value.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95636" y="3356992"/>
            <a:ext cx="60486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1583668" y="3356992"/>
            <a:ext cx="5184576" cy="144016"/>
            <a:chOff x="1907704" y="5085184"/>
            <a:chExt cx="5184576" cy="288032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190770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77180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635896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499992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364088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22818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709228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1439652" y="3501008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0              5             10            15            20             25           30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2087724" y="2492896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264188" y="2564904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63988" y="2276872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175956" y="2276872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400092" y="2276872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175956" y="3068960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724" y="2708920"/>
            <a:ext cx="208823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400092" y="2708920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0" y="4035545"/>
            <a:ext cx="9142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There are different definitions for an outlier.</a:t>
            </a:r>
          </a:p>
          <a:p>
            <a:pPr algn="ctr"/>
            <a:r>
              <a:rPr lang="en-GB" sz="3200" dirty="0"/>
              <a:t> One common definition is: </a:t>
            </a:r>
          </a:p>
          <a:p>
            <a:pPr algn="ctr"/>
            <a:endParaRPr lang="en-GB" sz="3200" dirty="0" smtClean="0"/>
          </a:p>
          <a:p>
            <a:pPr algn="ctr"/>
            <a:r>
              <a:rPr lang="en-GB" sz="3200" dirty="0" smtClean="0"/>
              <a:t>Outliers happen when the data value is </a:t>
            </a:r>
          </a:p>
          <a:p>
            <a:pPr algn="ctr"/>
            <a:r>
              <a:rPr lang="en-GB" sz="3200" b="1" dirty="0" smtClean="0"/>
              <a:t>1.5 </a:t>
            </a:r>
            <a:r>
              <a:rPr lang="en-GB" sz="3200" b="1" dirty="0"/>
              <a:t>IQRs </a:t>
            </a:r>
            <a:r>
              <a:rPr lang="en-GB" sz="3200" dirty="0" smtClean="0"/>
              <a:t>below the LQ </a:t>
            </a:r>
            <a:r>
              <a:rPr lang="en-GB" sz="3200" dirty="0"/>
              <a:t>and </a:t>
            </a:r>
            <a:r>
              <a:rPr lang="en-GB" sz="3200" dirty="0" smtClean="0"/>
              <a:t>above the UQ.</a:t>
            </a:r>
            <a:endParaRPr lang="en-GB" sz="32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7236296" y="1628800"/>
            <a:ext cx="0" cy="432048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339752" y="1628800"/>
            <a:ext cx="0" cy="432048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175956" y="2276872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7270440" y="1838442"/>
            <a:ext cx="1334008" cy="14402"/>
          </a:xfrm>
          <a:prstGeom prst="line">
            <a:avLst/>
          </a:prstGeom>
          <a:ln>
            <a:solidFill>
              <a:srgbClr val="0070C0"/>
            </a:solidFill>
            <a:prstDash val="solid"/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899592" y="1823675"/>
            <a:ext cx="1440160" cy="13766"/>
          </a:xfrm>
          <a:prstGeom prst="line">
            <a:avLst/>
          </a:prstGeom>
          <a:ln>
            <a:solidFill>
              <a:srgbClr val="FF0000"/>
            </a:solidFill>
            <a:prstDash val="solid"/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27584" y="1391179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</a:rPr>
              <a:t>Outliers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020272" y="145792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0070C0"/>
                </a:solidFill>
              </a:rPr>
              <a:t>Outliers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Box Plots - Outliers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8898" y="845383"/>
                <a:ext cx="8565060" cy="2985433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/>
                  <a:t>The </a:t>
                </a:r>
                <a:r>
                  <a:rPr lang="en-GB" sz="2400" dirty="0"/>
                  <a:t>lengths, in cm, of 12 giant African land snails are given below</a:t>
                </a:r>
                <a:r>
                  <a:rPr lang="en-GB" sz="2400" dirty="0" smtClean="0"/>
                  <a:t>:</a:t>
                </a:r>
                <a:r>
                  <a:rPr lang="en-GB" sz="2800" b="1" dirty="0" smtClean="0">
                    <a:solidFill>
                      <a:srgbClr val="00B050"/>
                    </a:solidFill>
                  </a:rPr>
                  <a:t>   </a:t>
                </a:r>
                <a:r>
                  <a:rPr lang="en-GB" sz="3200" b="1" dirty="0">
                    <a:solidFill>
                      <a:srgbClr val="00B050"/>
                    </a:solidFill>
                  </a:rPr>
                  <a:t>17   18   18   19   20   20   20   20   21   23   24   </a:t>
                </a:r>
                <a:r>
                  <a:rPr lang="en-GB" sz="3200" b="1" dirty="0" smtClean="0">
                    <a:solidFill>
                      <a:srgbClr val="00B050"/>
                    </a:solidFill>
                  </a:rPr>
                  <a:t>32</a:t>
                </a:r>
              </a:p>
              <a:p>
                <a:pPr algn="ctr"/>
                <a:endParaRPr lang="en-GB" sz="2400" dirty="0"/>
              </a:p>
              <a:p>
                <a:pPr algn="ctr"/>
                <a:r>
                  <a:rPr lang="en-GB" sz="2800" dirty="0" smtClean="0"/>
                  <a:t>An </a:t>
                </a:r>
                <a:r>
                  <a:rPr lang="en-GB" sz="2800" dirty="0"/>
                  <a:t>outlier is an observation which lies </a:t>
                </a:r>
                <a:endParaRPr lang="en-GB" sz="2800" dirty="0" smtClean="0"/>
              </a:p>
              <a:p>
                <a:pPr algn="ctr"/>
                <a14:m>
                  <m:oMath xmlns:m="http://schemas.openxmlformats.org/officeDocument/2006/math"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GB" sz="28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2800" b="1" dirty="0"/>
                  <a:t> </a:t>
                </a:r>
                <a:r>
                  <a:rPr lang="en-GB" sz="2800" dirty="0">
                    <a:solidFill>
                      <a:srgbClr val="FF0000"/>
                    </a:solidFill>
                  </a:rPr>
                  <a:t>standard deviations </a:t>
                </a:r>
                <a:r>
                  <a:rPr lang="en-GB" sz="2800" dirty="0"/>
                  <a:t>from the </a:t>
                </a:r>
                <a:r>
                  <a:rPr lang="en-GB" sz="2800" dirty="0">
                    <a:solidFill>
                      <a:srgbClr val="0000FF"/>
                    </a:solidFill>
                  </a:rPr>
                  <a:t>mean</a:t>
                </a:r>
                <a:r>
                  <a:rPr lang="en-GB" sz="2800" dirty="0"/>
                  <a:t>. </a:t>
                </a:r>
                <a:endParaRPr lang="en-GB" sz="2800" dirty="0" smtClean="0"/>
              </a:p>
              <a:p>
                <a:pPr algn="ctr"/>
                <a:endParaRPr lang="en-GB" sz="2400" dirty="0" smtClean="0"/>
              </a:p>
              <a:p>
                <a:pPr algn="ctr"/>
                <a:r>
                  <a:rPr lang="en-GB" sz="2400" dirty="0" smtClean="0"/>
                  <a:t>Given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21cm </a:t>
                </a:r>
                <a:r>
                  <a:rPr lang="en-GB" sz="2400" dirty="0"/>
                  <a:t>and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3.83 </a:t>
                </a:r>
                <a:r>
                  <a:rPr lang="en-GB" sz="2400" dirty="0"/>
                  <a:t>identify any outliers for this data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98" y="845383"/>
                <a:ext cx="8565060" cy="2985433"/>
              </a:xfrm>
              <a:prstGeom prst="rect">
                <a:avLst/>
              </a:prstGeom>
              <a:blipFill>
                <a:blip r:embed="rId2"/>
                <a:stretch>
                  <a:fillRect b="-576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483768" y="4077072"/>
                <a:ext cx="432048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2800" dirty="0" smtClean="0">
                    <a:solidFill>
                      <a:prstClr val="black"/>
                    </a:solidFill>
                  </a:rPr>
                  <a:t>Outlier boundaries:  </a:t>
                </a: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21</m:t>
                    </m:r>
                    <m:r>
                      <a:rPr lang="en-GB" sz="28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sz="28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8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2×</m:t>
                        </m:r>
                        <m:r>
                          <a:rPr lang="en-GB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3.83</m:t>
                        </m:r>
                      </m:e>
                    </m:d>
                    <m:r>
                      <a:rPr lang="en-GB" sz="28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=13.34</m:t>
                    </m:r>
                  </m:oMath>
                </a14:m>
                <a:endParaRPr lang="en-GB" sz="2800" dirty="0" smtClean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2800" dirty="0">
                    <a:solidFill>
                      <a:prstClr val="black"/>
                    </a:solidFill>
                  </a:rPr>
                  <a:t/>
                </a:r>
                <a:br>
                  <a:rPr lang="en-GB" sz="2800" dirty="0">
                    <a:solidFill>
                      <a:prstClr val="black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21</m:t>
                      </m:r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2×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3.83</m:t>
                      </m:r>
                      <m:r>
                        <a:rPr lang="en-GB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=28.66 </m:t>
                      </m:r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077072"/>
                <a:ext cx="4320480" cy="1815882"/>
              </a:xfrm>
              <a:prstGeom prst="rect">
                <a:avLst/>
              </a:prstGeom>
              <a:blipFill>
                <a:blip r:embed="rId3"/>
                <a:stretch>
                  <a:fillRect t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339752" y="6085244"/>
            <a:ext cx="45365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200" dirty="0" smtClean="0">
                <a:solidFill>
                  <a:prstClr val="black"/>
                </a:solidFill>
              </a:rPr>
              <a:t>The only outlier is </a:t>
            </a:r>
            <a:r>
              <a:rPr lang="en-GB" sz="3200" b="1" dirty="0" smtClean="0">
                <a:solidFill>
                  <a:prstClr val="black"/>
                </a:solidFill>
              </a:rPr>
              <a:t>32</a:t>
            </a:r>
            <a:r>
              <a:rPr lang="en-GB" sz="3200" dirty="0" smtClean="0">
                <a:solidFill>
                  <a:prstClr val="black"/>
                </a:solidFill>
              </a:rPr>
              <a:t>.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15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Box </a:t>
              </a:r>
              <a:r>
                <a:rPr lang="en-GB" sz="3200" dirty="0" smtClean="0"/>
                <a:t>Plots - Outliers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51520" y="692696"/>
            <a:ext cx="8640960" cy="2369880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diameters of 11 different Roman coins are </a:t>
            </a:r>
            <a:endParaRPr lang="en-GB" sz="2400" dirty="0" smtClean="0"/>
          </a:p>
          <a:p>
            <a:pPr algn="ctr"/>
            <a:r>
              <a:rPr lang="en-GB" sz="2400" dirty="0" smtClean="0"/>
              <a:t>measured </a:t>
            </a:r>
            <a:r>
              <a:rPr lang="en-GB" sz="2400" dirty="0"/>
              <a:t>in centimetres</a:t>
            </a:r>
            <a:r>
              <a:rPr lang="en-GB" sz="2400" dirty="0" smtClean="0"/>
              <a:t>:</a:t>
            </a:r>
          </a:p>
          <a:p>
            <a:pPr algn="ctr"/>
            <a:r>
              <a:rPr lang="en-GB" sz="2800" b="1" dirty="0" smtClean="0">
                <a:solidFill>
                  <a:srgbClr val="FF0000"/>
                </a:solidFill>
              </a:rPr>
              <a:t>2.2    2.5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  2.7     </a:t>
            </a:r>
            <a:r>
              <a:rPr lang="en-GB" sz="2800" b="1" dirty="0">
                <a:solidFill>
                  <a:srgbClr val="FF0000"/>
                </a:solidFill>
              </a:rPr>
              <a:t>2.7     2.8     3.0    3.1    3.2   3.6    4.0    </a:t>
            </a:r>
            <a:r>
              <a:rPr lang="en-GB" sz="2800" b="1" dirty="0" smtClean="0">
                <a:solidFill>
                  <a:srgbClr val="FF0000"/>
                </a:solidFill>
              </a:rPr>
              <a:t>4.7</a:t>
            </a:r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Determine the quartiles and hence any outliers</a:t>
            </a:r>
            <a:r>
              <a:rPr lang="en-GB" sz="2400" dirty="0" smtClean="0"/>
              <a:t>.</a:t>
            </a:r>
          </a:p>
          <a:p>
            <a:pPr algn="ctr"/>
            <a:r>
              <a:rPr lang="en-US" sz="2400" dirty="0" smtClean="0"/>
              <a:t>(Outlier is when </a:t>
            </a:r>
            <a:r>
              <a:rPr lang="en-US" sz="2400" dirty="0"/>
              <a:t>the data value is </a:t>
            </a:r>
            <a:r>
              <a:rPr lang="en-US" sz="2400" b="1" dirty="0"/>
              <a:t>1.5 IQRs </a:t>
            </a:r>
            <a:r>
              <a:rPr lang="en-US" sz="2400" dirty="0"/>
              <a:t>beyond </a:t>
            </a:r>
            <a:r>
              <a:rPr lang="en-US" sz="2400" dirty="0" smtClean="0"/>
              <a:t>UQ and LQ)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0" y="3232715"/>
                <a:ext cx="9142855" cy="3508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sz="3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32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sz="3200" b="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32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2.7</m:t>
                    </m:r>
                  </m:oMath>
                </a14:m>
                <a:r>
                  <a:rPr lang="en-GB" sz="3200" dirty="0">
                    <a:solidFill>
                      <a:srgbClr val="0000FF"/>
                    </a:solidFill>
                  </a:rPr>
                  <a:t>              </a:t>
                </a:r>
                <a:endParaRPr lang="en-GB" sz="320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GB" sz="3200" b="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3.6</m:t>
                      </m:r>
                    </m:oMath>
                  </m:oMathPara>
                </a14:m>
                <a:endParaRPr lang="en-GB" sz="3200" dirty="0" smtClean="0">
                  <a:solidFill>
                    <a:srgbClr val="00B050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𝐼𝑄𝑅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=3.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3200" b="0" i="1">
                          <a:latin typeface="Cambria Math" panose="02040503050406030204" pitchFamily="18" charset="0"/>
                        </a:rPr>
                        <m:t>−2.7=</m:t>
                      </m:r>
                      <m:r>
                        <a:rPr lang="en-GB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3200" dirty="0" smtClean="0">
                  <a:solidFill>
                    <a:srgbClr val="7030A0"/>
                  </a:solidFill>
                </a:endParaRPr>
              </a:p>
              <a:p>
                <a:pPr algn="ctr"/>
                <a:endParaRPr lang="en-GB" dirty="0"/>
              </a:p>
              <a:p>
                <a:pPr algn="ctr"/>
                <a:r>
                  <a:rPr lang="en-GB" sz="2800" dirty="0"/>
                  <a:t>Lower outlier boundary </a:t>
                </a:r>
                <a14:m>
                  <m:oMath xmlns:m="http://schemas.openxmlformats.org/officeDocument/2006/math">
                    <m:r>
                      <a:rPr lang="en-GB" sz="2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2.7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1.5×</m:t>
                    </m:r>
                    <m:r>
                      <a:rPr lang="en-GB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0.9</m:t>
                    </m:r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=1.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endParaRPr lang="en-GB" sz="2800" dirty="0"/>
              </a:p>
              <a:p>
                <a:pPr algn="ctr"/>
                <a:r>
                  <a:rPr lang="en-GB" sz="2800" dirty="0"/>
                  <a:t>Upper outlier boundary </a:t>
                </a:r>
                <a14:m>
                  <m:oMath xmlns:m="http://schemas.openxmlformats.org/officeDocument/2006/math">
                    <m:r>
                      <a:rPr lang="en-GB" sz="2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3.2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1.5×</m:t>
                    </m:r>
                    <m:r>
                      <a:rPr lang="en-GB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0.9</m:t>
                    </m:r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2800" b="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4.55</m:t>
                    </m:r>
                  </m:oMath>
                </a14:m>
                <a:endParaRPr lang="en-GB" sz="2800" dirty="0" smtClean="0"/>
              </a:p>
              <a:p>
                <a:pPr algn="ctr"/>
                <a:endParaRPr lang="en-GB" sz="1400" b="1" dirty="0"/>
              </a:p>
              <a:p>
                <a:pPr algn="ctr"/>
                <a:r>
                  <a:rPr lang="en-GB" sz="3200" dirty="0"/>
                  <a:t>Therefore outlier is </a:t>
                </a:r>
                <a:r>
                  <a:rPr lang="en-GB" sz="3200" b="1" dirty="0"/>
                  <a:t>4.7cm.</a:t>
                </a:r>
                <a:endParaRPr lang="en-GB" sz="32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32715"/>
                <a:ext cx="9142855" cy="3508653"/>
              </a:xfrm>
              <a:prstGeom prst="rect">
                <a:avLst/>
              </a:prstGeom>
              <a:blipFill>
                <a:blip r:embed="rId2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252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Box Plot </a:t>
              </a:r>
              <a:r>
                <a:rPr lang="en-GB" sz="3200" dirty="0" smtClean="0"/>
                <a:t>- Outliers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848051"/>
              </p:ext>
            </p:extLst>
          </p:nvPr>
        </p:nvGraphicFramePr>
        <p:xfrm>
          <a:off x="157971" y="760238"/>
          <a:ext cx="8856984" cy="9144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818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3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13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Smallest</a:t>
                      </a:r>
                      <a:r>
                        <a:rPr lang="en-GB" sz="2000" baseline="0" dirty="0"/>
                        <a:t> values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Largest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Lower</a:t>
                      </a:r>
                      <a:r>
                        <a:rPr lang="en-GB" sz="2000" baseline="0" dirty="0"/>
                        <a:t> Quartile</a:t>
                      </a:r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Median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/>
                        <a:t>Upper</a:t>
                      </a:r>
                      <a:r>
                        <a:rPr lang="en-GB" sz="2000" baseline="0" dirty="0"/>
                        <a:t> Quartile</a:t>
                      </a:r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0,</a:t>
                      </a:r>
                      <a:r>
                        <a:rPr lang="en-GB" sz="2800" baseline="0" dirty="0"/>
                        <a:t> 3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21, 27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395536" y="5661248"/>
            <a:ext cx="604867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83568" y="5661248"/>
            <a:ext cx="5184576" cy="144016"/>
            <a:chOff x="1907704" y="5085184"/>
            <a:chExt cx="5184576" cy="288032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190770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V="1">
              <a:off x="277180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3635896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4499992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5364088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228184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7092280" y="5085184"/>
              <a:ext cx="0" cy="28803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539552" y="5805264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0              5             10            15            20             25           30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683568" y="4797152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752020" y="4971427"/>
            <a:ext cx="1445" cy="2577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419862" y="45811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87724" y="45811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095836" y="4581128"/>
            <a:ext cx="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087724" y="4581128"/>
            <a:ext cx="10081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87724" y="5373216"/>
            <a:ext cx="10081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683568" y="5013176"/>
            <a:ext cx="140415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095836" y="5079851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85104" y="4865108"/>
            <a:ext cx="180020" cy="1800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285104" y="4865109"/>
            <a:ext cx="180020" cy="18001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144" y="2035265"/>
                <a:ext cx="914285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Given </a:t>
                </a:r>
                <a:r>
                  <a:rPr lang="en-GB" sz="3200" dirty="0" smtClean="0"/>
                  <a:t>that the outlier </a:t>
                </a:r>
                <a:r>
                  <a:rPr lang="en-GB" sz="3200" dirty="0"/>
                  <a:t>boundaries are </a:t>
                </a:r>
                <a:r>
                  <a:rPr lang="en-GB" sz="3200" b="1" dirty="0"/>
                  <a:t>-1 </a:t>
                </a:r>
                <a:r>
                  <a:rPr lang="en-GB" sz="3200" dirty="0"/>
                  <a:t>and</a:t>
                </a:r>
                <a:r>
                  <a:rPr lang="en-GB" sz="3200" b="1" dirty="0"/>
                  <a:t>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 panose="02040503050406030204" pitchFamily="18" charset="0"/>
                      </a:rPr>
                      <m:t>𝟐𝟑</m:t>
                    </m:r>
                  </m:oMath>
                </a14:m>
                <a:endParaRPr lang="en-GB" sz="3200" dirty="0"/>
              </a:p>
              <a:p>
                <a:pPr algn="ctr"/>
                <a:r>
                  <a:rPr lang="en-GB" sz="3200" dirty="0"/>
                  <a:t>d</a:t>
                </a:r>
                <a:r>
                  <a:rPr lang="en-GB" sz="3200" dirty="0" smtClean="0"/>
                  <a:t>raw </a:t>
                </a:r>
                <a:r>
                  <a:rPr lang="en-GB" sz="3200" dirty="0"/>
                  <a:t>a box plot to represent the above data</a:t>
                </a:r>
                <a:r>
                  <a:rPr lang="en-GB" sz="3200" dirty="0" smtClean="0"/>
                  <a:t>.</a:t>
                </a: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" y="2035265"/>
                <a:ext cx="9142856" cy="1077218"/>
              </a:xfrm>
              <a:prstGeom prst="rect">
                <a:avLst/>
              </a:prstGeom>
              <a:blipFill>
                <a:blip r:embed="rId2"/>
                <a:stretch>
                  <a:fillRect t="-6780" b="-17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400971" y="3760642"/>
            <a:ext cx="36587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</a:t>
            </a:r>
            <a:r>
              <a:rPr lang="en-GB" sz="2000" dirty="0"/>
              <a:t>M</a:t>
            </a:r>
            <a:r>
              <a:rPr lang="en-GB" sz="2000" dirty="0" smtClean="0"/>
              <a:t>aximum Data Value (21)</a:t>
            </a:r>
            <a:endParaRPr lang="en-GB" sz="2000" dirty="0"/>
          </a:p>
        </p:txBody>
      </p:sp>
      <p:cxnSp>
        <p:nvCxnSpPr>
          <p:cNvPr id="62" name="Straight Connector 61"/>
          <p:cNvCxnSpPr/>
          <p:nvPr/>
        </p:nvCxnSpPr>
        <p:spPr>
          <a:xfrm>
            <a:off x="3095836" y="4781752"/>
            <a:ext cx="1181379" cy="8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4276493" y="4646201"/>
            <a:ext cx="1445" cy="2577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056973" y="4097200"/>
            <a:ext cx="179698" cy="488560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5595434" y="5010891"/>
            <a:ext cx="1507529" cy="35699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7102961" y="5220489"/>
            <a:ext cx="2005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Use a cross for each </a:t>
            </a:r>
            <a:r>
              <a:rPr lang="en-GB" sz="2000" dirty="0" smtClean="0"/>
              <a:t>outlier (27)</a:t>
            </a:r>
            <a:endParaRPr lang="en-GB" sz="2000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4799226" y="4409385"/>
            <a:ext cx="998732" cy="560825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572502" y="4064091"/>
            <a:ext cx="318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Upper Outlier Boundary (23)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6554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11487"/>
          <a:stretch/>
        </p:blipFill>
        <p:spPr>
          <a:xfrm>
            <a:off x="251520" y="764703"/>
            <a:ext cx="6768752" cy="3265939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-1144" y="0"/>
            <a:ext cx="9145144" cy="599127"/>
            <a:chOff x="-1144" y="0"/>
            <a:chExt cx="9145144" cy="599127"/>
          </a:xfrm>
        </p:grpSpPr>
        <p:sp>
          <p:nvSpPr>
            <p:cNvPr id="4" name="TextBox 3"/>
            <p:cNvSpPr txBox="1"/>
            <p:nvPr/>
          </p:nvSpPr>
          <p:spPr>
            <a:xfrm>
              <a:off x="0" y="0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sz="3200" dirty="0" smtClean="0"/>
                <a:t>Box Plots – Exam Question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-1144" y="585216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861048"/>
            <a:ext cx="5090301" cy="2867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6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20193</TotalTime>
  <Words>569</Words>
  <Application>Microsoft Office PowerPoint</Application>
  <PresentationFormat>On-screen Show (4:3)</PresentationFormat>
  <Paragraphs>131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790</cp:revision>
  <dcterms:created xsi:type="dcterms:W3CDTF">2013-02-28T07:36:55Z</dcterms:created>
  <dcterms:modified xsi:type="dcterms:W3CDTF">2019-09-17T03:45:48Z</dcterms:modified>
</cp:coreProperties>
</file>