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81" r:id="rId2"/>
    <p:sldId id="630" r:id="rId3"/>
    <p:sldId id="258" r:id="rId4"/>
    <p:sldId id="259" r:id="rId5"/>
    <p:sldId id="260" r:id="rId6"/>
    <p:sldId id="266" r:id="rId7"/>
    <p:sldId id="261" r:id="rId8"/>
    <p:sldId id="267" r:id="rId9"/>
    <p:sldId id="262" r:id="rId10"/>
    <p:sldId id="263" r:id="rId11"/>
    <p:sldId id="264" r:id="rId12"/>
    <p:sldId id="628" r:id="rId13"/>
    <p:sldId id="265" r:id="rId14"/>
    <p:sldId id="629" r:id="rId15"/>
    <p:sldId id="62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89" autoAdjust="0"/>
    <p:restoredTop sz="88534" autoAdjust="0"/>
  </p:normalViewPr>
  <p:slideViewPr>
    <p:cSldViewPr>
      <p:cViewPr varScale="1">
        <p:scale>
          <a:sx n="52" d="100"/>
          <a:sy n="52" d="100"/>
        </p:scale>
        <p:origin x="24" y="36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26/08/2019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9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CorePure1 Chapter 3 :: </a:t>
            </a:r>
            <a:br>
              <a:rPr lang="en-GB" b="1" dirty="0">
                <a:solidFill>
                  <a:srgbClr val="92D050"/>
                </a:solidFill>
              </a:rPr>
            </a:br>
            <a:r>
              <a:rPr lang="en-GB" dirty="0"/>
              <a:t>Series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/>
              <a:t>14</a:t>
            </a:r>
            <a:r>
              <a:rPr lang="en-GB" baseline="30000"/>
              <a:t>th</a:t>
            </a:r>
            <a:r>
              <a:rPr lang="en-GB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56944" y="3645024"/>
                <a:ext cx="4344715" cy="1762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0" dirty="0"/>
                  <a:t>Hence evaluate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1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(3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+2)</m:t>
                        </m:r>
                      </m:e>
                    </m:nary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𝟓𝟎</m:t>
                          </m:r>
                        </m:sup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400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𝟏𝟗</m:t>
                          </m:r>
                        </m:sup>
                        <m:e>
                          <m:d>
                            <m:d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𝟓𝟎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</m:e>
                          </m:d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𝟏𝟗</m:t>
                              </m:r>
                            </m:e>
                          </m:d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𝟑𝟑𝟏𝟕</m:t>
                      </m:r>
                    </m:oMath>
                  </m:oMathPara>
                </a14:m>
                <a:endParaRPr lang="en-GB" sz="1400" b="1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44" y="3645024"/>
                <a:ext cx="4344715" cy="1762534"/>
              </a:xfrm>
              <a:prstGeom prst="rect">
                <a:avLst/>
              </a:prstGeom>
              <a:blipFill>
                <a:blip r:embed="rId2"/>
                <a:stretch>
                  <a:fillRect l="-421" t="-17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562145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Breaking Up Summations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179512" y="3573016"/>
            <a:ext cx="2016224" cy="36933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Further Examples: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520" y="1196752"/>
            <a:ext cx="4425411" cy="1872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6056" y="764704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combine this property of summations with the previous one to break summations up: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0" y="3284984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149080"/>
            <a:ext cx="4449771" cy="2116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251520" y="4437112"/>
            <a:ext cx="4392488" cy="1872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00408" y="3963170"/>
            <a:ext cx="3977832" cy="14909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2A6CED-973F-4B20-B4CB-72834F168BA5}"/>
                  </a:ext>
                </a:extLst>
              </p:cNvPr>
              <p:cNvSpPr txBox="1"/>
              <p:nvPr/>
            </p:nvSpPr>
            <p:spPr>
              <a:xfrm>
                <a:off x="4885555" y="1698836"/>
                <a:ext cx="4116103" cy="1392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25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25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              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26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+25=1000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52A6CED-973F-4B20-B4CB-72834F168B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555" y="1698836"/>
                <a:ext cx="4116103" cy="13921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6470281" y="1758020"/>
            <a:ext cx="2495919" cy="12772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0270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3A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009105E-4046-47C2-9670-2C4C6D859B5D}"/>
              </a:ext>
            </a:extLst>
          </p:cNvPr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Mathematics Book 1</a:t>
            </a:r>
          </a:p>
          <a:p>
            <a:r>
              <a:rPr lang="en-GB" sz="2400" dirty="0"/>
              <a:t>Pages 46-47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4F5D9A-7C2B-4F93-8343-3EF6CC546A38}"/>
              </a:ext>
            </a:extLst>
          </p:cNvPr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1691680" y="2880308"/>
            <a:ext cx="75242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Complete before the lesson		Q1-3</a:t>
            </a:r>
          </a:p>
          <a:p>
            <a:endParaRPr lang="en-US" sz="1600" dirty="0"/>
          </a:p>
          <a:p>
            <a:r>
              <a:rPr lang="en-US" sz="1600" dirty="0"/>
              <a:t>In Class:			</a:t>
            </a:r>
          </a:p>
          <a:p>
            <a:r>
              <a:rPr lang="en-US" sz="1600" dirty="0">
                <a:solidFill>
                  <a:srgbClr val="00B050"/>
                </a:solidFill>
              </a:rPr>
              <a:t>Green</a:t>
            </a:r>
            <a:r>
              <a:rPr lang="en-US" sz="1600" dirty="0"/>
              <a:t>					</a:t>
            </a:r>
            <a:r>
              <a:rPr lang="en-US" sz="1600" dirty="0" smtClean="0"/>
              <a:t>Q4-7</a:t>
            </a:r>
            <a:endParaRPr lang="en-US" sz="1600" dirty="0"/>
          </a:p>
          <a:p>
            <a:r>
              <a:rPr lang="en-US" sz="1600" dirty="0">
                <a:solidFill>
                  <a:schemeClr val="accent6"/>
                </a:solidFill>
              </a:rPr>
              <a:t>Amber</a:t>
            </a:r>
            <a:r>
              <a:rPr lang="en-US" sz="1600" dirty="0"/>
              <a:t> 					</a:t>
            </a:r>
            <a:r>
              <a:rPr lang="en-US" sz="1600" dirty="0" smtClean="0"/>
              <a:t>Q8-11</a:t>
            </a:r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Red</a:t>
            </a:r>
            <a:r>
              <a:rPr lang="en-US" sz="1600" dirty="0"/>
              <a:t>					</a:t>
            </a:r>
            <a:r>
              <a:rPr lang="en-US" sz="1600" dirty="0" smtClean="0"/>
              <a:t>Q12-14 </a:t>
            </a:r>
            <a:r>
              <a:rPr lang="en-US" sz="1600" dirty="0"/>
              <a:t>&amp; challenge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33768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60822C83-01FA-4080-80A7-06261154180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81C1220-D9D4-4541-B751-8AFFE8FA716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Sums of Squares and Cubes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6E81D1E-8F8D-41AD-9E4A-00BAD45D784A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0B74F7A-1832-4003-96AE-3E58E8E47FCA}"/>
                  </a:ext>
                </a:extLst>
              </p:cNvPr>
              <p:cNvSpPr/>
              <p:nvPr/>
            </p:nvSpPr>
            <p:spPr>
              <a:xfrm>
                <a:off x="5464628" y="813855"/>
                <a:ext cx="3432629" cy="160172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0B74F7A-1832-4003-96AE-3E58E8E47F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4628" y="813855"/>
                <a:ext cx="3432629" cy="16017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F9CB13B-6956-405C-B5D7-FEE8A92DF7CC}"/>
              </a:ext>
            </a:extLst>
          </p:cNvPr>
          <p:cNvSpPr txBox="1"/>
          <p:nvPr/>
        </p:nvSpPr>
        <p:spPr>
          <a:xfrm>
            <a:off x="5368255" y="2507821"/>
            <a:ext cx="3634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Observation</a:t>
            </a:r>
            <a:r>
              <a:rPr lang="en-GB" sz="1600" dirty="0"/>
              <a:t>: The order of the polynomial for each formula is one more than the term being summed. So summing squares gives a cubic, summing cubes gives a quartic, and so 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5A4F51-111C-406B-AFCE-5B6E7C7FAE88}"/>
                  </a:ext>
                </a:extLst>
              </p:cNvPr>
              <p:cNvSpPr txBox="1"/>
              <p:nvPr/>
            </p:nvSpPr>
            <p:spPr>
              <a:xfrm>
                <a:off x="467544" y="1052736"/>
                <a:ext cx="4392488" cy="131619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(a) 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/>
                  <a:t>(b) Verify that the result is true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5A4F51-111C-406B-AFCE-5B6E7C7FA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52736"/>
                <a:ext cx="4392488" cy="1316194"/>
              </a:xfrm>
              <a:prstGeom prst="rect">
                <a:avLst/>
              </a:prstGeom>
              <a:blipFill>
                <a:blip r:embed="rId3"/>
                <a:stretch>
                  <a:fillRect l="-5026" t="-2066" b="-41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5A4050-5882-4E6C-93E0-E90B23189B51}"/>
                  </a:ext>
                </a:extLst>
              </p:cNvPr>
              <p:cNvSpPr/>
              <p:nvPr/>
            </p:nvSpPr>
            <p:spPr>
              <a:xfrm>
                <a:off x="370725" y="2497335"/>
                <a:ext cx="4680256" cy="44172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16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×3×8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4=4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×5×15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15=15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B5A4050-5882-4E6C-93E0-E90B23189B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5" y="2497335"/>
                <a:ext cx="4680256" cy="4417299"/>
              </a:xfrm>
              <a:prstGeom prst="rect">
                <a:avLst/>
              </a:prstGeom>
              <a:blipFill>
                <a:blip r:embed="rId4"/>
                <a:stretch>
                  <a:fillRect l="-7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4DDB997-E8B6-453B-8E5B-95130984EBF2}"/>
              </a:ext>
            </a:extLst>
          </p:cNvPr>
          <p:cNvSpPr txBox="1"/>
          <p:nvPr/>
        </p:nvSpPr>
        <p:spPr>
          <a:xfrm>
            <a:off x="5292080" y="4324270"/>
            <a:ext cx="295232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As before, DO NOT expand everything out: factorise any common terms.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A290EF4-DE54-463D-A46B-F3A1516D7631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4283968" y="4005064"/>
            <a:ext cx="1008112" cy="580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A81ABA-DF20-4CFB-B0F3-C0AE83F859F6}"/>
              </a:ext>
            </a:extLst>
          </p:cNvPr>
          <p:cNvSpPr/>
          <p:nvPr/>
        </p:nvSpPr>
        <p:spPr>
          <a:xfrm>
            <a:off x="318566" y="2515343"/>
            <a:ext cx="4539183" cy="42569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342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7956376" cy="3793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95536" y="764704"/>
            <a:ext cx="280831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FP1(Old) June 2013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692697"/>
            <a:ext cx="2880741" cy="1932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156176" y="692696"/>
            <a:ext cx="2854939" cy="19442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730086"/>
            <a:ext cx="4968552" cy="21279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99592" y="4725144"/>
            <a:ext cx="4968552" cy="21328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167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A6498983-9FE5-4824-89F2-EF5E54919BC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4EB6FED-EA78-4A3C-9109-D231A671F9C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Harder Exam Question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DD0F8B1-7196-4B19-87ED-46529FE40B1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9DF8B066-A893-4261-84AC-CECA5D05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75490"/>
            <a:ext cx="6552728" cy="22620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9AEC4C-8E26-40B5-9711-48BCAC8F8442}"/>
              </a:ext>
            </a:extLst>
          </p:cNvPr>
          <p:cNvSpPr txBox="1"/>
          <p:nvPr/>
        </p:nvSpPr>
        <p:spPr>
          <a:xfrm>
            <a:off x="309811" y="774229"/>
            <a:ext cx="302433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FP1(Old) Jan 2011 Q5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79711A-E371-434A-A4BD-9E096D891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11" y="3573016"/>
            <a:ext cx="3933825" cy="3114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D76CAA-01C1-4F63-873F-DEA0F0EFA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3717032"/>
            <a:ext cx="3028950" cy="1828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2ABA4EB-465F-4FA8-88EF-4AAC9F88214A}"/>
              </a:ext>
            </a:extLst>
          </p:cNvPr>
          <p:cNvSpPr/>
          <p:nvPr/>
        </p:nvSpPr>
        <p:spPr>
          <a:xfrm>
            <a:off x="642416" y="3569195"/>
            <a:ext cx="3662883" cy="31268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0F5860-5CA7-4C64-910C-B1A890179A97}"/>
              </a:ext>
            </a:extLst>
          </p:cNvPr>
          <p:cNvSpPr/>
          <p:nvPr/>
        </p:nvSpPr>
        <p:spPr>
          <a:xfrm>
            <a:off x="5148065" y="3569195"/>
            <a:ext cx="3456384" cy="22360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713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3B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79426" y="2789317"/>
            <a:ext cx="2664296" cy="36933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Bonus Frost Conundrum: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3284984"/>
                <a:ext cx="66967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even, determine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−…−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284984"/>
                <a:ext cx="6696744" cy="369332"/>
              </a:xfrm>
              <a:prstGeom prst="rect">
                <a:avLst/>
              </a:prstGeom>
              <a:blipFill>
                <a:blip r:embed="rId3"/>
                <a:stretch>
                  <a:fillRect l="-820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861048"/>
            <a:ext cx="2736304" cy="192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83968" y="3861048"/>
                <a:ext cx="4608512" cy="2356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Alternatively, notice that each pair of terms is the difference of two squares. We thus get:</a:t>
                </a:r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3×−1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7×−1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11×−1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×−1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3+7+11+…+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The contents of the brackets are the sum of an arithmetic series (with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=4,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terms), and we could get the same result.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861048"/>
                <a:ext cx="4608512" cy="2356414"/>
              </a:xfrm>
              <a:prstGeom prst="rect">
                <a:avLst/>
              </a:prstGeom>
              <a:blipFill>
                <a:blip r:embed="rId5"/>
                <a:stretch>
                  <a:fillRect l="-794" t="-775" b="-23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4139952" y="3933056"/>
            <a:ext cx="0" cy="23042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67544" y="3789040"/>
            <a:ext cx="8352928" cy="25202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09105E-4046-47C2-9670-2C4C6D859B5D}"/>
              </a:ext>
            </a:extLst>
          </p:cNvPr>
          <p:cNvSpPr txBox="1"/>
          <p:nvPr/>
        </p:nvSpPr>
        <p:spPr>
          <a:xfrm>
            <a:off x="479426" y="690118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Core Pure Mathematics Book 1</a:t>
            </a:r>
          </a:p>
          <a:p>
            <a:r>
              <a:rPr lang="en-GB" sz="2400" dirty="0"/>
              <a:t>Pages 46-47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4F5D9A-7C2B-4F93-8343-3EF6CC546A38}"/>
              </a:ext>
            </a:extLst>
          </p:cNvPr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75B4E23-3E17-D047-94EF-0811F871D3C4}"/>
              </a:ext>
            </a:extLst>
          </p:cNvPr>
          <p:cNvSpPr txBox="1"/>
          <p:nvPr/>
        </p:nvSpPr>
        <p:spPr>
          <a:xfrm>
            <a:off x="3918786" y="1298255"/>
            <a:ext cx="66098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Complete before the lesson	</a:t>
            </a:r>
            <a:r>
              <a:rPr lang="en-US" sz="2000" dirty="0" smtClean="0"/>
              <a:t>Q1-2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In Class:			</a:t>
            </a:r>
          </a:p>
          <a:p>
            <a:r>
              <a:rPr lang="en-US" sz="2000" dirty="0">
                <a:solidFill>
                  <a:srgbClr val="00B050"/>
                </a:solidFill>
              </a:rPr>
              <a:t>Green</a:t>
            </a:r>
            <a:r>
              <a:rPr lang="en-US" sz="2000" dirty="0"/>
              <a:t>		</a:t>
            </a:r>
            <a:r>
              <a:rPr lang="en-US" sz="2000" dirty="0" smtClean="0"/>
              <a:t>Q3-7</a:t>
            </a:r>
            <a:endParaRPr lang="en-US" sz="2000" dirty="0"/>
          </a:p>
          <a:p>
            <a:r>
              <a:rPr lang="en-US" sz="2000" dirty="0">
                <a:solidFill>
                  <a:schemeClr val="accent6"/>
                </a:solidFill>
              </a:rPr>
              <a:t>Amber</a:t>
            </a:r>
            <a:r>
              <a:rPr lang="en-US" sz="2000" dirty="0"/>
              <a:t> 		</a:t>
            </a:r>
            <a:r>
              <a:rPr lang="en-US" sz="2000" dirty="0" smtClean="0"/>
              <a:t>Q8-11</a:t>
            </a:r>
            <a:endParaRPr lang="en-US" sz="2000" dirty="0"/>
          </a:p>
          <a:p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		</a:t>
            </a:r>
            <a:r>
              <a:rPr lang="en-US" sz="2000" dirty="0" smtClean="0"/>
              <a:t>Q12-14 </a:t>
            </a:r>
            <a:r>
              <a:rPr lang="en-US" sz="2000" dirty="0"/>
              <a:t>&amp; </a:t>
            </a:r>
            <a:r>
              <a:rPr lang="en-US" sz="2000" dirty="0" smtClean="0"/>
              <a:t>challenge </a:t>
            </a:r>
            <a:r>
              <a:rPr lang="en-US" sz="2000" smtClean="0"/>
              <a:t>&amp; </a:t>
            </a:r>
            <a:r>
              <a:rPr lang="en-US" sz="2000"/>
              <a:t>E</a:t>
            </a:r>
            <a:r>
              <a:rPr lang="en-US" sz="2000" smtClean="0"/>
              <a:t>xt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048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2338966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Chapter Overview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3528" y="764704"/>
                <a:ext cx="79928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that a series is a sum of (a finite or infinite number of) terms.</a:t>
                </a:r>
              </a:p>
              <a:p>
                <a:r>
                  <a:rPr lang="en-GB" dirty="0"/>
                  <a:t>In Pure Year 1 we saw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dirty="0"/>
                  <a:t> symbol (“capital sigma”) indicates a summation.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7992888" cy="646331"/>
              </a:xfrm>
              <a:prstGeom prst="rect">
                <a:avLst/>
              </a:prstGeom>
              <a:blipFill>
                <a:blip r:embed="rId2"/>
                <a:stretch>
                  <a:fillRect l="-610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4964" y="1700808"/>
                <a:ext cx="8352928" cy="267765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What we’ll cover:</a:t>
                </a:r>
              </a:p>
              <a:p>
                <a:endParaRPr lang="en-GB" dirty="0"/>
              </a:p>
              <a:p>
                <a:r>
                  <a:rPr lang="en-GB" dirty="0"/>
                  <a:t>	The sum of the first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/>
                  <a:t> integers. 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b="0" i="1" smtClean="0">
                            <a:latin typeface="Cambria Math"/>
                          </a:rPr>
                          <m:t>𝑟</m:t>
                        </m:r>
                        <m:r>
                          <a:rPr lang="en-GB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</m:e>
                    </m:nary>
                  </m:oMath>
                </a14:m>
                <a:endParaRPr lang="en-GB" dirty="0"/>
              </a:p>
              <a:p>
                <a:r>
                  <a:rPr lang="en-GB" dirty="0"/>
                  <a:t>	The sum of the first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/>
                  <a:t> squares.  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i="1">
                            <a:latin typeface="Cambria Math"/>
                          </a:rPr>
                          <m:t>𝑟</m:t>
                        </m:r>
                        <m:r>
                          <a:rPr lang="en-GB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GB" baseline="30000" dirty="0"/>
              </a:p>
              <a:p>
                <a:r>
                  <a:rPr lang="en-GB" dirty="0"/>
                  <a:t>	The sum of the first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/>
                  <a:t> cubes. 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i="1">
                            <a:latin typeface="Cambria Math"/>
                          </a:rPr>
                          <m:t>𝑟</m:t>
                        </m:r>
                        <m:r>
                          <a:rPr lang="en-GB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e>
                    </m:nary>
                  </m:oMath>
                </a14:m>
                <a:endParaRPr lang="en-GB" baseline="30000" dirty="0"/>
              </a:p>
              <a:p>
                <a:r>
                  <a:rPr lang="en-GB" dirty="0"/>
                  <a:t>	Breaking down more complex sums.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i="1">
                            <a:latin typeface="Cambria Math"/>
                          </a:rPr>
                          <m:t>𝑟</m:t>
                        </m:r>
                        <m:r>
                          <a:rPr lang="en-GB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3−2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/>
                              </a:rPr>
                              <m:t>+4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</m:nary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endParaRPr lang="en-GB" dirty="0"/>
              </a:p>
              <a:p>
                <a:r>
                  <a:rPr lang="en-GB" dirty="0"/>
                  <a:t>	Dealing with other bounds.	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GB" i="1">
                            <a:latin typeface="Cambria Math"/>
                          </a:rPr>
                          <m:t>𝑟</m:t>
                        </m:r>
                        <m:r>
                          <a:rPr lang="en-GB" i="1">
                            <a:latin typeface="Cambria Math"/>
                          </a:rPr>
                          <m:t>=</m:t>
                        </m:r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b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r>
                  <a:rPr lang="en-GB" dirty="0"/>
                  <a:t>We’ll later prove some of these later when we cover Proof by Induction.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64" y="1700808"/>
                <a:ext cx="8352928" cy="2677656"/>
              </a:xfrm>
              <a:prstGeom prst="rect">
                <a:avLst/>
              </a:prstGeom>
              <a:blipFill>
                <a:blip r:embed="rId3"/>
                <a:stretch>
                  <a:fillRect l="-1019" t="-1354" b="-40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CDF19B4-3E76-4A32-B2DD-496C2F977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899" y="4511382"/>
            <a:ext cx="3687249" cy="22894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00C422-763D-4ECC-BC2D-CD5B986BE420}"/>
              </a:ext>
            </a:extLst>
          </p:cNvPr>
          <p:cNvSpPr txBox="1"/>
          <p:nvPr/>
        </p:nvSpPr>
        <p:spPr>
          <a:xfrm>
            <a:off x="755576" y="4833814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 </a:t>
            </a:r>
            <a:r>
              <a:rPr lang="en-GB" i="1" dirty="0"/>
              <a:t>History of Mathematical Notations, Vol 2</a:t>
            </a:r>
            <a:r>
              <a:rPr lang="en-GB" dirty="0"/>
              <a:t>.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0B5B30A-5408-471C-AAA3-AE8313942C0D}"/>
              </a:ext>
            </a:extLst>
          </p:cNvPr>
          <p:cNvSpPr/>
          <p:nvPr/>
        </p:nvSpPr>
        <p:spPr>
          <a:xfrm>
            <a:off x="4103376" y="5012963"/>
            <a:ext cx="936104" cy="28803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58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Recap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7803" y="1074837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Determine the following results by explicitly writing out the elements in the sum: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5576" y="2492896"/>
                <a:ext cx="7992888" cy="1656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𝛴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=3</m:t>
                          </m:r>
                        </m:sub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8</m:t>
                          </m:r>
                        </m:sup>
                      </m:sSubSup>
                      <m:r>
                        <a:rPr lang="en-GB" sz="3200" b="0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=199</m:t>
                      </m:r>
                    </m:oMath>
                  </m:oMathPara>
                </a14:m>
                <a:r>
                  <a:rPr lang="en-GB" sz="3200" b="0" i="1" dirty="0"/>
                  <a:t/>
                </a:r>
                <a:br>
                  <a:rPr lang="en-GB" sz="3200" b="0" i="1" dirty="0"/>
                </a:br>
                <a:r>
                  <a:rPr lang="en-GB" sz="3200" b="0" i="1" dirty="0"/>
                  <a:t/>
                </a:r>
                <a:br>
                  <a:rPr lang="en-GB" sz="3200" b="0" i="1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3200" i="1">
                              <a:latin typeface="Cambria Math"/>
                            </a:rPr>
                            <m:t>𝛴</m:t>
                          </m:r>
                        </m:e>
                        <m:sub>
                          <m:r>
                            <a:rPr lang="en-GB" sz="32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GB" sz="3200" i="1">
                              <a:latin typeface="Cambria Math"/>
                            </a:rPr>
                            <m:t>=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5</m:t>
                          </m:r>
                        </m:sup>
                      </m:sSubSup>
                      <m:r>
                        <a:rPr lang="en-GB" sz="32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7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+…+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36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=2911</m:t>
                      </m:r>
                    </m:oMath>
                  </m:oMathPara>
                </a14:m>
                <a:r>
                  <a:rPr lang="en-GB" b="0" i="1" dirty="0"/>
                  <a:t/>
                </a:r>
                <a:br>
                  <a:rPr lang="en-GB" b="0" i="1" dirty="0"/>
                </a:br>
                <a:endParaRPr lang="en-GB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492896"/>
                <a:ext cx="7992888" cy="16564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3888998" y="2451930"/>
            <a:ext cx="4536504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898761" y="3195793"/>
            <a:ext cx="468052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63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C2FAA1-0232-4DE1-A051-DBD9E8FEEFAE}"/>
                  </a:ext>
                </a:extLst>
              </p:cNvPr>
              <p:cNvSpPr txBox="1"/>
              <p:nvPr/>
            </p:nvSpPr>
            <p:spPr>
              <a:xfrm>
                <a:off x="2281620" y="2193845"/>
                <a:ext cx="3327152" cy="34468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1=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C2FAA1-0232-4DE1-A051-DBD9E8FEE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620" y="2193845"/>
                <a:ext cx="3327152" cy="34468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Sum of ones, integers, squares, cubes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23528" y="836712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are the four essential formulae you need to learn for this chapter </a:t>
            </a:r>
          </a:p>
          <a:p>
            <a:r>
              <a:rPr lang="en-GB" dirty="0"/>
              <a:t>(and that’s almost it!):</a:t>
            </a:r>
          </a:p>
          <a:p>
            <a:r>
              <a:rPr lang="en-GB" sz="1400" dirty="0"/>
              <a:t>The last two are in the formula booklet, but you should memorise them anyway)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607" y="185112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Wingdings" pitchFamily="2" charset="2"/>
              </a:rPr>
              <a:t>!</a:t>
            </a:r>
            <a:endParaRPr lang="en-GB" dirty="0">
              <a:latin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0201" y="3226261"/>
                <a:ext cx="1296144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Sum of first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integers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01" y="3226261"/>
                <a:ext cx="1296144" cy="646331"/>
              </a:xfrm>
              <a:prstGeom prst="rect">
                <a:avLst/>
              </a:prstGeom>
              <a:blipFill>
                <a:blip r:embed="rId5"/>
                <a:stretch>
                  <a:fillRect l="-2765" t="-2727" r="-322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40201" y="4049815"/>
                <a:ext cx="1296144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Sum of first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squares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01" y="4049815"/>
                <a:ext cx="1296144" cy="646331"/>
              </a:xfrm>
              <a:prstGeom prst="rect">
                <a:avLst/>
              </a:prstGeom>
              <a:blipFill>
                <a:blip r:embed="rId6"/>
                <a:stretch>
                  <a:fillRect l="-2765" t="-2727" r="-322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0201" y="4861487"/>
                <a:ext cx="1296144" cy="646331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Sum of first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cubes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201" y="4861487"/>
                <a:ext cx="1296144" cy="646331"/>
              </a:xfrm>
              <a:prstGeom prst="rect">
                <a:avLst/>
              </a:prstGeom>
              <a:blipFill>
                <a:blip r:embed="rId7"/>
                <a:stretch>
                  <a:fillRect l="-2765" t="-2703" r="-3226" b="-10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5975648" y="5013176"/>
            <a:ext cx="3168352" cy="1674768"/>
            <a:chOff x="5975648" y="5013176"/>
            <a:chExt cx="3168352" cy="1674768"/>
          </a:xfrm>
        </p:grpSpPr>
        <p:sp>
          <p:nvSpPr>
            <p:cNvPr id="11" name="TextBox 10"/>
            <p:cNvSpPr txBox="1"/>
            <p:nvPr/>
          </p:nvSpPr>
          <p:spPr>
            <a:xfrm>
              <a:off x="5975648" y="5301208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Note that: </a:t>
              </a: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27776" y="5013176"/>
              <a:ext cx="1584176" cy="877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975648" y="5949280"/>
                  <a:ext cx="3168352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400" dirty="0"/>
                    <a:t>i.e. The sum of the first </a:t>
                  </a:r>
                  <a14:m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GB" sz="1400" dirty="0"/>
                    <a:t> cubes is the same as the square of the first </a:t>
                  </a:r>
                  <a14:m>
                    <m:oMath xmlns:m="http://schemas.openxmlformats.org/officeDocument/2006/math">
                      <m:r>
                        <a:rPr lang="en-GB" sz="140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GB" sz="1400" dirty="0"/>
                    <a:t> integers. That’s quite cool!</a:t>
                  </a: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5648" y="5949280"/>
                  <a:ext cx="3168352" cy="738664"/>
                </a:xfrm>
                <a:prstGeom prst="rect">
                  <a:avLst/>
                </a:prstGeom>
                <a:blipFill>
                  <a:blip r:embed="rId9"/>
                  <a:stretch>
                    <a:fillRect l="-577" t="-1653" b="-743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Rectangle 13"/>
          <p:cNvSpPr/>
          <p:nvPr/>
        </p:nvSpPr>
        <p:spPr>
          <a:xfrm>
            <a:off x="3254182" y="2246809"/>
            <a:ext cx="2304256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54182" y="3100426"/>
            <a:ext cx="2304256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39475" y="3965925"/>
            <a:ext cx="216024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47864" y="4794375"/>
            <a:ext cx="2160240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390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</a:t>
              </a:r>
              <a:r>
                <a:rPr lang="en-GB" sz="3200" dirty="0" err="1"/>
                <a:t>Triangulars</a:t>
              </a:r>
              <a:r>
                <a:rPr lang="en-GB" sz="3200" dirty="0"/>
                <a:t>!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836712"/>
            <a:ext cx="24765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764704"/>
            <a:ext cx="69127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your head if you can...</a:t>
            </a:r>
          </a:p>
          <a:p>
            <a:endParaRPr lang="en-GB" dirty="0"/>
          </a:p>
          <a:p>
            <a:r>
              <a:rPr lang="en-GB" sz="2400" dirty="0"/>
              <a:t>1 + 2 + 3 + ... + 10 = </a:t>
            </a:r>
            <a:r>
              <a:rPr lang="en-GB" sz="2400" b="1" dirty="0"/>
              <a:t>55</a:t>
            </a:r>
          </a:p>
          <a:p>
            <a:endParaRPr lang="en-GB" sz="2400" dirty="0"/>
          </a:p>
          <a:p>
            <a:r>
              <a:rPr lang="en-GB" sz="2400" dirty="0"/>
              <a:t>1 + 2 + 3 + ... + 99 = </a:t>
            </a:r>
            <a:r>
              <a:rPr lang="en-GB" sz="2400" b="1" dirty="0"/>
              <a:t>4950</a:t>
            </a:r>
          </a:p>
          <a:p>
            <a:endParaRPr lang="en-GB" sz="2400" dirty="0"/>
          </a:p>
          <a:p>
            <a:r>
              <a:rPr lang="en-GB" sz="2400" dirty="0"/>
              <a:t>11 + 12 + 13 + ... + 20 = </a:t>
            </a:r>
            <a:r>
              <a:rPr lang="en-GB" sz="2400" b="1" dirty="0"/>
              <a:t>210 – 55 = 155</a:t>
            </a:r>
          </a:p>
          <a:p>
            <a:endParaRPr lang="en-GB" sz="2400" dirty="0"/>
          </a:p>
          <a:p>
            <a:r>
              <a:rPr lang="en-GB" sz="2400" dirty="0"/>
              <a:t>100 + 101 + 102 + ... + 200 = </a:t>
            </a:r>
            <a:r>
              <a:rPr lang="en-GB" sz="2400" b="1" dirty="0"/>
              <a:t>20100 – 4950 = 15150</a:t>
            </a:r>
          </a:p>
        </p:txBody>
      </p:sp>
      <p:sp>
        <p:nvSpPr>
          <p:cNvPr id="7" name="Oval 6"/>
          <p:cNvSpPr/>
          <p:nvPr/>
        </p:nvSpPr>
        <p:spPr>
          <a:xfrm>
            <a:off x="4788024" y="4509120"/>
            <a:ext cx="360040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4499992" y="5013176"/>
            <a:ext cx="360040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076056" y="5013176"/>
            <a:ext cx="360040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4788024" y="5517232"/>
            <a:ext cx="360040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5364088" y="5517232"/>
            <a:ext cx="360040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211960" y="5517232"/>
            <a:ext cx="360040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499992" y="6021288"/>
            <a:ext cx="360040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5076056" y="6021288"/>
            <a:ext cx="360040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923928" y="6021288"/>
            <a:ext cx="360040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5678036" y="6021288"/>
            <a:ext cx="360040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2843808" y="1340768"/>
            <a:ext cx="100811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43808" y="2060848"/>
            <a:ext cx="100811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75856" y="2780928"/>
            <a:ext cx="1872208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23928" y="3501008"/>
            <a:ext cx="2808312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944ACA-29F0-4953-8106-6E8F92993947}"/>
                  </a:ext>
                </a:extLst>
              </p:cNvPr>
              <p:cNvSpPr txBox="1"/>
              <p:nvPr/>
            </p:nvSpPr>
            <p:spPr>
              <a:xfrm>
                <a:off x="5310948" y="2539737"/>
                <a:ext cx="3672408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Sum up to 20, but get rid of everything up to 10: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×20×21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×10×11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944ACA-29F0-4953-8106-6E8F92993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948" y="2539737"/>
                <a:ext cx="3672408" cy="791820"/>
              </a:xfrm>
              <a:prstGeom prst="rect">
                <a:avLst/>
              </a:prstGeom>
              <a:blipFill>
                <a:blip r:embed="rId3"/>
                <a:stretch>
                  <a:fillRect l="-498" t="-1538" r="-3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905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2CB301-2B93-47DE-A3E9-D4F65BD331ED}"/>
                  </a:ext>
                </a:extLst>
              </p:cNvPr>
              <p:cNvSpPr txBox="1"/>
              <p:nvPr/>
            </p:nvSpPr>
            <p:spPr>
              <a:xfrm>
                <a:off x="539551" y="1484784"/>
                <a:ext cx="5768969" cy="5712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=1+3+5+7=16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×50×51=1275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50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=1275−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×20×21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=1065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Show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=5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nary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en-GB" dirty="0"/>
                  <a:t> (for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GB" dirty="0"/>
                  <a:t>)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nary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nary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=…=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𝑵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A2CB301-2B93-47DE-A3E9-D4F65BD33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1" y="1484784"/>
                <a:ext cx="5768969" cy="5712398"/>
              </a:xfrm>
              <a:prstGeom prst="rect">
                <a:avLst/>
              </a:prstGeom>
              <a:blipFill>
                <a:blip r:embed="rId6"/>
                <a:stretch>
                  <a:fillRect l="-9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Examples of Sum of Natural Numbers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323528" y="764704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the formulae to evaluate the following:</a:t>
            </a:r>
          </a:p>
          <a:p>
            <a:r>
              <a:rPr lang="en-GB" dirty="0"/>
              <a:t>(Examples from textbook)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81753" y="1515564"/>
            <a:ext cx="2088232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64182" y="2596012"/>
            <a:ext cx="2592288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86135" y="3523329"/>
            <a:ext cx="4621050" cy="8557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63887" y="4471307"/>
            <a:ext cx="383703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 err="1"/>
              <a:t>Fro</a:t>
            </a:r>
            <a:r>
              <a:rPr lang="en-GB" sz="1400" b="1" dirty="0"/>
              <a:t> Tip: </a:t>
            </a:r>
            <a:r>
              <a:rPr lang="en-GB" sz="1400" dirty="0"/>
              <a:t>For summations where you subtract, ensure that you use </a:t>
            </a:r>
            <a:r>
              <a:rPr lang="en-GB" sz="1400" b="1" dirty="0"/>
              <a:t>one less</a:t>
            </a:r>
            <a:r>
              <a:rPr lang="en-GB" sz="1400" dirty="0"/>
              <a:t> than the lower limit.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8EF1F070-9305-4357-A105-8414FE0BF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836712"/>
            <a:ext cx="24765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A439B7-1969-4BE9-97F0-F181A6AECE1F}"/>
              </a:ext>
            </a:extLst>
          </p:cNvPr>
          <p:cNvSpPr txBox="1"/>
          <p:nvPr/>
        </p:nvSpPr>
        <p:spPr>
          <a:xfrm>
            <a:off x="4992166" y="2243674"/>
            <a:ext cx="2476500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There are sufficiently few terms that we can just list them.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66716B5-B6FB-4791-9097-9A26EFA7D927}"/>
              </a:ext>
            </a:extLst>
          </p:cNvPr>
          <p:cNvCxnSpPr>
            <a:stCxn id="16" idx="1"/>
          </p:cNvCxnSpPr>
          <p:nvPr/>
        </p:nvCxnSpPr>
        <p:spPr>
          <a:xfrm flipH="1" flipV="1">
            <a:off x="4355976" y="2055912"/>
            <a:ext cx="636190" cy="449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5D8A502-9E45-4FEB-9DC0-4A89334DF5F8}"/>
              </a:ext>
            </a:extLst>
          </p:cNvPr>
          <p:cNvCxnSpPr>
            <a:cxnSpLocks/>
          </p:cNvCxnSpPr>
          <p:nvPr/>
        </p:nvCxnSpPr>
        <p:spPr>
          <a:xfrm flipH="1" flipV="1">
            <a:off x="5587068" y="4228051"/>
            <a:ext cx="197186" cy="280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5CD3DFB-2DE9-4A05-B2EC-6AC6A0866721}"/>
              </a:ext>
            </a:extLst>
          </p:cNvPr>
          <p:cNvSpPr/>
          <p:nvPr/>
        </p:nvSpPr>
        <p:spPr>
          <a:xfrm>
            <a:off x="556568" y="5662546"/>
            <a:ext cx="4879032" cy="11446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2059AC-EFD9-4734-9664-BE06858F79FA}"/>
                  </a:ext>
                </a:extLst>
              </p:cNvPr>
              <p:cNvSpPr txBox="1"/>
              <p:nvPr/>
            </p:nvSpPr>
            <p:spPr>
              <a:xfrm>
                <a:off x="5940152" y="5821856"/>
                <a:ext cx="273630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substitute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/>
                  <a:t> for whatever the upper limit is, in this case,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2059AC-EFD9-4734-9664-BE06858F7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821856"/>
                <a:ext cx="2736304" cy="523220"/>
              </a:xfrm>
              <a:prstGeom prst="rect">
                <a:avLst/>
              </a:prstGeom>
              <a:blipFill>
                <a:blip r:embed="rId8"/>
                <a:stretch>
                  <a:fillRect l="-221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572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060848"/>
            <a:ext cx="60388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 So Far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836712"/>
            <a:ext cx="2016224" cy="84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9552" y="10527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that</a:t>
            </a:r>
          </a:p>
        </p:txBody>
      </p:sp>
      <p:sp>
        <p:nvSpPr>
          <p:cNvPr id="9" name="Rectangle 8"/>
          <p:cNvSpPr/>
          <p:nvPr/>
        </p:nvSpPr>
        <p:spPr>
          <a:xfrm>
            <a:off x="1187624" y="1988840"/>
            <a:ext cx="6840760" cy="3888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4A11F4-354B-442E-B4CF-6395FF9C9F52}"/>
              </a:ext>
            </a:extLst>
          </p:cNvPr>
          <p:cNvSpPr txBox="1"/>
          <p:nvPr/>
        </p:nvSpPr>
        <p:spPr>
          <a:xfrm>
            <a:off x="4779640" y="849412"/>
            <a:ext cx="3888432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b="1" dirty="0" err="1"/>
              <a:t>Fro</a:t>
            </a:r>
            <a:r>
              <a:rPr lang="en-GB" sz="1600" b="1" dirty="0"/>
              <a:t> Tip</a:t>
            </a:r>
            <a:r>
              <a:rPr lang="en-GB" sz="1600" dirty="0"/>
              <a:t>: After writing out your initial subtraction, </a:t>
            </a:r>
            <a:r>
              <a:rPr lang="en-GB" sz="1600" b="1" dirty="0"/>
              <a:t>DO NOT expand out</a:t>
            </a:r>
            <a:r>
              <a:rPr lang="en-GB" sz="1600" dirty="0"/>
              <a:t> – is there a common term you can factorise?</a:t>
            </a:r>
          </a:p>
        </p:txBody>
      </p:sp>
    </p:spTree>
    <p:extLst>
      <p:ext uri="{BB962C8B-B14F-4D97-AF65-F5344CB8AC3E}">
        <p14:creationId xmlns:p14="http://schemas.microsoft.com/office/powerpoint/2010/main" val="285069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D2224B-BB03-4CC6-A1DE-3419128FF0FB}"/>
                  </a:ext>
                </a:extLst>
              </p:cNvPr>
              <p:cNvSpPr txBox="1"/>
              <p:nvPr/>
            </p:nvSpPr>
            <p:spPr>
              <a:xfrm>
                <a:off x="755004" y="3576596"/>
                <a:ext cx="3816424" cy="1601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D2224B-BB03-4CC6-A1DE-3419128FF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004" y="3576596"/>
                <a:ext cx="3816424" cy="16017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Breaking Up Summations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836712"/>
            <a:ext cx="6264696" cy="1661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2852936"/>
            <a:ext cx="1224136" cy="36933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Examples:</a:t>
            </a:r>
          </a:p>
        </p:txBody>
      </p:sp>
      <p:sp>
        <p:nvSpPr>
          <p:cNvPr id="8" name="Rectangle 7"/>
          <p:cNvSpPr/>
          <p:nvPr/>
        </p:nvSpPr>
        <p:spPr>
          <a:xfrm>
            <a:off x="539552" y="1412776"/>
            <a:ext cx="6120680" cy="10081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098948" y="3551684"/>
            <a:ext cx="2079352" cy="8298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31256" y="4466704"/>
            <a:ext cx="1651744" cy="714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709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37500</TotalTime>
  <Words>629</Words>
  <Application>Microsoft Office PowerPoint</Application>
  <PresentationFormat>On-screen Show (4:3)</PresentationFormat>
  <Paragraphs>150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Wingdings</vt:lpstr>
      <vt:lpstr>Office Theme</vt:lpstr>
      <vt:lpstr>CorePure1 Chapter 3 :: 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1361</cp:revision>
  <dcterms:created xsi:type="dcterms:W3CDTF">2013-02-28T07:36:55Z</dcterms:created>
  <dcterms:modified xsi:type="dcterms:W3CDTF">2019-08-26T05:48:02Z</dcterms:modified>
</cp:coreProperties>
</file>