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26" r:id="rId2"/>
    <p:sldId id="597" r:id="rId3"/>
    <p:sldId id="600" r:id="rId4"/>
    <p:sldId id="599" r:id="rId5"/>
    <p:sldId id="596" r:id="rId6"/>
    <p:sldId id="624" r:id="rId7"/>
    <p:sldId id="601" r:id="rId8"/>
    <p:sldId id="627" r:id="rId9"/>
    <p:sldId id="60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212" autoAdjust="0"/>
    <p:restoredTop sz="88534" autoAdjust="0"/>
  </p:normalViewPr>
  <p:slideViewPr>
    <p:cSldViewPr>
      <p:cViewPr varScale="1">
        <p:scale>
          <a:sx n="70" d="100"/>
          <a:sy n="70" d="100"/>
        </p:scale>
        <p:origin x="60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0.png"/><Relationship Id="rId5" Type="http://schemas.openxmlformats.org/officeDocument/2006/relationships/image" Target="../media/image560.png"/><Relationship Id="rId4" Type="http://schemas.openxmlformats.org/officeDocument/2006/relationships/image" Target="../media/image55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Sequences and Series</a:t>
            </a:r>
          </a:p>
          <a:p>
            <a:pPr algn="ctr"/>
            <a:r>
              <a:rPr lang="en-GB" sz="7200" dirty="0"/>
              <a:t>- Sum to Infinity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5 of 7)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19238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Divergent vs Convergent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228668" y="1318476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 + 2 + 4 + 8 + 16 + 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63688" y="4149080"/>
            <a:ext cx="63221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1 + 0.5 + 0.25 + 0.125 + 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220486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Divergent</a:t>
            </a:r>
            <a:r>
              <a:rPr lang="en-GB" sz="3600" dirty="0"/>
              <a:t> – the sum tends towards infinity.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576" y="513424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Convergent</a:t>
            </a:r>
            <a:r>
              <a:rPr lang="en-GB" sz="3600" dirty="0"/>
              <a:t> – the sum tends towards 2.</a:t>
            </a:r>
          </a:p>
        </p:txBody>
      </p:sp>
    </p:spTree>
    <p:extLst>
      <p:ext uri="{BB962C8B-B14F-4D97-AF65-F5344CB8AC3E}">
        <p14:creationId xmlns:p14="http://schemas.microsoft.com/office/powerpoint/2010/main" val="65720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0FBFDC24-D675-41F1-9BDE-C96A19D1985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31E434C-6957-4ABA-A52C-3B5DF3310A3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Sum to Infinity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50BA274-6055-48BC-AAC7-0AA8E39959B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0A8A880-1879-4847-A5B2-E14F200FC8CD}"/>
                  </a:ext>
                </a:extLst>
              </p:cNvPr>
              <p:cNvSpPr txBox="1"/>
              <p:nvPr/>
            </p:nvSpPr>
            <p:spPr>
              <a:xfrm>
                <a:off x="538980" y="2924944"/>
                <a:ext cx="8064896" cy="286988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b="0" dirty="0">
                    <a:solidFill>
                      <a:schemeClr val="tx1"/>
                    </a:solidFill>
                  </a:rPr>
                  <a:t>For a convergent geometric series</a:t>
                </a:r>
                <a:r>
                  <a:rPr lang="en-GB" sz="4400" dirty="0">
                    <a:solidFill>
                      <a:schemeClr val="tx1"/>
                    </a:solidFill>
                  </a:rPr>
                  <a:t>:</a:t>
                </a:r>
                <a:endParaRPr lang="en-GB" sz="4400" b="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GB" sz="8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GB" sz="8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0A8A880-1879-4847-A5B2-E14F200FC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2924944"/>
                <a:ext cx="8064896" cy="2869888"/>
              </a:xfrm>
              <a:prstGeom prst="rect">
                <a:avLst/>
              </a:prstGeom>
              <a:blipFill>
                <a:blip r:embed="rId2"/>
                <a:stretch>
                  <a:fillRect l="-2721" t="-4459" r="-27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998DCB0-E5A4-4108-9447-476A3A25B9A1}"/>
                  </a:ext>
                </a:extLst>
              </p:cNvPr>
              <p:cNvSpPr txBox="1"/>
              <p:nvPr/>
            </p:nvSpPr>
            <p:spPr>
              <a:xfrm>
                <a:off x="646992" y="1052736"/>
                <a:ext cx="7560840" cy="132343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b="0" dirty="0">
                    <a:solidFill>
                      <a:schemeClr val="tx1"/>
                    </a:solidFill>
                  </a:rPr>
                  <a:t> A geometric series is convergent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998DCB0-E5A4-4108-9447-476A3A25B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92" y="1052736"/>
                <a:ext cx="7560840" cy="1323439"/>
              </a:xfrm>
              <a:prstGeom prst="rect">
                <a:avLst/>
              </a:prstGeom>
              <a:blipFill>
                <a:blip r:embed="rId3"/>
                <a:stretch>
                  <a:fillRect t="-8295" r="-298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821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Sum to Infinity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73018" y="2655973"/>
                <a:ext cx="2808312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1,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3600" b="0" i="1" smtClean="0"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3600" b="0" i="1" smtClean="0"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GB" sz="3600" b="0" i="1" smtClean="0">
                          <a:latin typeface="Cambria Math"/>
                        </a:rPr>
                        <m:t>,…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018" y="2655973"/>
                <a:ext cx="2808312" cy="1133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57394" y="2773024"/>
                <a:ext cx="18424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3200" b="1" i="1" smtClean="0"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GB" sz="3200" b="1" i="1" smtClean="0">
                          <a:latin typeface="Cambria Math"/>
                        </a:rPr>
                        <m:t>=</m:t>
                      </m:r>
                      <m:r>
                        <a:rPr lang="en-GB" sz="32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394" y="2773024"/>
                <a:ext cx="184248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65727" y="4233944"/>
                <a:ext cx="32228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27,−9,3,−1,…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727" y="4233944"/>
                <a:ext cx="322289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32040" y="3998859"/>
                <a:ext cx="2011851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3200" b="1" i="1" smtClean="0"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GB" sz="3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/>
                            </a:rPr>
                            <m:t>𝟖𝟏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998859"/>
                <a:ext cx="2011851" cy="10143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65727" y="5627342"/>
                <a:ext cx="32228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𝑝</m:t>
                      </m:r>
                      <m:r>
                        <a:rPr lang="en-GB" sz="3600" b="0" i="1" smtClean="0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3600" b="0" i="1" smtClean="0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3600" b="0" i="1" smtClean="0">
                          <a:latin typeface="Cambria Math"/>
                        </a:rPr>
                        <m:t>,…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727" y="5627342"/>
                <a:ext cx="3222894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27667" y="5499614"/>
                <a:ext cx="2520280" cy="1025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3200" b="1" i="1" smtClean="0"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GB" sz="3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/>
                            </a:rPr>
                            <m:t>𝒑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667" y="5499614"/>
                <a:ext cx="2520280" cy="1025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483768" y="755584"/>
                <a:ext cx="3628557" cy="1510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755584"/>
                <a:ext cx="3628557" cy="15101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751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C4959A0A-F048-4809-889E-4ED272BC235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A8F591E-E781-4B82-8A1D-B0A73B8A7B6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Sum to Infinity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44C153B-DEE6-480A-AAA9-6894821CDE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647942C-C8F3-4253-860C-1AD3A82FFD5A}"/>
              </a:ext>
            </a:extLst>
          </p:cNvPr>
          <p:cNvSpPr txBox="1"/>
          <p:nvPr/>
        </p:nvSpPr>
        <p:spPr>
          <a:xfrm>
            <a:off x="539552" y="837828"/>
            <a:ext cx="8208912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The fourth term of a geometric series is 1.08 and the seventh term is 0.23328.</a:t>
            </a:r>
          </a:p>
          <a:p>
            <a:pPr marL="342900" indent="-342900">
              <a:buAutoNum type="alphaLcParenR"/>
            </a:pPr>
            <a:r>
              <a:rPr lang="en-GB" sz="2400" dirty="0"/>
              <a:t>Show that this series is convergent.</a:t>
            </a:r>
          </a:p>
          <a:p>
            <a:pPr marL="342900" indent="-342900">
              <a:buAutoNum type="alphaLcParenR"/>
            </a:pPr>
            <a:r>
              <a:rPr lang="en-GB" sz="2400" dirty="0"/>
              <a:t>Find the sum to infinity of this series.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592804-B652-466C-8772-21536782568E}"/>
                  </a:ext>
                </a:extLst>
              </p:cNvPr>
              <p:cNvSpPr txBox="1"/>
              <p:nvPr/>
            </p:nvSpPr>
            <p:spPr>
              <a:xfrm>
                <a:off x="971600" y="2564904"/>
                <a:ext cx="6856402" cy="4088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=1.08        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=1.08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=0.23328 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=0.23328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=0.216   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sz="2400" dirty="0"/>
              </a:p>
              <a:p>
                <a:endParaRPr lang="en-GB" sz="1100" dirty="0"/>
              </a:p>
              <a:p>
                <a:pPr algn="ctr"/>
                <a:r>
                  <a:rPr lang="en-GB" sz="2400" b="1" dirty="0"/>
                  <a:t>The series converges because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sz="2400" b="1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1.08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1.08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0.216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400" dirty="0"/>
              </a:p>
              <a:p>
                <a:endParaRPr lang="en-GB" sz="11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592804-B652-466C-8772-2153678256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564904"/>
                <a:ext cx="6856402" cy="4088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0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>
            <a:extLst>
              <a:ext uri="{FF2B5EF4-FFF2-40B4-BE49-F238E27FC236}">
                <a16:creationId xmlns:a16="http://schemas.microsoft.com/office/drawing/2014/main" id="{C4959A0A-F048-4809-889E-4ED272BC235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A8F591E-E781-4B82-8A1D-B0A73B8A7B6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Sum to Infinity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44C153B-DEE6-480A-AAA9-6894821CDE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CECC328-B52D-4F80-9A76-D0892ABEE32A}"/>
                  </a:ext>
                </a:extLst>
              </p:cNvPr>
              <p:cNvSpPr txBox="1"/>
              <p:nvPr/>
            </p:nvSpPr>
            <p:spPr>
              <a:xfrm>
                <a:off x="611560" y="692696"/>
                <a:ext cx="7776864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For a geometric series with first term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 and common ratio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400" dirty="0"/>
                  <a:t>, </a:t>
                </a: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a) Find the possible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b) Given that all the terms in the series are positive, </a:t>
                </a:r>
              </a:p>
              <a:p>
                <a:r>
                  <a:rPr lang="en-GB" sz="2400" dirty="0"/>
                  <a:t>find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CECC328-B52D-4F80-9A76-D0892ABEE3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692696"/>
                <a:ext cx="7776864" cy="1938992"/>
              </a:xfrm>
              <a:prstGeom prst="rect">
                <a:avLst/>
              </a:prstGeom>
              <a:blipFill>
                <a:blip r:embed="rId2"/>
                <a:stretch>
                  <a:fillRect b="-173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7A5F36-A0FF-44F9-A34A-52A90BE6D754}"/>
                  </a:ext>
                </a:extLst>
              </p:cNvPr>
              <p:cNvSpPr txBox="1"/>
              <p:nvPr/>
            </p:nvSpPr>
            <p:spPr>
              <a:xfrm>
                <a:off x="2123156" y="2737019"/>
                <a:ext cx="4896544" cy="3995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=15               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Solve simultaneous equations</a:t>
                </a:r>
              </a:p>
              <a:p>
                <a:r>
                  <a:rPr lang="en-GB" sz="2400" dirty="0"/>
                  <a:t>Solving: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  <a:p>
                <a:endParaRPr lang="en-GB" dirty="0"/>
              </a:p>
              <a:p>
                <a:r>
                  <a:rPr lang="en-GB" sz="2400" dirty="0"/>
                  <a:t>As terms positive,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/>
                  <a:t>, 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=16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7A5F36-A0FF-44F9-A34A-52A90BE6D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156" y="2737019"/>
                <a:ext cx="4896544" cy="3995133"/>
              </a:xfrm>
              <a:prstGeom prst="rect">
                <a:avLst/>
              </a:prstGeom>
              <a:blipFill>
                <a:blip r:embed="rId3"/>
                <a:stretch>
                  <a:fillRect l="-1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77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"/>
          <a:stretch/>
        </p:blipFill>
        <p:spPr bwMode="auto">
          <a:xfrm>
            <a:off x="395536" y="845898"/>
            <a:ext cx="840804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Sum to Infinity – Exam Question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55776" y="1543641"/>
                <a:ext cx="1944216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/>
                        </a:rPr>
                        <m:t>𝒓</m:t>
                      </m:r>
                      <m:r>
                        <a:rPr lang="en-GB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1543641"/>
                <a:ext cx="1944216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55776" y="2413919"/>
                <a:ext cx="19442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/>
                        </a:rPr>
                        <m:t>𝒂</m:t>
                      </m:r>
                      <m:r>
                        <a:rPr lang="en-GB" sz="2400" b="1" i="1" smtClean="0"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latin typeface="Cambria Math"/>
                        </a:rPr>
                        <m:t>𝟐𝟓𝟔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413919"/>
                <a:ext cx="194421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89177" y="2962059"/>
                <a:ext cx="19442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sz="2400" b="1" i="1" smtClean="0"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GB" sz="2400" b="1" i="1" smtClean="0"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latin typeface="Cambria Math"/>
                        </a:rPr>
                        <m:t>𝟏𝟎𝟐𝟒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177" y="2962059"/>
                <a:ext cx="1944216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39752" y="4058338"/>
                <a:ext cx="4896544" cy="2699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/>
                            </a:rPr>
                            <m:t>𝟐𝟓𝟔</m:t>
                          </m:r>
                          <m:d>
                            <m:d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1" i="1" smtClean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2400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2400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b="1" i="1" smtClean="0">
                                              <a:latin typeface="Cambria Math"/>
                                            </a:rPr>
                                            <m:t>𝟑</m:t>
                                          </m:r>
                                        </m:num>
                                        <m:den>
                                          <m:r>
                                            <a:rPr lang="en-GB" sz="2400" b="1" i="1" smtClean="0">
                                              <a:latin typeface="Cambria Math"/>
                                            </a:rPr>
                                            <m:t>𝟒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GB" sz="2400" b="1" i="1" smtClean="0">
                                      <a:latin typeface="Cambria Math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24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GB" sz="2400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/>
                            </a:rPr>
                            <m:t>𝟐𝟓</m:t>
                          </m:r>
                        </m:den>
                      </m:f>
                      <m:r>
                        <a:rPr lang="en-GB" sz="2400" b="1" i="1" smtClean="0">
                          <a:latin typeface="Cambria Math"/>
                        </a:rPr>
                        <m:t>&gt;</m:t>
                      </m:r>
                      <m:r>
                        <a:rPr lang="en-GB" sz="2400" b="1" i="1" smtClean="0">
                          <a:latin typeface="Cambria Math"/>
                        </a:rPr>
                        <m:t>𝟏𝟎𝟎𝟎</m:t>
                      </m:r>
                    </m:oMath>
                  </m:oMathPara>
                </a14:m>
                <a:endParaRPr lang="en-GB" sz="2400" b="1" dirty="0"/>
              </a:p>
              <a:p>
                <a:endParaRPr lang="en-GB" sz="2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/>
                        </a:rPr>
                        <m:t>𝒏</m:t>
                      </m:r>
                      <m:r>
                        <a:rPr lang="en-GB" sz="2400" b="1" i="1" smtClean="0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/>
                            </a:rPr>
                            <m:t>𝒍𝒐𝒈</m:t>
                          </m:r>
                          <m:d>
                            <m:d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1" i="1" smtClean="0">
                                      <a:latin typeface="Cambria Math"/>
                                    </a:rPr>
                                    <m:t>𝟔</m:t>
                                  </m:r>
                                </m:num>
                                <m:den>
                                  <m:r>
                                    <a:rPr lang="en-GB" sz="2400" b="1" i="1" smtClean="0">
                                      <a:latin typeface="Cambria Math"/>
                                    </a:rPr>
                                    <m:t>𝟐𝟓𝟔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2400" b="1" i="1" smtClean="0">
                              <a:latin typeface="Cambria Math"/>
                            </a:rPr>
                            <m:t>𝒍𝒐𝒈</m:t>
                          </m:r>
                          <m:d>
                            <m:d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GB" sz="2400" b="1" i="1" smtClean="0">
                                  <a:latin typeface="Cambria Math"/>
                                </a:rPr>
                                <m:t>𝟕𝟓</m:t>
                              </m:r>
                            </m:e>
                          </m:d>
                        </m:den>
                      </m:f>
                      <m:r>
                        <a:rPr lang="en-GB" sz="2400" b="1" i="1" smtClean="0">
                          <a:latin typeface="Cambria Math"/>
                        </a:rPr>
                        <m:t>        ⇒</m:t>
                      </m:r>
                      <m:r>
                        <a:rPr lang="en-GB" sz="2400" b="1" i="1" smtClean="0">
                          <a:latin typeface="Cambria Math"/>
                        </a:rPr>
                        <m:t>𝒏</m:t>
                      </m:r>
                      <m:r>
                        <a:rPr lang="en-GB" sz="2400" b="1" i="1" smtClean="0"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latin typeface="Cambria Math"/>
                        </a:rPr>
                        <m:t>𝟏𝟒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058338"/>
                <a:ext cx="4896544" cy="26998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52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5" y="1700808"/>
            <a:ext cx="8783877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404551" y="863134"/>
            <a:ext cx="3303353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Edexcel C2 May 2011 Q6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83968" y="2492896"/>
                <a:ext cx="1944216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𝒓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492896"/>
                <a:ext cx="194421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59875" y="3284984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𝒂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𝟐𝟓𝟔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875" y="3284984"/>
                <a:ext cx="194421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17369" y="3911314"/>
                <a:ext cx="19442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GB" b="1" i="1" smtClean="0">
                              <a:latin typeface="Cambria Math"/>
                            </a:rPr>
                            <m:t>∞</m:t>
                          </m:r>
                        </m:sub>
                      </m:sSub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𝟏𝟎𝟐𝟒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369" y="3911314"/>
                <a:ext cx="194421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10301" y="4869160"/>
                <a:ext cx="4536504" cy="1902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𝟐𝟓𝟔</m:t>
                          </m:r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b="1" i="1" smtClean="0">
                                              <a:latin typeface="Cambria Math"/>
                                            </a:rPr>
                                            <m:t>𝟑</m:t>
                                          </m:r>
                                        </m:num>
                                        <m:den>
                                          <m:r>
                                            <a:rPr lang="en-GB" b="1" i="1" smtClean="0">
                                              <a:latin typeface="Cambria Math"/>
                                            </a:rPr>
                                            <m:t>𝟒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GB" b="1" i="1" smtClean="0">
                                      <a:latin typeface="Cambria Math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</a:rPr>
                            <m:t>𝟐𝟓</m:t>
                          </m:r>
                        </m:den>
                      </m:f>
                      <m:r>
                        <a:rPr lang="en-GB" b="1" i="1" smtClean="0">
                          <a:latin typeface="Cambria Math"/>
                        </a:rPr>
                        <m:t>&gt;</m:t>
                      </m:r>
                      <m:r>
                        <a:rPr lang="en-GB" b="1" i="1" smtClean="0">
                          <a:latin typeface="Cambria Math"/>
                        </a:rPr>
                        <m:t>𝟏𝟎𝟎𝟎</m:t>
                      </m:r>
                    </m:oMath>
                  </m:oMathPara>
                </a14:m>
                <a:endParaRPr lang="en-GB" b="1" dirty="0"/>
              </a:p>
              <a:p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𝒏</m:t>
                      </m:r>
                      <m:r>
                        <a:rPr lang="en-GB" b="1" i="1" smtClean="0">
                          <a:latin typeface="Cambria Math"/>
                        </a:rPr>
                        <m:t>&gt;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𝒍𝒐𝒈</m:t>
                          </m:r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1" i="1" smtClean="0">
                                      <a:latin typeface="Cambria Math"/>
                                    </a:rPr>
                                    <m:t>𝟔</m:t>
                                  </m:r>
                                </m:num>
                                <m:den>
                                  <m:r>
                                    <a:rPr lang="en-GB" b="1" i="1" smtClean="0">
                                      <a:latin typeface="Cambria Math"/>
                                    </a:rPr>
                                    <m:t>𝟐𝟓𝟔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𝒍𝒐𝒈</m:t>
                          </m:r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GB" b="1" i="1" smtClean="0">
                                  <a:latin typeface="Cambria Math"/>
                                </a:rPr>
                                <m:t>𝟕𝟓</m:t>
                              </m:r>
                            </m:e>
                          </m:d>
                        </m:den>
                      </m:f>
                      <m:r>
                        <a:rPr lang="en-GB" b="1" i="1" smtClean="0">
                          <a:latin typeface="Cambria Math"/>
                        </a:rPr>
                        <m:t>        ⇒</m:t>
                      </m:r>
                      <m:r>
                        <a:rPr lang="en-GB" b="1" i="1" smtClean="0">
                          <a:latin typeface="Cambria Math"/>
                        </a:rPr>
                        <m:t>𝒏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𝟏𝟒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301" y="4869160"/>
                <a:ext cx="4536504" cy="190282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289477" y="2402322"/>
            <a:ext cx="576418" cy="701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89477" y="3134339"/>
            <a:ext cx="576418" cy="701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72714" y="3835849"/>
            <a:ext cx="576418" cy="701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27783" y="4868091"/>
            <a:ext cx="3576307" cy="19038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2138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75-76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344031-24D8-49A3-9EA5-DDB4DA46A3EC}"/>
              </a:ext>
            </a:extLst>
          </p:cNvPr>
          <p:cNvSpPr txBox="1"/>
          <p:nvPr/>
        </p:nvSpPr>
        <p:spPr>
          <a:xfrm>
            <a:off x="236048" y="4122089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623D7B7-2A65-410F-B326-6CD1C732411C}"/>
                  </a:ext>
                </a:extLst>
              </p:cNvPr>
              <p:cNvSpPr txBox="1"/>
              <p:nvPr/>
            </p:nvSpPr>
            <p:spPr>
              <a:xfrm>
                <a:off x="4967940" y="4316531"/>
                <a:ext cx="4203522" cy="2410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[MAT 2006 1H] How many solutions does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have in the range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b="1" dirty="0"/>
                  <a:t>RHS is geometric series.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14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14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sz="1400" b="1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  →  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By considering the graph of sin for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b="1" dirty="0"/>
                  <a:t>, this has 2 solutions.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623D7B7-2A65-410F-B326-6CD1C7324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940" y="4316531"/>
                <a:ext cx="4203522" cy="2410788"/>
              </a:xfrm>
              <a:prstGeom prst="rect">
                <a:avLst/>
              </a:prstGeom>
              <a:blipFill>
                <a:blip r:embed="rId2"/>
                <a:stretch>
                  <a:fillRect l="-301" t="-524" b="-1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7A6E35-42D0-4502-A283-BB08F339E316}"/>
                  </a:ext>
                </a:extLst>
              </p:cNvPr>
              <p:cNvSpPr txBox="1"/>
              <p:nvPr/>
            </p:nvSpPr>
            <p:spPr>
              <a:xfrm>
                <a:off x="480960" y="4562254"/>
                <a:ext cx="3952817" cy="2118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[Frost] Determine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where: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100" dirty="0"/>
                  <a:t>(Hint: Use an approach similar to proof of geometric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100" dirty="0"/>
                  <a:t> formula)</a:t>
                </a:r>
              </a:p>
              <a:p>
                <a:r>
                  <a:rPr lang="en-GB" sz="1100" b="1" dirty="0"/>
                  <a:t>Doubling: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200" b="1" dirty="0"/>
              </a:p>
              <a:p>
                <a:r>
                  <a:rPr lang="en-GB" sz="1200" b="1" dirty="0"/>
                  <a:t>Subtracting the two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7A6E35-42D0-4502-A283-BB08F339E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60" y="4562254"/>
                <a:ext cx="3952817" cy="2118657"/>
              </a:xfrm>
              <a:prstGeom prst="rect">
                <a:avLst/>
              </a:prstGeom>
              <a:blipFill>
                <a:blip r:embed="rId4"/>
                <a:stretch>
                  <a:fillRect l="-463" t="-2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65F43436-9CCA-4534-82D6-20F18C4A8C93}"/>
              </a:ext>
            </a:extLst>
          </p:cNvPr>
          <p:cNvSpPr/>
          <p:nvPr/>
        </p:nvSpPr>
        <p:spPr>
          <a:xfrm>
            <a:off x="5004048" y="5160902"/>
            <a:ext cx="3925417" cy="15200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6BE3FA-2988-4FE3-A5B2-D5BF203D7DA3}"/>
              </a:ext>
            </a:extLst>
          </p:cNvPr>
          <p:cNvSpPr/>
          <p:nvPr/>
        </p:nvSpPr>
        <p:spPr>
          <a:xfrm>
            <a:off x="551718" y="5419825"/>
            <a:ext cx="3872015" cy="13238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2757C8-9E05-744B-B383-5BCF852D2CC8}"/>
              </a:ext>
            </a:extLst>
          </p:cNvPr>
          <p:cNvSpPr txBox="1"/>
          <p:nvPr/>
        </p:nvSpPr>
        <p:spPr>
          <a:xfrm>
            <a:off x="659799" y="1696467"/>
            <a:ext cx="86162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Q1-5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Q6-7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Q8-9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Q10-11 &amp; Challenge &amp; Ext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201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24625</TotalTime>
  <Words>439</Words>
  <Application>Microsoft Macintosh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937</cp:revision>
  <dcterms:created xsi:type="dcterms:W3CDTF">2013-02-28T07:36:55Z</dcterms:created>
  <dcterms:modified xsi:type="dcterms:W3CDTF">2019-07-06T12:12:22Z</dcterms:modified>
</cp:coreProperties>
</file>