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9" r:id="rId2"/>
    <p:sldId id="540" r:id="rId3"/>
    <p:sldId id="54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950" autoAdjust="0"/>
    <p:restoredTop sz="88534" autoAdjust="0"/>
  </p:normalViewPr>
  <p:slideViewPr>
    <p:cSldViewPr>
      <p:cViewPr varScale="1">
        <p:scale>
          <a:sx n="70" d="100"/>
          <a:sy n="70" d="100"/>
        </p:scale>
        <p:origin x="896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5059405"/>
                  </p:ext>
                </p:extLst>
              </p:nvPr>
            </p:nvGraphicFramePr>
            <p:xfrm>
              <a:off x="675184" y="709712"/>
              <a:ext cx="7506653" cy="6126085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1686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173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7930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4134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How to deal with it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𝒅𝒙</m:t>
                                  </m:r>
                                </m:e>
                              </m:nary>
                            </m:oMath>
                          </a14:m>
                          <a:r>
                            <a:rPr lang="en-GB" sz="1400">
                              <a:effectLst/>
                            </a:rPr>
                            <a:t> (+constant)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Formula booklet?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44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𝒔𝒊𝒏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Standard result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𝒄𝒐𝒔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Standard result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𝒕𝒂𝒏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In formula booklet, but use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nary>
                            </m:oMath>
                          </a14:m>
                          <a:r>
                            <a:rPr lang="en-GB" sz="1400" dirty="0">
                              <a:effectLst/>
                            </a:rPr>
                            <a:t> which is of the form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𝑘</m:t>
                                      </m:r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nary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𝑑𝑥</m:t>
                              </m:r>
                            </m:oMath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GB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sec</m:t>
                                            </m:r>
                                          </m:fName>
                                          <m: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Yes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𝒔𝒊</m:t>
                                </m:r>
                                <m:sSup>
                                  <m:sSup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p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For both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GB" sz="1400" dirty="0">
                              <a:effectLst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sz="1400" dirty="0">
                              <a:effectLst/>
                            </a:rPr>
                            <a:t> use identities for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sz="18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=1−2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sin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sin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𝒄𝒐</m:t>
                                </m:r>
                                <m:sSup>
                                  <m:sSup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=2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cos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−1</m:t>
                                </m:r>
                              </m:oMath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cos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No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𝒕𝒂</m:t>
                                </m:r>
                                <m:sSup>
                                  <m:sSup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p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1+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tan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≡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sec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tan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≡</m:t>
                                </m:r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sec</m:t>
                                        </m:r>
                                      </m:e>
                                      <m:sup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No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𝒄𝒐𝒔𝒆𝒄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Would use substitution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𝑐𝑜𝑠𝑒𝑐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sz="1400">
                              <a:effectLst/>
                            </a:rPr>
                            <a:t>, but too hard for exam.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𝑐𝑜𝑠𝑒𝑐</m:t>
                                        </m:r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func>
                                          <m:funcPr>
                                            <m:ctrlPr>
                                              <a:rPr lang="en-GB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cot</m:t>
                                            </m:r>
                                          </m:fName>
                                          <m: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𝒔𝒆𝒄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Would use substitution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sz="1400">
                              <a:effectLst/>
                            </a:rPr>
                            <a:t>, but too hard for exam.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GB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sec</m:t>
                                            </m:r>
                                          </m:fName>
                                          <m: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GB" sz="1400"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func>
                                          <m:funcPr>
                                            <m:ctrlPr>
                                              <a:rPr lang="en-GB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𝒄𝒐𝒕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4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func>
                                        <m:func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  <m:r>
                                    <a:rPr lang="en-GB" sz="1400">
                                      <a:effectLst/>
                                      <a:latin typeface="Cambria Math"/>
                                    </a:rPr>
                                    <m:t>𝑑𝑥</m:t>
                                  </m:r>
                                </m:e>
                              </m:nary>
                            </m:oMath>
                          </a14:m>
                          <a:r>
                            <a:rPr lang="en-GB" sz="1400">
                              <a:effectLst/>
                            </a:rPr>
                            <a:t> which is of the form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GB" sz="1400">
                                          <a:effectLst/>
                                          <a:latin typeface="Cambria Math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en-GB" sz="14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400">
                                              <a:effectLst/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nary>
                              <m:r>
                                <a:rPr lang="en-GB" sz="1400">
                                  <a:effectLst/>
                                  <a:latin typeface="Cambria Math"/>
                                </a:rPr>
                                <m:t>𝑑𝑥</m:t>
                              </m:r>
                            </m:oMath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4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GB" sz="14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𝑠𝑖𝑛</m:t>
                                            </m:r>
                                          </m:fName>
                                          <m:e>
                                            <m:r>
                                              <a:rPr lang="en-GB" sz="1400">
                                                <a:effectLst/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5059405"/>
                  </p:ext>
                </p:extLst>
              </p:nvPr>
            </p:nvGraphicFramePr>
            <p:xfrm>
              <a:off x="675184" y="709712"/>
              <a:ext cx="7506653" cy="612621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16867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8173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7930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4134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2636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160465" r="-544271" b="-2467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How to deal with it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160465" r="-88961" b="-2467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Formula booklet?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4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177778" r="-544271" b="-15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Standard result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177778" r="-88961" b="-15841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040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210843" r="-544271" b="-110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Standard result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210843" r="-88961" b="-110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9419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166452" r="-544271" b="-4903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166452" r="-125702" b="-4903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166452" r="-88961" b="-4903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Yes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11220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225683" r="-544271" b="-3153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225683" r="-125702" b="-3153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225683" r="-88961" b="-3153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556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557009" r="-544271" b="-4392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557009" r="-125702" b="-4392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557009" r="-88961" b="-4392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No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65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937333" r="-544271" b="-5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937333" r="-125702" b="-5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937333" r="-88961" b="-5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No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747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700901" r="-544271" b="-2558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700901" r="-125702" b="-2558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700901" r="-88961" b="-2558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458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1217808" r="-544271" b="-289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1217808" r="-125702" b="-289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1217808" r="-88961" b="-289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70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21" t="-851327" r="-544271" b="-867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1685" t="-851327" r="-125702" b="-867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987" t="-851327" r="-88961" b="-867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Yes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Summary of Functions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1827312" y="964332"/>
            <a:ext cx="4725888" cy="3818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7312" y="1346199"/>
            <a:ext cx="4725888" cy="5357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7312" y="1881962"/>
            <a:ext cx="4725888" cy="8989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827312" y="2780927"/>
            <a:ext cx="4725888" cy="11318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7312" y="3912780"/>
            <a:ext cx="4725888" cy="64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7312" y="4560481"/>
            <a:ext cx="4725888" cy="4793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7312" y="5039832"/>
            <a:ext cx="4725888" cy="659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7312" y="5699050"/>
            <a:ext cx="4725888" cy="4678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27312" y="6166883"/>
            <a:ext cx="4725888" cy="6690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1006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Summary of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9512" y="764704"/>
              <a:ext cx="8784976" cy="5923217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3676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9709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9933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2085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873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GB" sz="18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How to deal with it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GB" sz="1800">
                                      <a:effectLst/>
                                      <a:latin typeface="Cambria Math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en-GB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>
                                          <a:effectLst/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GB" sz="1800">
                                      <a:effectLst/>
                                      <a:latin typeface="Cambria Math"/>
                                    </a:rPr>
                                    <m:t>𝒅𝒙</m:t>
                                  </m:r>
                                </m:e>
                              </m:nary>
                            </m:oMath>
                          </a14:m>
                          <a:r>
                            <a:rPr lang="en-GB" sz="1800" dirty="0">
                              <a:effectLst/>
                            </a:rPr>
                            <a:t> (+constant)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Formula booklet?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122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𝒄𝒐𝒔𝒆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By observation.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𝐜𝐨𝐭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No!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73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𝒔𝒆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By observation.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Yes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(but memorise)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734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𝒄𝒐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1+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cot</m:t>
                                        </m:r>
                                      </m:e>
                                      <m:sup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≡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𝑐𝑜𝑠𝑒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cot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0948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𝒔𝒊𝒏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𝒄𝒐𝒔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For any product of sin and cos with same coefficient of </a:t>
                          </a: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>
                              <a:effectLst/>
                            </a:rPr>
                            <a:t>, use double angle.</a:t>
                          </a:r>
                          <a:endParaRPr lang="en-GB" sz="180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≡</m:t>
                                </m:r>
                                <m:f>
                                  <m:f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442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638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𝐥𝐧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Use IBP, where </a:t>
                          </a: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𝑑𝑣</m:t>
                                  </m:r>
                                </m:num>
                                <m:den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869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Use algebraic division.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  <m:r>
                                <a:rPr lang="en-GB" sz="1600">
                                  <a:effectLst/>
                                  <a:latin typeface="Cambria Math"/>
                                </a:rPr>
                                <m:t>≡1−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600">
                                      <a:effectLst/>
                                      <a:latin typeface="Cambria Math"/>
                                    </a:rPr>
                                    <m:t>+1</m:t>
                                  </m:r>
                                </m:den>
                              </m:f>
                            </m:oMath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25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  <m:d>
                                      <m:dPr>
                                        <m:ctrlPr>
                                          <a:rPr lang="en-GB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den>
                                </m:f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Use partial fractions.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GB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effectLst/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GB" sz="1600">
                                            <a:effectLst/>
                                            <a:latin typeface="Cambria Math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4100322"/>
                  </p:ext>
                </p:extLst>
              </p:nvPr>
            </p:nvGraphicFramePr>
            <p:xfrm>
              <a:off x="179512" y="764704"/>
              <a:ext cx="8784976" cy="592321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367692"/>
                    <a:gridCol w="3297098"/>
                    <a:gridCol w="2199334"/>
                    <a:gridCol w="1920852"/>
                  </a:tblGrid>
                  <a:tr h="338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46" t="-166071" r="-545536" b="-16410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How to deal with it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12465" t="-166071" r="-88366" b="-16410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Formula booklet?</a:t>
                          </a:r>
                          <a:endParaRPr lang="en-GB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5414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167416" r="-545536" b="-9325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By observation.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167416" r="-88366" b="-9325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No</a:t>
                          </a:r>
                          <a:r>
                            <a:rPr lang="en-GB" sz="1600" dirty="0" smtClean="0">
                              <a:effectLst/>
                            </a:rPr>
                            <a:t>!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5102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286747" r="-545536" b="-9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By observation.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286747" r="-88366" b="-9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Yes </a:t>
                          </a:r>
                          <a:endParaRPr lang="en-GB" sz="16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smtClean="0">
                              <a:effectLst/>
                            </a:rPr>
                            <a:t>(</a:t>
                          </a:r>
                          <a:r>
                            <a:rPr lang="en-GB" sz="1600" dirty="0">
                              <a:effectLst/>
                            </a:rPr>
                            <a:t>but memorise)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5414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360674" r="-545536" b="-739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1513" t="-360674" r="-125461" b="-739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360674" r="-88366" b="-739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smtClean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12712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196172" r="-545536" b="-214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1513" t="-196172" r="-125461" b="-214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196172" r="-88366" b="-214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No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5414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695506" r="-545536" b="-404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 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695506" r="-88366" b="-404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smtClean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5414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795506" r="-545536" b="-304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1513" t="-795506" r="-125461" b="-304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795506" r="-88366" b="-304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 smtClean="0">
                              <a:effectLst/>
                            </a:rPr>
                            <a:t>No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8348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581752" r="-545536" b="-97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1513" t="-581752" r="-125461" b="-97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581752" r="-88366" b="-97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 </a:t>
                          </a:r>
                          <a:endParaRPr lang="en-GB" sz="16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  <a:tr h="8023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446" t="-707576" r="-545536" b="-15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</a:rPr>
                            <a:t>Use partial fractions.</a:t>
                          </a:r>
                          <a:endParaRPr lang="en-GB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 rotWithShape="0">
                          <a:blip r:embed="rId2"/>
                          <a:stretch>
                            <a:fillRect l="-212465" t="-707576" r="-88366" b="-15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</a:rPr>
                            <a:t> </a:t>
                          </a:r>
                          <a:endParaRPr lang="en-GB" sz="16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6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1544092" y="1085924"/>
            <a:ext cx="5491708" cy="5269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4092" y="1612900"/>
            <a:ext cx="5491708" cy="5269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1544092" y="2139876"/>
            <a:ext cx="5491708" cy="5269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1544092" y="2666852"/>
            <a:ext cx="5491708" cy="1308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44092" y="3975100"/>
            <a:ext cx="5491708" cy="546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44092" y="4521200"/>
            <a:ext cx="5491708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44092" y="5054600"/>
            <a:ext cx="5491708" cy="800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44092" y="5854700"/>
            <a:ext cx="5491708" cy="800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6126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7553147"/>
                  </p:ext>
                </p:extLst>
              </p:nvPr>
            </p:nvGraphicFramePr>
            <p:xfrm>
              <a:off x="467544" y="1052736"/>
              <a:ext cx="8064896" cy="4776087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069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738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8407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466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GB" sz="1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>
                                    <a:effectLst/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How to deal with it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𝒅𝒙</m:t>
                                  </m:r>
                                </m:e>
                              </m:nary>
                            </m:oMath>
                          </a14:m>
                          <a:r>
                            <a:rPr lang="en-GB" sz="1400" dirty="0">
                              <a:effectLst/>
                            </a:rPr>
                            <a:t> (+constant)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66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Reverse chain rule. Of form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GB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nary>
                            </m:oMath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func>
                                  <m:func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6358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GB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GB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GB" sz="18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𝒙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GB" sz="1800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  <m:t>𝟐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𝟏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Power around denominator so NOT of form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en-GB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GB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nary>
                            </m:oMath>
                          </a14:m>
                          <a:r>
                            <a:rPr lang="en-GB" sz="1800">
                              <a:effectLst/>
                            </a:rPr>
                            <a:t> . Rewrite as product.</a:t>
                          </a:r>
                          <a:endParaRPr lang="en-GB" sz="200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sSup>
                                  <m:sSup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Reverse chain rule (i.e. “Consider </a:t>
                          </a:r>
                          <a14:m>
                            <m:oMath xmlns:m="http://schemas.openxmlformats.org/officeDocument/2006/math"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sz="180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sz="18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"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</a:rPr>
                            <a:t> and differentiate)</a:t>
                          </a:r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8729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For any function where ‘inner function’ is linear expression, divide by coefficient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1−3</m:t>
                                        </m:r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640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IBP or</a:t>
                          </a:r>
                          <a:r>
                            <a:rPr lang="en-GB" sz="1800" baseline="0" dirty="0">
                              <a:effectLst/>
                            </a:rPr>
                            <a:t> u</a:t>
                          </a:r>
                          <a:r>
                            <a:rPr lang="en-GB" sz="1800" dirty="0">
                              <a:effectLst/>
                            </a:rPr>
                            <a:t>se sensible substitution. </a:t>
                          </a:r>
                          <a14:m>
                            <m:oMath xmlns:m="http://schemas.openxmlformats.org/officeDocument/2006/math"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</a:rPr>
                            <a:t> or even better,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>
                                  <a:effectLst/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</a:rPr>
                            <a:t>.</a:t>
                          </a:r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p>
                                </m:sSup>
                                <m:d>
                                  <m:d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442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𝐬𝐢𝐧</m:t>
                                        </m:r>
                                      </m:e>
                                      <m: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𝟓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func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800">
                                    <a:effectLst/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Reverse chain rule.</a:t>
                          </a:r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GB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e>
                                      <m:sup>
                                        <m:r>
                                          <a:rPr lang="en-GB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GB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7553147"/>
                  </p:ext>
                </p:extLst>
              </p:nvPr>
            </p:nvGraphicFramePr>
            <p:xfrm>
              <a:off x="467544" y="1052736"/>
              <a:ext cx="8064896" cy="4790946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069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738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8407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466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79" t="-121053" r="-403030" b="-128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How to deal with it</a:t>
                          </a:r>
                          <a:endParaRPr lang="en-GB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12500" t="-121053" r="-943" b="-1284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52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379" t="-138462" r="-403030" b="-704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41667" t="-138462" r="-67296" b="-7043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212500" t="-138462" r="-943" b="-7043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645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379" t="-79197" r="-403030" b="-1339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41667" t="-79197" r="-67296" b="-1339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212500" t="-79197" r="-943" b="-1339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0096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379" t="-272778" r="-403030" b="-103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41667" t="-272778" r="-67296" b="-103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212500" t="-272778" r="-943" b="-103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721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379" t="-713830" r="-403030" b="-989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41667" t="-713830" r="-67296" b="-989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212500" t="-713830" r="-943" b="-989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514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379" t="-840659" r="-40303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Reverse chain rule.</a:t>
                          </a:r>
                          <a:endParaRPr lang="en-GB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671" marR="6267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671" marR="62671" marT="0" marB="0">
                        <a:blipFill>
                          <a:blip r:embed="rId2"/>
                          <a:stretch>
                            <a:fillRect l="-212500" t="-840659" r="-943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Summary of Functions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2077492" y="1390724"/>
            <a:ext cx="6454948" cy="5523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2077492" y="1943100"/>
            <a:ext cx="6454948" cy="1701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2077492" y="3644900"/>
            <a:ext cx="6454948" cy="1054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077492" y="4691008"/>
            <a:ext cx="6454948" cy="6413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7492" y="5343376"/>
            <a:ext cx="6454948" cy="5113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5346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57458</TotalTime>
  <Words>420</Words>
  <Application>Microsoft Macintosh PowerPoint</Application>
  <PresentationFormat>On-screen Show (4:3)</PresentationFormat>
  <Paragraphs>124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1289</cp:revision>
  <dcterms:created xsi:type="dcterms:W3CDTF">2013-02-28T07:36:55Z</dcterms:created>
  <dcterms:modified xsi:type="dcterms:W3CDTF">2019-05-28T16:21:43Z</dcterms:modified>
</cp:coreProperties>
</file>