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2" r:id="rId3"/>
    <p:sldId id="268" r:id="rId4"/>
    <p:sldId id="269" r:id="rId5"/>
    <p:sldId id="270" r:id="rId6"/>
    <p:sldId id="272" r:id="rId7"/>
    <p:sldId id="273" r:id="rId8"/>
    <p:sldId id="274" r:id="rId9"/>
    <p:sldId id="275" r:id="rId10"/>
    <p:sldId id="278" r:id="rId11"/>
    <p:sldId id="279" r:id="rId12"/>
    <p:sldId id="280" r:id="rId13"/>
    <p:sldId id="61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53.png"/><Relationship Id="rId7" Type="http://schemas.openxmlformats.org/officeDocument/2006/relationships/image" Target="../media/image5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10" Type="http://schemas.openxmlformats.org/officeDocument/2006/relationships/image" Target="../media/image60.png"/><Relationship Id="rId4" Type="http://schemas.openxmlformats.org/officeDocument/2006/relationships/image" Target="../media/image54.png"/><Relationship Id="rId9" Type="http://schemas.openxmlformats.org/officeDocument/2006/relationships/image" Target="../media/image5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12" Type="http://schemas.openxmlformats.org/officeDocument/2006/relationships/image" Target="../media/image7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63.png"/><Relationship Id="rId10" Type="http://schemas.openxmlformats.org/officeDocument/2006/relationships/image" Target="../media/image68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77.png"/><Relationship Id="rId3" Type="http://schemas.openxmlformats.org/officeDocument/2006/relationships/image" Target="../media/image61.png"/><Relationship Id="rId7" Type="http://schemas.openxmlformats.org/officeDocument/2006/relationships/image" Target="../media/image72.png"/><Relationship Id="rId12" Type="http://schemas.openxmlformats.org/officeDocument/2006/relationships/image" Target="../media/image7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63.png"/><Relationship Id="rId15" Type="http://schemas.openxmlformats.org/officeDocument/2006/relationships/image" Target="../media/image79.png"/><Relationship Id="rId10" Type="http://schemas.openxmlformats.org/officeDocument/2006/relationships/image" Target="../media/image75.png"/><Relationship Id="rId4" Type="http://schemas.openxmlformats.org/officeDocument/2006/relationships/image" Target="../media/image62.png"/><Relationship Id="rId9" Type="http://schemas.openxmlformats.org/officeDocument/2006/relationships/image" Target="../media/image74.png"/><Relationship Id="rId14" Type="http://schemas.openxmlformats.org/officeDocument/2006/relationships/image" Target="../media/image7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7.png"/><Relationship Id="rId7" Type="http://schemas.openxmlformats.org/officeDocument/2006/relationships/image" Target="../media/image4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34.png"/><Relationship Id="rId5" Type="http://schemas.openxmlformats.org/officeDocument/2006/relationships/image" Target="../media/image39.png"/><Relationship Id="rId10" Type="http://schemas.openxmlformats.org/officeDocument/2006/relationships/image" Target="../media/image43.png"/><Relationship Id="rId4" Type="http://schemas.openxmlformats.org/officeDocument/2006/relationships/image" Target="../media/image38.png"/><Relationship Id="rId9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63635" y="1325563"/>
                <a:ext cx="3718560" cy="5118780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Write down the equation of the circle with </a:t>
                </a:r>
                <a:r>
                  <a:rPr lang="en-US" sz="2000" dirty="0" err="1">
                    <a:latin typeface="Comic Sans MS" panose="030F0702030302020204" pitchFamily="66" charset="0"/>
                  </a:rPr>
                  <a:t>centre</a:t>
                </a:r>
                <a:r>
                  <a:rPr lang="en-US" sz="2000" dirty="0">
                    <a:latin typeface="Comic Sans MS" panose="030F0702030302020204" pitchFamily="66" charset="0"/>
                  </a:rPr>
                  <a:t> (-3,6) and radius 5</a:t>
                </a:r>
              </a:p>
              <a:p>
                <a:pPr marL="457200" indent="-457200">
                  <a:buAutoNum type="arabi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rabicParenR"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457200" indent="-45720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Given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=6+3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=3−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, find in the form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:</a:t>
                </a:r>
              </a:p>
              <a:p>
                <a:pPr marL="0" indent="0">
                  <a:buNone/>
                </a:pPr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63635" y="1325563"/>
                <a:ext cx="3718560" cy="5118780"/>
              </a:xfrm>
              <a:blipFill>
                <a:blip r:embed="rId2"/>
                <a:stretch>
                  <a:fillRect l="-2381" t="-1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87589" y="1295083"/>
                <a:ext cx="3496492" cy="511878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For the triangle shown, find the values of:</a:t>
                </a: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4) Find the solutions of the quadratic equation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+24=0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7589" y="1295083"/>
                <a:ext cx="3496492" cy="5118780"/>
              </a:xfrm>
              <a:prstGeom prst="rect">
                <a:avLst/>
              </a:prstGeom>
              <a:blipFill>
                <a:blip r:embed="rId3"/>
                <a:stretch>
                  <a:fillRect l="-1449" t="-990" r="-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ight Triangle 4"/>
          <p:cNvSpPr/>
          <p:nvPr/>
        </p:nvSpPr>
        <p:spPr>
          <a:xfrm rot="5400000">
            <a:off x="6897188" y="3082835"/>
            <a:ext cx="1663337" cy="1314996"/>
          </a:xfrm>
          <a:prstGeom prst="rtTriangl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c 6"/>
          <p:cNvSpPr/>
          <p:nvPr/>
        </p:nvSpPr>
        <p:spPr>
          <a:xfrm>
            <a:off x="8064137" y="2455817"/>
            <a:ext cx="914400" cy="914400"/>
          </a:xfrm>
          <a:prstGeom prst="arc">
            <a:avLst>
              <a:gd name="adj1" fmla="val 8523700"/>
              <a:gd name="adj2" fmla="val 1084672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7393577" y="2577737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5cm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6422573" y="3479074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12cm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7071361" y="2908663"/>
            <a:ext cx="113211" cy="1219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894321" y="2956560"/>
                <a:ext cx="2055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4321" y="2956560"/>
                <a:ext cx="205505" cy="276999"/>
              </a:xfrm>
              <a:prstGeom prst="rect">
                <a:avLst/>
              </a:prstGeom>
              <a:blipFill>
                <a:blip r:embed="rId4"/>
                <a:stretch>
                  <a:fillRect l="-17647" r="-117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759338" y="3605348"/>
                <a:ext cx="2055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9338" y="3605348"/>
                <a:ext cx="205505" cy="276999"/>
              </a:xfrm>
              <a:prstGeom prst="rect">
                <a:avLst/>
              </a:prstGeom>
              <a:blipFill>
                <a:blip r:embed="rId5"/>
                <a:stretch>
                  <a:fillRect l="-5882" r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307771" y="2412274"/>
                <a:ext cx="2792688" cy="375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</m:e>
                        <m:sup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e>
                          </m:d>
                        </m:e>
                        <m:sup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𝟐𝟓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771" y="2412274"/>
                <a:ext cx="2792688" cy="375552"/>
              </a:xfrm>
              <a:prstGeom prst="rect">
                <a:avLst/>
              </a:prstGeom>
              <a:blipFill>
                <a:blip r:embed="rId6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608218" y="4419600"/>
                <a:ext cx="87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218" y="4419600"/>
                <a:ext cx="87395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856412" y="4824549"/>
                <a:ext cx="10118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𝟐𝟏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6412" y="4824549"/>
                <a:ext cx="101181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555966" y="5273040"/>
                <a:ext cx="912429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966" y="5273040"/>
                <a:ext cx="912429" cy="610936"/>
              </a:xfrm>
              <a:prstGeom prst="rect">
                <a:avLst/>
              </a:prstGeom>
              <a:blipFill>
                <a:blip r:embed="rId9"/>
                <a:stretch>
                  <a:fillRect b="-40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685314" y="3862252"/>
                <a:ext cx="51328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5314" y="3862252"/>
                <a:ext cx="513282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7254240" y="2917372"/>
                <a:ext cx="7377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𝟔𝟕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4240" y="2917372"/>
                <a:ext cx="73770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7336972" y="5795555"/>
                <a:ext cx="1163395" cy="4019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ad>
                        <m:radPr>
                          <m:degHide m:val="on"/>
                          <m:ctrlP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6972" y="5795555"/>
                <a:ext cx="1163395" cy="401970"/>
              </a:xfrm>
              <a:prstGeom prst="rect">
                <a:avLst/>
              </a:prstGeom>
              <a:blipFill>
                <a:blip r:embed="rId12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9032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1" grpId="0"/>
      <p:bldP spid="52" grpId="0"/>
      <p:bldP spid="54" grpId="0"/>
      <p:bldP spid="56" grpId="0"/>
      <p:bldP spid="69" grpId="0"/>
      <p:bldP spid="7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8006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modulus-argument form of the complex number z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have seen up to this point that a complex number z will usually be written in the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modulus-argument form is an alternative way of writing a complex number, and it includes the modulus of the number as well as its argument.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modulus-argument form looks like this: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r is the modulus of the number</a:t>
            </a:r>
          </a:p>
          <a:p>
            <a:pPr marL="0" indent="0" algn="ctr">
              <a:buNone/>
            </a:pPr>
            <a:r>
              <a:rPr lang="el-GR" sz="1400" dirty="0">
                <a:latin typeface="Comic Sans MS" pitchFamily="66" charset="0"/>
              </a:rPr>
              <a:t>θ</a:t>
            </a:r>
            <a:r>
              <a:rPr lang="en-GB" sz="1400" dirty="0">
                <a:latin typeface="Comic Sans MS" pitchFamily="66" charset="0"/>
              </a:rPr>
              <a:t> is the argument of the number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08244" y="6519446"/>
            <a:ext cx="433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2C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71800" y="3124200"/>
                <a:ext cx="114691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𝑧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𝑥</m:t>
                      </m:r>
                      <m:r>
                        <a:rPr lang="en-GB" sz="1600" i="1">
                          <a:latin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</a:rPr>
                        <m:t>𝑖𝑦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124200"/>
                <a:ext cx="1146916" cy="338554"/>
              </a:xfrm>
              <a:prstGeom prst="rect">
                <a:avLst/>
              </a:prstGeom>
              <a:blipFill>
                <a:blip r:embed="rId3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90800" y="5181600"/>
                <a:ext cx="20033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𝑧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(</m:t>
                      </m:r>
                      <m:r>
                        <a:rPr lang="en-GB" sz="1600" i="1">
                          <a:latin typeface="Cambria Math"/>
                        </a:rPr>
                        <m:t>𝑐𝑜𝑠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5181600"/>
                <a:ext cx="2003304" cy="338554"/>
              </a:xfrm>
              <a:prstGeom prst="rect">
                <a:avLst/>
              </a:prstGeom>
              <a:blipFill>
                <a:blip r:embed="rId4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 flipV="1">
            <a:off x="71628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74676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772400" y="16764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80772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20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86868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9916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65532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858000" y="1676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7772400" y="2895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7772400" y="2590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7772400" y="2286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V="1">
            <a:off x="7772400" y="1981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7772400" y="16764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7772400" y="1371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7772400" y="1066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7772400" y="762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V="1">
            <a:off x="7772400" y="457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296401" y="3048001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239000" y="1295401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8617688" y="1907447"/>
            <a:ext cx="152400" cy="152400"/>
            <a:chOff x="5791200" y="5334000"/>
            <a:chExt cx="152400" cy="15240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8686800" y="1676401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7772400" y="32004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8686800" y="1981200"/>
            <a:ext cx="0" cy="1219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077200" y="2286001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r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001001" y="3200401"/>
            <a:ext cx="655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 err="1">
                <a:solidFill>
                  <a:srgbClr val="FF0000"/>
                </a:solidFill>
                <a:latin typeface="Comic Sans MS" pitchFamily="66" charset="0"/>
              </a:rPr>
              <a:t>rcos</a:t>
            </a:r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001000" y="28956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7767085" y="1974113"/>
            <a:ext cx="933893" cy="1239369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c 39"/>
          <p:cNvSpPr/>
          <p:nvPr/>
        </p:nvSpPr>
        <p:spPr>
          <a:xfrm>
            <a:off x="7162800" y="2743200"/>
            <a:ext cx="914400" cy="914400"/>
          </a:xfrm>
          <a:prstGeom prst="arc">
            <a:avLst>
              <a:gd name="adj1" fmla="val 19384994"/>
              <a:gd name="adj2" fmla="val 21522203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8686800" y="2286001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 err="1">
                <a:solidFill>
                  <a:srgbClr val="FF0000"/>
                </a:solidFill>
                <a:latin typeface="Comic Sans MS" pitchFamily="66" charset="0"/>
              </a:rPr>
              <a:t>rsin</a:t>
            </a:r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15001" y="4800601"/>
            <a:ext cx="2154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By GCSE Trigonometry: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91200" y="5334001"/>
            <a:ext cx="309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019800" y="5105401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O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248400" y="5334001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H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791200" y="5867401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C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019800" y="5638801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248400" y="5867401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H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6629400" y="5334000"/>
            <a:ext cx="838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6629400" y="5867400"/>
            <a:ext cx="838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467600" y="5181601"/>
                <a:ext cx="16037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𝑂𝑝𝑝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𝐻𝑦𝑝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𝑆𝑖𝑛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5181601"/>
                <a:ext cx="1603708" cy="307777"/>
              </a:xfrm>
              <a:prstGeom prst="rect">
                <a:avLst/>
              </a:prstGeom>
              <a:blipFill>
                <a:blip r:embed="rId5"/>
                <a:stretch>
                  <a:fillRect b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467601" y="5715001"/>
                <a:ext cx="15997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𝐴𝑑𝑗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𝐻𝑦𝑝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𝐶𝑜𝑠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1" y="5715001"/>
                <a:ext cx="1599797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9372600" y="2209801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0000CC"/>
                </a:solidFill>
                <a:latin typeface="Comic Sans MS" pitchFamily="66" charset="0"/>
              </a:rPr>
              <a:t>Opp</a:t>
            </a:r>
            <a:endParaRPr lang="en-GB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077200" y="3505201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0000CC"/>
                </a:solidFill>
                <a:latin typeface="Comic Sans MS" pitchFamily="66" charset="0"/>
              </a:rPr>
              <a:t>Adj</a:t>
            </a:r>
            <a:endParaRPr lang="en-GB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772400" y="1981201"/>
            <a:ext cx="5116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 err="1">
                <a:solidFill>
                  <a:srgbClr val="0000CC"/>
                </a:solidFill>
                <a:latin typeface="Comic Sans MS" pitchFamily="66" charset="0"/>
              </a:rPr>
              <a:t>Hyp</a:t>
            </a:r>
            <a:endParaRPr lang="en-GB" sz="1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9144000" y="5181601"/>
                <a:ext cx="8537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𝑟𝑠𝑖𝑛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0" y="5181601"/>
                <a:ext cx="85376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9144000" y="5715001"/>
                <a:ext cx="92996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𝑟𝑐𝑜𝑠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0" y="5715001"/>
                <a:ext cx="92996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715001" y="6172201"/>
                <a:ext cx="17066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𝑧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𝑟𝑐𝑜𝑠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𝑖𝑟𝑠𝑖𝑛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1" y="6172201"/>
                <a:ext cx="17066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715000" y="6527187"/>
                <a:ext cx="17731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𝑧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𝑟</m:t>
                      </m:r>
                      <m:r>
                        <a:rPr lang="en-GB" sz="1400" i="1">
                          <a:latin typeface="Cambria Math"/>
                        </a:rPr>
                        <m:t>(</m:t>
                      </m:r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6527187"/>
                <a:ext cx="1773178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60"/>
          <p:cNvSpPr/>
          <p:nvPr/>
        </p:nvSpPr>
        <p:spPr>
          <a:xfrm>
            <a:off x="7239000" y="6324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7467600" y="64008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63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969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6" grpId="0"/>
      <p:bldP spid="27" grpId="0"/>
      <p:bldP spid="31" grpId="0"/>
      <p:bldP spid="34" grpId="0"/>
      <p:bldP spid="35" grpId="0"/>
      <p:bldP spid="36" grpId="0"/>
      <p:bldP spid="40" grpId="0" animBg="1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 animBg="1"/>
      <p:bldP spid="6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Box 121"/>
          <p:cNvSpPr txBox="1"/>
          <p:nvPr/>
        </p:nvSpPr>
        <p:spPr>
          <a:xfrm>
            <a:off x="7239000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772400" y="2895601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modulus-argument form of the complex number z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Express the numbers following numbers in the modulus argument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08244" y="6519446"/>
            <a:ext cx="433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2C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19400" y="2895601"/>
                <a:ext cx="1363514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=1+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2895601"/>
                <a:ext cx="1363514" cy="3676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00200" y="27709"/>
                <a:ext cx="20033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𝑧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(</m:t>
                      </m:r>
                      <m:r>
                        <a:rPr lang="en-GB" sz="1600" i="1">
                          <a:latin typeface="Cambria Math"/>
                        </a:rPr>
                        <m:t>𝑐𝑜𝑠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7709"/>
                <a:ext cx="2003304" cy="338554"/>
              </a:xfrm>
              <a:prstGeom prst="rect">
                <a:avLst/>
              </a:prstGeom>
              <a:blipFill>
                <a:blip r:embed="rId4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819401" y="3352800"/>
                <a:ext cx="13873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=−3−3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1" y="3352800"/>
                <a:ext cx="1387367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>
          <a:xfrm flipV="1">
            <a:off x="7162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7467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7772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8077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8382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8686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8991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6553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6858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7772400" y="2819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V="1">
            <a:off x="7772400" y="2514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 flipV="1">
            <a:off x="7772400" y="2209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 flipV="1">
            <a:off x="7772400" y="1905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7772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V="1">
            <a:off x="7772400" y="1295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V="1">
            <a:off x="7772400" y="990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V="1">
            <a:off x="7772400" y="685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V="1">
            <a:off x="7772400" y="381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9296401" y="2971801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239000" y="1219201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8008917" y="2559132"/>
            <a:ext cx="152400" cy="152400"/>
            <a:chOff x="5791200" y="5334000"/>
            <a:chExt cx="152400" cy="152400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6783780" y="3970316"/>
            <a:ext cx="152400" cy="152400"/>
            <a:chOff x="5791200" y="5334000"/>
            <a:chExt cx="152400" cy="152400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" name="Straight Connector 104"/>
          <p:cNvCxnSpPr/>
          <p:nvPr/>
        </p:nvCxnSpPr>
        <p:spPr>
          <a:xfrm flipV="1">
            <a:off x="6844146" y="3118264"/>
            <a:ext cx="938151" cy="950025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7770421" y="2605647"/>
            <a:ext cx="318654" cy="536367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6858000" y="3124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6858000" y="3124200"/>
            <a:ext cx="0" cy="9144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772400" y="3124200"/>
            <a:ext cx="3048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8077200" y="2590800"/>
            <a:ext cx="0" cy="457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rc 115"/>
          <p:cNvSpPr/>
          <p:nvPr/>
        </p:nvSpPr>
        <p:spPr>
          <a:xfrm>
            <a:off x="7010400" y="2819400"/>
            <a:ext cx="914400" cy="914400"/>
          </a:xfrm>
          <a:prstGeom prst="arc">
            <a:avLst>
              <a:gd name="adj1" fmla="val 19507598"/>
              <a:gd name="adj2" fmla="val 20515468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c 116"/>
          <p:cNvSpPr/>
          <p:nvPr/>
        </p:nvSpPr>
        <p:spPr>
          <a:xfrm>
            <a:off x="7467600" y="2743200"/>
            <a:ext cx="914400" cy="914400"/>
          </a:xfrm>
          <a:prstGeom prst="arc">
            <a:avLst>
              <a:gd name="adj1" fmla="val 9291940"/>
              <a:gd name="adj2" fmla="val 11432033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TextBox 117"/>
          <p:cNvSpPr txBox="1"/>
          <p:nvPr/>
        </p:nvSpPr>
        <p:spPr>
          <a:xfrm>
            <a:off x="7086600" y="2819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553200" y="34290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772400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8001001" y="2743201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/>
              </a:rPr>
              <a:t>√3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8077200" y="2209801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6553200" y="4038601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6096000" y="4724401"/>
            <a:ext cx="13965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Modulus for z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8001000" y="4724401"/>
            <a:ext cx="1535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Argument for z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6096000" y="5029201"/>
                <a:ext cx="1056122" cy="5307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ad>
                                <m:radPr>
                                  <m:degHide m:val="on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029201"/>
                <a:ext cx="1056122" cy="5307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6400800" y="5715001"/>
                <a:ext cx="508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5715001"/>
                <a:ext cx="50866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8153400" y="5029200"/>
                <a:ext cx="1172116" cy="6016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5029200"/>
                <a:ext cx="1172116" cy="60164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8458200" y="5638800"/>
                <a:ext cx="518924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200" y="5638800"/>
                <a:ext cx="518924" cy="459806"/>
              </a:xfrm>
              <a:prstGeom prst="rect">
                <a:avLst/>
              </a:prstGeom>
              <a:blipFill>
                <a:blip r:embed="rId9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6858000" y="6096001"/>
                <a:ext cx="18977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𝑟</m:t>
                      </m:r>
                      <m:r>
                        <a:rPr lang="en-GB" sz="1400" i="1">
                          <a:latin typeface="Cambria Math"/>
                        </a:rPr>
                        <m:t>(</m:t>
                      </m:r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6096001"/>
                <a:ext cx="1897764" cy="307777"/>
              </a:xfrm>
              <a:prstGeom prst="rect">
                <a:avLst/>
              </a:prstGeom>
              <a:blipFill>
                <a:blip r:embed="rId10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6858000" y="6398194"/>
                <a:ext cx="2057400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6398194"/>
                <a:ext cx="2057400" cy="45980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2514600" y="3886200"/>
                <a:ext cx="2057400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886200"/>
                <a:ext cx="2057400" cy="459806"/>
              </a:xfrm>
              <a:prstGeom prst="rect">
                <a:avLst/>
              </a:prstGeom>
              <a:blipFill>
                <a:blip r:embed="rId12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777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123" grpId="0"/>
      <p:bldP spid="6" grpId="0"/>
      <p:bldP spid="63" grpId="0"/>
      <p:bldP spid="82" grpId="0"/>
      <p:bldP spid="83" grpId="0"/>
      <p:bldP spid="116" grpId="0" animBg="1"/>
      <p:bldP spid="117" grpId="0" animBg="1"/>
      <p:bldP spid="118" grpId="0"/>
      <p:bldP spid="119" grpId="0"/>
      <p:bldP spid="120" grpId="0"/>
      <p:bldP spid="121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Box 121"/>
          <p:cNvSpPr txBox="1"/>
          <p:nvPr/>
        </p:nvSpPr>
        <p:spPr>
          <a:xfrm>
            <a:off x="7239000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7772400" y="2895601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0"/>
            <a:ext cx="3581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modulus-argument form of the complex number z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Express the numbers following numbers in the modulus argument form: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08244" y="6519446"/>
            <a:ext cx="433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itchFamily="66" charset="0"/>
              </a:rPr>
              <a:t>2C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19400" y="2895601"/>
                <a:ext cx="1363514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=1+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2895601"/>
                <a:ext cx="1363514" cy="3676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00200" y="27709"/>
                <a:ext cx="200330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𝑧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(</m:t>
                      </m:r>
                      <m:r>
                        <a:rPr lang="en-GB" sz="1600" i="1">
                          <a:latin typeface="Cambria Math"/>
                        </a:rPr>
                        <m:t>𝑐𝑜𝑠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7709"/>
                <a:ext cx="2003304" cy="338554"/>
              </a:xfrm>
              <a:prstGeom prst="rect">
                <a:avLst/>
              </a:prstGeom>
              <a:blipFill>
                <a:blip r:embed="rId4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819401" y="3352800"/>
                <a:ext cx="13873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=−3−3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1" y="3352800"/>
                <a:ext cx="1387367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/>
          <p:cNvCxnSpPr/>
          <p:nvPr/>
        </p:nvCxnSpPr>
        <p:spPr>
          <a:xfrm flipV="1">
            <a:off x="7162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7467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7772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8077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8382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86868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89916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65532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6858000" y="1600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rot="16200000" flipV="1">
            <a:off x="7772400" y="2819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16200000" flipV="1">
            <a:off x="7772400" y="2514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16200000" flipV="1">
            <a:off x="7772400" y="2209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6200000" flipV="1">
            <a:off x="7772400" y="1905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 flipH="1" flipV="1">
            <a:off x="7772400" y="1600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16200000" flipV="1">
            <a:off x="7772400" y="1295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rot="16200000" flipV="1">
            <a:off x="7772400" y="990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rot="16200000" flipV="1">
            <a:off x="7772400" y="685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16200000" flipV="1">
            <a:off x="7772400" y="381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9296401" y="2971801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239000" y="1219201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grpSp>
        <p:nvGrpSpPr>
          <p:cNvPr id="99" name="Group 98"/>
          <p:cNvGrpSpPr/>
          <p:nvPr/>
        </p:nvGrpSpPr>
        <p:grpSpPr>
          <a:xfrm>
            <a:off x="8008917" y="2559132"/>
            <a:ext cx="152400" cy="152400"/>
            <a:chOff x="5791200" y="5334000"/>
            <a:chExt cx="152400" cy="152400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6783780" y="3970316"/>
            <a:ext cx="152400" cy="152400"/>
            <a:chOff x="5791200" y="5334000"/>
            <a:chExt cx="152400" cy="152400"/>
          </a:xfrm>
        </p:grpSpPr>
        <p:cxnSp>
          <p:nvCxnSpPr>
            <p:cNvPr id="103" name="Straight Connector 102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" name="Straight Connector 104"/>
          <p:cNvCxnSpPr/>
          <p:nvPr/>
        </p:nvCxnSpPr>
        <p:spPr>
          <a:xfrm flipV="1">
            <a:off x="6844146" y="3118264"/>
            <a:ext cx="938151" cy="950025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7770421" y="2605647"/>
            <a:ext cx="318654" cy="536367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6858000" y="3124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6858000" y="3124200"/>
            <a:ext cx="0" cy="9144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7772400" y="3124200"/>
            <a:ext cx="3048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8077200" y="2590800"/>
            <a:ext cx="0" cy="457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rc 115"/>
          <p:cNvSpPr/>
          <p:nvPr/>
        </p:nvSpPr>
        <p:spPr>
          <a:xfrm>
            <a:off x="7010400" y="2819400"/>
            <a:ext cx="914400" cy="914400"/>
          </a:xfrm>
          <a:prstGeom prst="arc">
            <a:avLst>
              <a:gd name="adj1" fmla="val 19507598"/>
              <a:gd name="adj2" fmla="val 20515468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Arc 116"/>
          <p:cNvSpPr/>
          <p:nvPr/>
        </p:nvSpPr>
        <p:spPr>
          <a:xfrm>
            <a:off x="7467600" y="2743200"/>
            <a:ext cx="914400" cy="914400"/>
          </a:xfrm>
          <a:prstGeom prst="arc">
            <a:avLst>
              <a:gd name="adj1" fmla="val 9291940"/>
              <a:gd name="adj2" fmla="val 11432033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TextBox 117"/>
          <p:cNvSpPr txBox="1"/>
          <p:nvPr/>
        </p:nvSpPr>
        <p:spPr>
          <a:xfrm>
            <a:off x="7086600" y="2819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553200" y="34290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7772400" y="3124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8001001" y="2743201"/>
            <a:ext cx="402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/>
              </a:rPr>
              <a:t>√3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8077200" y="2209801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6553200" y="4038601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6096000" y="4648201"/>
            <a:ext cx="14157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Modulus for z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8001000" y="4648201"/>
            <a:ext cx="15552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Argument for z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6248401" y="4953001"/>
                <a:ext cx="936795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1" y="4953001"/>
                <a:ext cx="936795" cy="3592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6400800" y="5334000"/>
                <a:ext cx="725968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i="1">
                              <a:latin typeface="Cambria Math"/>
                            </a:rPr>
                            <m:t>18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5334000"/>
                <a:ext cx="725968" cy="33316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8153400" y="4953000"/>
                <a:ext cx="1025730" cy="5016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𝑇𝑎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4953000"/>
                <a:ext cx="1025730" cy="501612"/>
              </a:xfrm>
              <a:prstGeom prst="rect">
                <a:avLst/>
              </a:prstGeom>
              <a:blipFill>
                <a:blip r:embed="rId8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8229600" y="5562600"/>
                <a:ext cx="518924" cy="4598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5562600"/>
                <a:ext cx="518924" cy="459806"/>
              </a:xfrm>
              <a:prstGeom prst="rect">
                <a:avLst/>
              </a:prstGeom>
              <a:blipFill>
                <a:blip r:embed="rId9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6858000" y="6019801"/>
                <a:ext cx="18977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𝑟</m:t>
                      </m:r>
                      <m:r>
                        <a:rPr lang="en-GB" sz="1400" i="1">
                          <a:latin typeface="Cambria Math"/>
                        </a:rPr>
                        <m:t>(</m:t>
                      </m:r>
                      <m:r>
                        <a:rPr lang="en-GB" sz="1400" i="1">
                          <a:latin typeface="Cambria Math"/>
                        </a:rPr>
                        <m:t>𝑐𝑜𝑠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𝑖𝑠𝑖𝑛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6019801"/>
                <a:ext cx="1897764" cy="307777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6705600" y="6281624"/>
                <a:ext cx="3124200" cy="576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6281624"/>
                <a:ext cx="3124200" cy="57637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2514600" y="3886200"/>
                <a:ext cx="2057400" cy="459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=2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886200"/>
                <a:ext cx="2057400" cy="459806"/>
              </a:xfrm>
              <a:prstGeom prst="rect">
                <a:avLst/>
              </a:prstGeom>
              <a:blipFill>
                <a:blip r:embed="rId12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400800" y="5715000"/>
                <a:ext cx="725968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5715000"/>
                <a:ext cx="725968" cy="33316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1981200" y="4419600"/>
                <a:ext cx="3276600" cy="5763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=3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e>
                      </m:rad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𝑐𝑜𝑠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𝑖𝑠𝑖𝑛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4419600"/>
                <a:ext cx="3276600" cy="57637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9448801" y="5562601"/>
                <a:ext cx="782907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  <m:r>
                            <a:rPr lang="en-GB" sz="14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8801" y="5562601"/>
                <a:ext cx="782907" cy="495649"/>
              </a:xfrm>
              <a:prstGeom prst="rect">
                <a:avLst/>
              </a:prstGeom>
              <a:blipFill>
                <a:blip r:embed="rId15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4" name="Straight Connector 83"/>
          <p:cNvCxnSpPr/>
          <p:nvPr/>
        </p:nvCxnSpPr>
        <p:spPr>
          <a:xfrm>
            <a:off x="8763000" y="5791200"/>
            <a:ext cx="685800" cy="0"/>
          </a:xfrm>
          <a:prstGeom prst="line">
            <a:avLst/>
          </a:prstGeom>
          <a:ln w="38100">
            <a:solidFill>
              <a:srgbClr val="FF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144000" y="4953001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the angle you actually want!</a:t>
            </a:r>
          </a:p>
        </p:txBody>
      </p:sp>
      <p:sp>
        <p:nvSpPr>
          <p:cNvPr id="85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466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60" grpId="0"/>
      <p:bldP spid="61" grpId="0"/>
      <p:bldP spid="62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667000" y="857252"/>
            <a:ext cx="6857306" cy="461665"/>
            <a:chOff x="0" y="13335"/>
            <a:chExt cx="9144218" cy="615553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1" cy="61555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243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400" dirty="0">
                  <a:latin typeface="+mj-lt"/>
                </a:rPr>
                <a:t>Exercise 2C</a:t>
              </a:r>
              <a:endParaRPr lang="en-GB" sz="24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963652" y="1401631"/>
            <a:ext cx="594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667000" y="2162038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3125670" y="2869153"/>
            <a:ext cx="55086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Complete before the lesson		</a:t>
            </a:r>
            <a:r>
              <a:rPr lang="en-US" dirty="0" smtClean="0"/>
              <a:t>Q1&amp;3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Class:			</a:t>
            </a:r>
          </a:p>
          <a:p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					</a:t>
            </a:r>
            <a:r>
              <a:rPr lang="en-US" dirty="0" smtClean="0"/>
              <a:t>Q2&amp;4</a:t>
            </a:r>
            <a:endParaRPr lang="en-US" dirty="0"/>
          </a:p>
          <a:p>
            <a:r>
              <a:rPr lang="en-US" dirty="0">
                <a:solidFill>
                  <a:schemeClr val="accent6"/>
                </a:solidFill>
              </a:rPr>
              <a:t>Amber</a:t>
            </a:r>
            <a:r>
              <a:rPr lang="en-US" dirty="0"/>
              <a:t> 					</a:t>
            </a:r>
            <a:r>
              <a:rPr lang="en-US" dirty="0" smtClean="0"/>
              <a:t>Q5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Red</a:t>
            </a:r>
            <a:r>
              <a:rPr lang="en-US" dirty="0"/>
              <a:t>					</a:t>
            </a:r>
            <a:r>
              <a:rPr lang="en-US" dirty="0" smtClean="0"/>
              <a:t>Q6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516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6"/>
            <a:ext cx="3630135" cy="477678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A grid where values for x and y can be plotted is known as a Cartesian set of axes (after Rene Descartes)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An Argand diagram is very similar, but the x-axis represents real numbers and the y-axis </a:t>
            </a:r>
            <a:r>
              <a:rPr lang="en-GB" sz="1500" dirty="0">
                <a:latin typeface="Comic Sans MS" pitchFamily="66" charset="0"/>
              </a:rPr>
              <a:t>represents imaginary numbers.</a:t>
            </a:r>
          </a:p>
          <a:p>
            <a:pPr marL="0" indent="0" algn="ctr">
              <a:buNone/>
            </a:pPr>
            <a:endParaRPr lang="en-US" sz="15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500" dirty="0">
                <a:latin typeface="Comic Sans MS" panose="030F0702030302020204" pitchFamily="66" charset="0"/>
              </a:rPr>
              <a:t>These are named after Jean-Robert Argand (1768–1822), although they were first described by Norwegian-Danish land surveyor and mathematician Caspar Wessel</a:t>
            </a:r>
          </a:p>
          <a:p>
            <a:pPr marL="0" indent="0" algn="ctr">
              <a:buNone/>
            </a:pPr>
            <a:endParaRPr lang="en-GB" sz="16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600" dirty="0">
                <a:latin typeface="Comic Sans MS" pitchFamily="66" charset="0"/>
              </a:rPr>
              <a:t>Complex numbers can be plotted on an Argand diagram, by considering the real and imaginary parts as coordinates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extLst>
      <p:ext uri="{BB962C8B-B14F-4D97-AF65-F5344CB8AC3E}">
        <p14:creationId xmlns:p14="http://schemas.microsoft.com/office/powerpoint/2010/main" val="74263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6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28800" y="2168434"/>
            <a:ext cx="3200400" cy="4308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Represent the following complex numbers on an Argand diagram: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magnitude of |OA|, |OB| and |OC|, where O is the origin of the Argand diagram, and A, B and C are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,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z</a:t>
            </a:r>
            <a:r>
              <a:rPr lang="en-GB" sz="1400" baseline="-25000" dirty="0">
                <a:latin typeface="Comic Sans MS" pitchFamily="66" charset="0"/>
              </a:rPr>
              <a:t>3</a:t>
            </a:r>
            <a:r>
              <a:rPr lang="en-GB" sz="1400" dirty="0">
                <a:latin typeface="Comic Sans MS" pitchFamily="66" charset="0"/>
              </a:rPr>
              <a:t> respectively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You can use Pythagoras’ Theorem to find the magnitude of the distances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819401" y="2936966"/>
                <a:ext cx="12287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=2+5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1" y="2936966"/>
                <a:ext cx="12287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19401" y="3394166"/>
                <a:ext cx="12334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=3−4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1" y="3394166"/>
                <a:ext cx="1233479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819400" y="3851366"/>
                <a:ext cx="12735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=−4+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851366"/>
                <a:ext cx="127355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V="1">
            <a:off x="7391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7696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8001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05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8610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915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9220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781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086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8001000" y="2667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8001000" y="2362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V="1">
            <a:off x="8001000" y="2057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8001000" y="1752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8001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8001000" y="1143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8001000" y="838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6200000" flipV="1">
            <a:off x="8001000" y="533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V="1">
            <a:off x="8001000" y="228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525001" y="2819401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467600" y="1066801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8537028" y="1374228"/>
            <a:ext cx="152400" cy="152400"/>
            <a:chOff x="5791200" y="5334000"/>
            <a:chExt cx="152400" cy="152400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6713429" y="2585364"/>
            <a:ext cx="152400" cy="152400"/>
            <a:chOff x="5791200" y="5334000"/>
            <a:chExt cx="152400" cy="152400"/>
          </a:xfrm>
        </p:grpSpPr>
        <p:cxnSp>
          <p:nvCxnSpPr>
            <p:cNvPr id="33" name="Straight Connector 32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8833807" y="4101456"/>
            <a:ext cx="152400" cy="152400"/>
            <a:chOff x="5791200" y="5334000"/>
            <a:chExt cx="152400" cy="152400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TextBox 38"/>
          <p:cNvSpPr txBox="1"/>
          <p:nvPr/>
        </p:nvSpPr>
        <p:spPr>
          <a:xfrm>
            <a:off x="8620836" y="1187357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915400" y="4191001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400800" y="2362201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8001000" y="2971800"/>
            <a:ext cx="609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8610600" y="1447800"/>
            <a:ext cx="0" cy="1524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8001000" y="1447800"/>
            <a:ext cx="609600" cy="1524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781800" y="2667000"/>
            <a:ext cx="0" cy="3048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781800" y="2971800"/>
            <a:ext cx="12192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781800" y="2667000"/>
            <a:ext cx="1219200" cy="3048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8001000" y="2971800"/>
            <a:ext cx="914400" cy="1219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8001000" y="29718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8915400" y="2971800"/>
            <a:ext cx="0" cy="1219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229600" y="2743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610600" y="21336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915400" y="32766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305800" y="29718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162800" y="29718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77000" y="26670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9372600" y="29718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248400" y="2971801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24800" y="434340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001000" y="1295401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172200" y="4800601"/>
                <a:ext cx="1522212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𝑂𝐴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800601"/>
                <a:ext cx="1522212" cy="35920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172201" y="5181600"/>
                <a:ext cx="1126847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𝑂𝐴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i="1">
                              <a:latin typeface="Cambria Math"/>
                            </a:rPr>
                            <m:t>29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1" y="5181600"/>
                <a:ext cx="1126847" cy="3331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172200" y="5715001"/>
                <a:ext cx="1522212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𝑂𝐵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715001"/>
                <a:ext cx="1522212" cy="3592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172201" y="6096001"/>
                <a:ext cx="9174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𝑂𝐵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1" y="6096001"/>
                <a:ext cx="91743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8077200" y="5257801"/>
                <a:ext cx="1522212" cy="3592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𝑂𝐶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5257801"/>
                <a:ext cx="1522212" cy="3592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8077200" y="5638800"/>
                <a:ext cx="1126590" cy="3331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𝑂𝐶</m:t>
                          </m:r>
                        </m:e>
                      </m:d>
                      <m:r>
                        <a:rPr lang="en-GB" sz="14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i="1">
                              <a:latin typeface="Cambria Math"/>
                            </a:rPr>
                            <m:t>17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5638800"/>
                <a:ext cx="1126590" cy="33316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7924801" y="1752601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√29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229600" y="3581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010401" y="2438401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√17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4142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7" grpId="0"/>
      <p:bldP spid="28" grpId="0"/>
      <p:bldP spid="39" grpId="0"/>
      <p:bldP spid="40" grpId="0"/>
      <p:bldP spid="41" grpId="0"/>
      <p:bldP spid="51" grpId="0"/>
      <p:bldP spid="51" grpId="1"/>
      <p:bldP spid="52" grpId="0"/>
      <p:bldP spid="52" grpId="1"/>
      <p:bldP spid="53" grpId="0"/>
      <p:bldP spid="53" grpId="1"/>
      <p:bldP spid="54" grpId="0"/>
      <p:bldP spid="54" grpId="1"/>
      <p:bldP spid="55" grpId="0"/>
      <p:bldP spid="55" grpId="1"/>
      <p:bldP spid="56" grpId="0"/>
      <p:bldP spid="56" grpId="1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6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70" name="Content Placeholder 2"/>
          <p:cNvSpPr txBox="1">
            <a:spLocks/>
          </p:cNvSpPr>
          <p:nvPr/>
        </p:nvSpPr>
        <p:spPr>
          <a:xfrm>
            <a:off x="1828800" y="2133600"/>
            <a:ext cx="32004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Show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,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 +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on an Argand diagram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2133601" y="2286000"/>
                <a:ext cx="111492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=4+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1" y="2286000"/>
                <a:ext cx="1114921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3505201" y="2286000"/>
                <a:ext cx="12334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=3+3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1" y="2286000"/>
                <a:ext cx="1233479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2971800" y="3429000"/>
                <a:ext cx="8504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429000"/>
                <a:ext cx="850426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2514600" y="3886200"/>
                <a:ext cx="186874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4+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+(3+3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886200"/>
                <a:ext cx="1868742" cy="338554"/>
              </a:xfrm>
              <a:prstGeom prst="rect">
                <a:avLst/>
              </a:prstGeom>
              <a:blipFill>
                <a:blip r:embed="rId5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2743200" y="43434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=7+4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343400"/>
                <a:ext cx="11430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Straight Connector 75"/>
          <p:cNvCxnSpPr/>
          <p:nvPr/>
        </p:nvCxnSpPr>
        <p:spPr>
          <a:xfrm flipV="1">
            <a:off x="73739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76787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7983583" y="1761308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82883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85931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V="1">
            <a:off x="88979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92027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67643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flipV="1">
            <a:off x="7069183" y="17613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16200000" flipV="1">
            <a:off x="7983583" y="29805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rot="16200000" flipV="1">
            <a:off x="7983583" y="26757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rot="16200000" flipV="1">
            <a:off x="7983583" y="23709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rot="16200000" flipV="1">
            <a:off x="7983583" y="20661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rot="5400000" flipH="1" flipV="1">
            <a:off x="7983583" y="1761308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6200000" flipV="1">
            <a:off x="7983583" y="14565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 flipV="1">
            <a:off x="7983583" y="11517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rot="16200000" flipV="1">
            <a:off x="7983583" y="8469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16200000" flipV="1">
            <a:off x="7983583" y="542108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9507584" y="3132909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7450183" y="1380309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9278983" y="3285309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10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6154784" y="3285309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-10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831183" y="4692535"/>
            <a:ext cx="561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-10i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907383" y="1608909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10i</a:t>
            </a:r>
          </a:p>
        </p:txBody>
      </p:sp>
      <p:grpSp>
        <p:nvGrpSpPr>
          <p:cNvPr id="100" name="Group 99"/>
          <p:cNvGrpSpPr/>
          <p:nvPr/>
        </p:nvGrpSpPr>
        <p:grpSpPr>
          <a:xfrm>
            <a:off x="8518685" y="3052946"/>
            <a:ext cx="152400" cy="152400"/>
            <a:chOff x="5791200" y="5334000"/>
            <a:chExt cx="152400" cy="152400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oup 102"/>
          <p:cNvGrpSpPr/>
          <p:nvPr/>
        </p:nvGrpSpPr>
        <p:grpSpPr>
          <a:xfrm>
            <a:off x="8363847" y="2744488"/>
            <a:ext cx="152400" cy="152400"/>
            <a:chOff x="5791200" y="5334000"/>
            <a:chExt cx="152400" cy="152400"/>
          </a:xfrm>
        </p:grpSpPr>
        <p:cxnSp>
          <p:nvCxnSpPr>
            <p:cNvPr id="104" name="Straight Connector 103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Group 105"/>
          <p:cNvGrpSpPr/>
          <p:nvPr/>
        </p:nvGrpSpPr>
        <p:grpSpPr>
          <a:xfrm>
            <a:off x="8962474" y="2589649"/>
            <a:ext cx="152400" cy="152400"/>
            <a:chOff x="5791200" y="5334000"/>
            <a:chExt cx="152400" cy="152400"/>
          </a:xfrm>
        </p:grpSpPr>
        <p:cxnSp>
          <p:nvCxnSpPr>
            <p:cNvPr id="107" name="Straight Connector 106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/>
          <p:cNvCxnSpPr/>
          <p:nvPr/>
        </p:nvCxnSpPr>
        <p:spPr>
          <a:xfrm flipH="1">
            <a:off x="7995459" y="2819202"/>
            <a:ext cx="446315" cy="45423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7993480" y="3139835"/>
            <a:ext cx="602672" cy="13161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7990511" y="2664823"/>
            <a:ext cx="1056905" cy="617517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H="1">
            <a:off x="8622873" y="2650968"/>
            <a:ext cx="446315" cy="45423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H="1">
            <a:off x="8454639" y="2662843"/>
            <a:ext cx="602672" cy="13161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8601101" y="3008218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7981606" y="2626229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9179035" y="2362993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+z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5905163" y="5216585"/>
            <a:ext cx="4240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Notice that vector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+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is effectively the diagonal of a parallelogram</a:t>
            </a:r>
          </a:p>
        </p:txBody>
      </p:sp>
    </p:spTree>
    <p:extLst>
      <p:ext uri="{BB962C8B-B14F-4D97-AF65-F5344CB8AC3E}">
        <p14:creationId xmlns:p14="http://schemas.microsoft.com/office/powerpoint/2010/main" val="195341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5" grpId="0"/>
      <p:bldP spid="94" grpId="0"/>
      <p:bldP spid="95" grpId="0"/>
      <p:bldP spid="96" grpId="0"/>
      <p:bldP spid="97" grpId="0"/>
      <p:bldP spid="98" grpId="0"/>
      <p:bldP spid="99" grpId="0"/>
      <p:bldP spid="114" grpId="0"/>
      <p:bldP spid="115" grpId="0"/>
      <p:bldP spid="116" grpId="0"/>
      <p:bldP spid="1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6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represent complex numbers using an Argand diagram.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1828800" y="2804160"/>
            <a:ext cx="3200400" cy="3672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Show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,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and z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 - z</a:t>
            </a:r>
            <a:r>
              <a:rPr lang="en-GB" sz="1400" baseline="-25000" dirty="0">
                <a:latin typeface="Comic Sans MS" pitchFamily="66" charset="0"/>
              </a:rPr>
              <a:t>2</a:t>
            </a:r>
            <a:r>
              <a:rPr lang="en-GB" sz="1400" dirty="0">
                <a:latin typeface="Comic Sans MS" pitchFamily="66" charset="0"/>
              </a:rPr>
              <a:t> on an Argand diagram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133600" y="2286000"/>
                <a:ext cx="122873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=2+5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286000"/>
                <a:ext cx="1228734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505201" y="2286000"/>
                <a:ext cx="123347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=4+2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1" y="2286000"/>
                <a:ext cx="1233479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971800" y="3429000"/>
                <a:ext cx="85042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429000"/>
                <a:ext cx="850426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514600" y="3886200"/>
                <a:ext cx="186874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2+5</m:t>
                          </m:r>
                          <m:r>
                            <a:rPr lang="en-GB" sz="1600" i="1">
                              <a:latin typeface="Cambria Math"/>
                            </a:rPr>
                            <m:t>𝑖</m:t>
                          </m:r>
                        </m:e>
                      </m:d>
                      <m:r>
                        <a:rPr lang="en-GB" sz="1600" i="1">
                          <a:latin typeface="Cambria Math"/>
                        </a:rPr>
                        <m:t>−(4+2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3886200"/>
                <a:ext cx="1868742" cy="338554"/>
              </a:xfrm>
              <a:prstGeom prst="rect">
                <a:avLst/>
              </a:prstGeom>
              <a:blipFill>
                <a:blip r:embed="rId5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743200" y="43434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=−2+3</m:t>
                      </m:r>
                      <m:r>
                        <a:rPr lang="en-GB" sz="1600" i="1">
                          <a:latin typeface="Cambria Math"/>
                        </a:rPr>
                        <m:t>𝑖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4343400"/>
                <a:ext cx="1143000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 flipV="1">
            <a:off x="7391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7696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8001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8305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8610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89154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V="1">
            <a:off x="92202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67818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V="1">
            <a:off x="7086600" y="1447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V="1">
            <a:off x="8001000" y="2667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16200000" flipV="1">
            <a:off x="8001000" y="2362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rot="16200000" flipV="1">
            <a:off x="8001000" y="2057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rot="16200000" flipV="1">
            <a:off x="8001000" y="1752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5400000" flipH="1" flipV="1">
            <a:off x="8001000" y="14478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16200000" flipV="1">
            <a:off x="8001000" y="1143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16200000" flipV="1">
            <a:off x="8001000" y="838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16200000" flipV="1">
            <a:off x="8001000" y="533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16200000" flipV="1">
            <a:off x="8001000" y="228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/>
          <p:nvPr/>
        </p:nvSpPr>
        <p:spPr>
          <a:xfrm>
            <a:off x="9525001" y="2819401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467600" y="1066801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9378287" y="29718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6172200" y="2971801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7944135" y="434340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7979391" y="1295401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131" name="Group 130"/>
          <p:cNvGrpSpPr/>
          <p:nvPr/>
        </p:nvGrpSpPr>
        <p:grpSpPr>
          <a:xfrm>
            <a:off x="8536102" y="1374661"/>
            <a:ext cx="152400" cy="152400"/>
            <a:chOff x="5791200" y="5334000"/>
            <a:chExt cx="152400" cy="152400"/>
          </a:xfrm>
        </p:grpSpPr>
        <p:cxnSp>
          <p:nvCxnSpPr>
            <p:cNvPr id="132" name="Straight Connector 1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/>
          <p:cNvGrpSpPr/>
          <p:nvPr/>
        </p:nvGrpSpPr>
        <p:grpSpPr>
          <a:xfrm>
            <a:off x="9145539" y="2287679"/>
            <a:ext cx="152400" cy="152400"/>
            <a:chOff x="5791200" y="5334000"/>
            <a:chExt cx="152400" cy="152400"/>
          </a:xfrm>
        </p:grpSpPr>
        <p:cxnSp>
          <p:nvCxnSpPr>
            <p:cNvPr id="135" name="Straight Connector 134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oup 136"/>
          <p:cNvGrpSpPr/>
          <p:nvPr/>
        </p:nvGrpSpPr>
        <p:grpSpPr>
          <a:xfrm>
            <a:off x="7306239" y="1980911"/>
            <a:ext cx="152400" cy="152400"/>
            <a:chOff x="5791200" y="5334000"/>
            <a:chExt cx="152400" cy="152400"/>
          </a:xfrm>
        </p:grpSpPr>
        <p:cxnSp>
          <p:nvCxnSpPr>
            <p:cNvPr id="138" name="Straight Connector 137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0" name="Straight Connector 139"/>
          <p:cNvCxnSpPr/>
          <p:nvPr/>
        </p:nvCxnSpPr>
        <p:spPr>
          <a:xfrm flipH="1">
            <a:off x="7988773" y="1448790"/>
            <a:ext cx="624797" cy="152371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/>
          <p:nvPr/>
        </p:nvCxnSpPr>
        <p:spPr>
          <a:xfrm>
            <a:off x="7390411" y="2054432"/>
            <a:ext cx="596383" cy="916099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H="1">
            <a:off x="7995698" y="2363190"/>
            <a:ext cx="1235388" cy="606350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8613467" y="1180074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9215446" y="2046855"/>
            <a:ext cx="354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7040107" y="1658309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-z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5922580" y="4903077"/>
            <a:ext cx="42409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Vector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–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 is still the diagram of a parallelogram</a:t>
            </a:r>
          </a:p>
          <a:p>
            <a:pPr algn="ctr"/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One side is 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the other side is –z</a:t>
            </a:r>
            <a:r>
              <a:rPr lang="en-GB" sz="160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16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(shown on the diagram)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47" name="Straight Connector 146"/>
          <p:cNvCxnSpPr/>
          <p:nvPr/>
        </p:nvCxnSpPr>
        <p:spPr>
          <a:xfrm flipH="1">
            <a:off x="6758686" y="2966851"/>
            <a:ext cx="1235388" cy="60635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 flipH="1">
            <a:off x="6763635" y="2028701"/>
            <a:ext cx="624797" cy="1523718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/>
          <p:cNvCxnSpPr/>
          <p:nvPr/>
        </p:nvCxnSpPr>
        <p:spPr>
          <a:xfrm flipH="1">
            <a:off x="7362348" y="1456706"/>
            <a:ext cx="1235388" cy="60635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6386521" y="3551805"/>
            <a:ext cx="4635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-z</a:t>
            </a:r>
            <a:r>
              <a:rPr lang="en-GB" sz="1400" b="1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98893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125" grpId="0"/>
      <p:bldP spid="126" grpId="0"/>
      <p:bldP spid="127" grpId="0"/>
      <p:bldP spid="128" grpId="0"/>
      <p:bldP spid="129" grpId="0"/>
      <p:bldP spid="130" grpId="0"/>
      <p:bldP spid="143" grpId="0"/>
      <p:bldP spid="144" grpId="0"/>
      <p:bldP spid="145" grpId="0"/>
      <p:bldP spid="1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700" y="1600200"/>
            <a:ext cx="3714750" cy="474345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modulus of a complex number is its magnitude – you have already seen how to calculate it by using Pythagoras’ Theorem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It is usually represented by the letter r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argument of a complex number is the angle it makes with the positive real axis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argument is usually measured in radians</a:t>
            </a: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It will be negative if the complex number is plotted below the horizontal axis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05039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0576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700" y="1600200"/>
            <a:ext cx="3714750" cy="47434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Find, to two decimal places, the modulus and argument of z = 4 + 5i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05039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971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276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581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886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191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495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800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362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667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V="1">
            <a:off x="3581400" y="4724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3581400" y="4419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3581400" y="4114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3581400" y="3810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3581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3581400" y="3200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3581400" y="2895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3581400" y="2590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3581400" y="2286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105401" y="4876801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48000" y="3124201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76800" y="5029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52600" y="5029201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05200" y="640080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81400" y="3352801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4724400" y="3429000"/>
            <a:ext cx="152400" cy="152400"/>
            <a:chOff x="5791200" y="5334000"/>
            <a:chExt cx="152400" cy="1524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4724400" y="3124201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 flipH="1">
            <a:off x="3564672" y="3505200"/>
            <a:ext cx="1235928" cy="153395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3581400" y="5029200"/>
            <a:ext cx="12192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800600" y="3505200"/>
            <a:ext cx="0" cy="15240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114800" y="5029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800600" y="41148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5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019800" y="1981201"/>
                <a:ext cx="1416606" cy="397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1981201"/>
                <a:ext cx="1416606" cy="3973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6019801" y="1600201"/>
            <a:ext cx="3071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Pythagoras’ Theorem to find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019801" y="2438401"/>
                <a:ext cx="963725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41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1" y="2438401"/>
                <a:ext cx="963725" cy="3676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019800" y="2895600"/>
                <a:ext cx="15479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=6.40 (2</m:t>
                      </m:r>
                      <m:r>
                        <a:rPr lang="en-GB" sz="1600" i="1">
                          <a:latin typeface="Cambria Math"/>
                        </a:rPr>
                        <m:t>𝑑𝑝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895600"/>
                <a:ext cx="1547988" cy="338554"/>
              </a:xfrm>
              <a:prstGeom prst="rect">
                <a:avLst/>
              </a:prstGeom>
              <a:blipFill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6019800" y="3657601"/>
            <a:ext cx="27959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Trigonometry to find </a:t>
            </a:r>
            <a:r>
              <a:rPr lang="en-GB" sz="1400" u="sng" dirty="0" err="1">
                <a:latin typeface="Comic Sans MS" pitchFamily="66" charset="0"/>
              </a:rPr>
              <a:t>arg</a:t>
            </a:r>
            <a:r>
              <a:rPr lang="en-GB" sz="1400" u="sng" dirty="0">
                <a:latin typeface="Comic Sans MS" pitchFamily="66" charset="0"/>
              </a:rPr>
              <a:t> z</a:t>
            </a:r>
          </a:p>
        </p:txBody>
      </p:sp>
      <p:sp>
        <p:nvSpPr>
          <p:cNvPr id="58" name="Arc 57"/>
          <p:cNvSpPr/>
          <p:nvPr/>
        </p:nvSpPr>
        <p:spPr>
          <a:xfrm>
            <a:off x="2971800" y="4495800"/>
            <a:ext cx="914400" cy="914400"/>
          </a:xfrm>
          <a:prstGeom prst="arc">
            <a:avLst>
              <a:gd name="adj1" fmla="val 19755867"/>
              <a:gd name="adj2" fmla="val 686976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3886200" y="4724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019800" y="4038601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𝑇𝑎𝑛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𝑂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038601"/>
                <a:ext cx="1117614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019800" y="4648201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𝑇𝑎𝑛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648201"/>
                <a:ext cx="1117614" cy="553357"/>
              </a:xfrm>
              <a:prstGeom prst="rect">
                <a:avLst/>
              </a:prstGeom>
              <a:blipFill>
                <a:blip r:embed="rId7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019800" y="5334000"/>
                <a:ext cx="23376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=0.90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𝑟𝑎𝑑𝑖𝑎𝑛𝑠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 (2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𝑑𝑝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5334000"/>
                <a:ext cx="2337628" cy="338554"/>
              </a:xfrm>
              <a:prstGeom prst="rect">
                <a:avLst/>
              </a:prstGeom>
              <a:blipFill>
                <a:blip r:embed="rId8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73914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7772400" y="22860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5" name="Arc 64"/>
          <p:cNvSpPr/>
          <p:nvPr/>
        </p:nvSpPr>
        <p:spPr>
          <a:xfrm>
            <a:off x="7391400" y="2667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7010400" y="4419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8077200" y="50292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7772400" y="2667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as a decimal (if needed)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391400" y="44958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458200" y="50292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in radians</a:t>
            </a:r>
          </a:p>
        </p:txBody>
      </p:sp>
      <p:sp>
        <p:nvSpPr>
          <p:cNvPr id="71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308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4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8" grpId="0" animBg="1"/>
      <p:bldP spid="59" grpId="0"/>
      <p:bldP spid="60" grpId="0"/>
      <p:bldP spid="61" grpId="0"/>
      <p:bldP spid="62" grpId="0"/>
      <p:bldP spid="63" grpId="0" animBg="1"/>
      <p:bldP spid="64" grpId="0"/>
      <p:bldP spid="65" grpId="0" animBg="1"/>
      <p:bldP spid="66" grpId="0" animBg="1"/>
      <p:bldP spid="67" grpId="0" animBg="1"/>
      <p:bldP spid="68" grpId="0"/>
      <p:bldP spid="69" grpId="0"/>
      <p:bldP spid="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700" y="1600200"/>
            <a:ext cx="3714750" cy="47434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Find, to two decimal places, the modulus and argument of z = -2 + 4i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05039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971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276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581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886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191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495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800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362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667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V="1">
            <a:off x="3581400" y="4724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3581400" y="4419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3581400" y="4114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3581400" y="3810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3581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3581400" y="3200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3581400" y="2895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3581400" y="2590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3581400" y="2286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105401" y="4876801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48000" y="3124201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76800" y="5029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52600" y="5029201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05200" y="640080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81400" y="3352801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2895600" y="3733800"/>
            <a:ext cx="152400" cy="152400"/>
            <a:chOff x="5791200" y="5334000"/>
            <a:chExt cx="152400" cy="1524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2667000" y="3505201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2971800" y="5029200"/>
            <a:ext cx="6096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971800" y="3810000"/>
            <a:ext cx="0" cy="12192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48000" y="5029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667000" y="41910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019800" y="1981201"/>
                <a:ext cx="1416606" cy="397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4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1981201"/>
                <a:ext cx="1416606" cy="3973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6019801" y="1600201"/>
            <a:ext cx="3071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Pythagoras’ Theorem to find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019801" y="2438401"/>
                <a:ext cx="963725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20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1" y="2438401"/>
                <a:ext cx="963725" cy="3676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019800" y="2895600"/>
                <a:ext cx="15479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=4.47 (2</m:t>
                      </m:r>
                      <m:r>
                        <a:rPr lang="en-GB" sz="1600" i="1">
                          <a:latin typeface="Cambria Math"/>
                        </a:rPr>
                        <m:t>𝑑𝑝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895600"/>
                <a:ext cx="1547988" cy="338554"/>
              </a:xfrm>
              <a:prstGeom prst="rect">
                <a:avLst/>
              </a:prstGeom>
              <a:blipFill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6019800" y="3657601"/>
            <a:ext cx="27959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Trigonometry to find </a:t>
            </a:r>
            <a:r>
              <a:rPr lang="en-GB" sz="1400" u="sng" dirty="0" err="1">
                <a:latin typeface="Comic Sans MS" pitchFamily="66" charset="0"/>
              </a:rPr>
              <a:t>arg</a:t>
            </a:r>
            <a:r>
              <a:rPr lang="en-GB" sz="1400" u="sng" dirty="0">
                <a:latin typeface="Comic Sans MS" pitchFamily="66" charset="0"/>
              </a:rPr>
              <a:t> z</a:t>
            </a:r>
          </a:p>
        </p:txBody>
      </p:sp>
      <p:sp>
        <p:nvSpPr>
          <p:cNvPr id="58" name="Arc 57"/>
          <p:cNvSpPr/>
          <p:nvPr/>
        </p:nvSpPr>
        <p:spPr>
          <a:xfrm>
            <a:off x="3276600" y="4572000"/>
            <a:ext cx="914400" cy="914400"/>
          </a:xfrm>
          <a:prstGeom prst="arc">
            <a:avLst>
              <a:gd name="adj1" fmla="val 10753655"/>
              <a:gd name="adj2" fmla="val 13475351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3048000" y="4724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019800" y="4038601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𝑇𝑎𝑛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𝑂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038601"/>
                <a:ext cx="1117614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019800" y="4648201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𝑇𝑎𝑛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648201"/>
                <a:ext cx="1117614" cy="5533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019800" y="5334000"/>
                <a:ext cx="233762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=1.11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𝑟𝑎𝑑𝑖𝑎𝑛𝑠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 (2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𝑑𝑝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5334000"/>
                <a:ext cx="2337628" cy="338554"/>
              </a:xfrm>
              <a:prstGeom prst="rect">
                <a:avLst/>
              </a:prstGeom>
              <a:blipFill>
                <a:blip r:embed="rId8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7391400" y="2209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7772400" y="22860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65" name="Arc 64"/>
          <p:cNvSpPr/>
          <p:nvPr/>
        </p:nvSpPr>
        <p:spPr>
          <a:xfrm>
            <a:off x="7391400" y="2667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7010400" y="4419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8077200" y="5029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7772400" y="2667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as a decimal (if needed)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391400" y="44958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8458200" y="5029201"/>
            <a:ext cx="198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in radians</a:t>
            </a:r>
          </a:p>
        </p:txBody>
      </p:sp>
      <p:sp>
        <p:nvSpPr>
          <p:cNvPr id="71" name="Arc 70"/>
          <p:cNvSpPr/>
          <p:nvPr/>
        </p:nvSpPr>
        <p:spPr>
          <a:xfrm>
            <a:off x="2971800" y="4724400"/>
            <a:ext cx="914400" cy="914400"/>
          </a:xfrm>
          <a:prstGeom prst="arc">
            <a:avLst>
              <a:gd name="adj1" fmla="val 16027809"/>
              <a:gd name="adj2" fmla="val 20509898"/>
            </a:avLst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2971800" y="3810000"/>
            <a:ext cx="592872" cy="1229158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019801" y="5791200"/>
                <a:ext cx="24070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−1.11=2.03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𝑟𝑎𝑑𝑖𝑎𝑛𝑠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1" y="5791200"/>
                <a:ext cx="2407069" cy="338554"/>
              </a:xfrm>
              <a:prstGeom prst="rect">
                <a:avLst/>
              </a:prstGeom>
              <a:blipFill>
                <a:blip r:embed="rId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019801" y="6172200"/>
                <a:ext cx="130619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/>
                              <a:ea typeface="Cambria Math"/>
                            </a:rPr>
                            <m:t>arg</m:t>
                          </m:r>
                        </m:fName>
                        <m:e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</m:func>
                      <m:r>
                        <a:rPr lang="en-GB" sz="1600" i="1">
                          <a:latin typeface="Cambria Math"/>
                          <a:ea typeface="Cambria Math"/>
                        </a:rPr>
                        <m:t>=2.03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1" y="6172200"/>
                <a:ext cx="130619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TextBox 74"/>
          <p:cNvSpPr txBox="1"/>
          <p:nvPr/>
        </p:nvSpPr>
        <p:spPr>
          <a:xfrm>
            <a:off x="3810000" y="4724401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0000CC"/>
                </a:solidFill>
                <a:latin typeface="Comic Sans MS" pitchFamily="66" charset="0"/>
              </a:rPr>
              <a:t>2.03</a:t>
            </a:r>
            <a:endParaRPr lang="en-GB" sz="1400" b="1" baseline="-250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76" name="Arc 75"/>
          <p:cNvSpPr/>
          <p:nvPr/>
        </p:nvSpPr>
        <p:spPr>
          <a:xfrm>
            <a:off x="8153400" y="5486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8490857" y="5427618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Subtract from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to find the required angle (remember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radians = 180°)</a:t>
            </a:r>
          </a:p>
        </p:txBody>
      </p:sp>
      <p:sp>
        <p:nvSpPr>
          <p:cNvPr id="74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776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4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8" grpId="0" animBg="1"/>
      <p:bldP spid="59" grpId="0"/>
      <p:bldP spid="60" grpId="0"/>
      <p:bldP spid="61" grpId="0"/>
      <p:bldP spid="62" grpId="0"/>
      <p:bldP spid="63" grpId="0" animBg="1"/>
      <p:bldP spid="64" grpId="0"/>
      <p:bldP spid="65" grpId="0" animBg="1"/>
      <p:bldP spid="66" grpId="0" animBg="1"/>
      <p:bldP spid="67" grpId="0" animBg="1"/>
      <p:bldP spid="68" grpId="0"/>
      <p:bldP spid="69" grpId="0"/>
      <p:bldP spid="70" grpId="0"/>
      <p:bldP spid="71" grpId="0" animBg="1"/>
      <p:bldP spid="72" grpId="0"/>
      <p:bldP spid="73" grpId="0"/>
      <p:bldP spid="75" grpId="0"/>
      <p:bldP spid="76" grpId="0" animBg="1"/>
      <p:bldP spid="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0700" y="1600200"/>
            <a:ext cx="3714750" cy="47434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value of r, the modulus of a complex number z, and the value of </a:t>
            </a:r>
            <a:r>
              <a:rPr lang="el-GR" sz="1400" b="1" dirty="0">
                <a:latin typeface="Comic Sans MS" pitchFamily="66" charset="0"/>
              </a:rPr>
              <a:t>θ</a:t>
            </a:r>
            <a:r>
              <a:rPr lang="en-GB" sz="1400" b="1" dirty="0">
                <a:latin typeface="Comic Sans MS" pitchFamily="66" charset="0"/>
              </a:rPr>
              <a:t>, which is the argument of z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Find, to two decimal places, the modulus and argument of z = -3 - 3i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05039" y="6519446"/>
            <a:ext cx="4395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Comic Sans MS" pitchFamily="66" charset="0"/>
              </a:rPr>
              <a:t>2B</a:t>
            </a:r>
            <a:endParaRPr lang="en-GB" sz="1600" dirty="0">
              <a:latin typeface="Comic Sans MS" pitchFamily="66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971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3276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581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3886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4191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4958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8006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3622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667000" y="35052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16200000" flipV="1">
            <a:off x="3581400" y="4724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V="1">
            <a:off x="3581400" y="4419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V="1">
            <a:off x="3581400" y="4114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3581400" y="3810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3581400" y="3505200"/>
            <a:ext cx="0" cy="3048000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V="1">
            <a:off x="3581400" y="32004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V="1">
            <a:off x="3581400" y="28956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V="1">
            <a:off x="3581400" y="25908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V="1">
            <a:off x="3581400" y="2286000"/>
            <a:ext cx="0" cy="3048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105401" y="4876801"/>
            <a:ext cx="825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x (Real)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48000" y="3124201"/>
            <a:ext cx="13003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 (Imaginary)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76800" y="5029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752600" y="5029201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505200" y="6400801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-5i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81400" y="3352801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5i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2608521" y="5870945"/>
            <a:ext cx="152400" cy="152400"/>
            <a:chOff x="5791200" y="5334000"/>
            <a:chExt cx="152400" cy="1524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H="1">
              <a:off x="5791200" y="5334000"/>
              <a:ext cx="1524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2390554" y="5940056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z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2667000" y="5029200"/>
            <a:ext cx="9144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667000" y="5029200"/>
            <a:ext cx="0" cy="91440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362200" y="53340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971800" y="47244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8" name="Arc 57"/>
          <p:cNvSpPr/>
          <p:nvPr/>
        </p:nvSpPr>
        <p:spPr>
          <a:xfrm>
            <a:off x="3200400" y="4572000"/>
            <a:ext cx="914400" cy="914400"/>
          </a:xfrm>
          <a:prstGeom prst="arc">
            <a:avLst>
              <a:gd name="adj1" fmla="val 8439430"/>
              <a:gd name="adj2" fmla="val 10902940"/>
            </a:avLst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2895600" y="5029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1400" b="1" dirty="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Arc 73"/>
          <p:cNvSpPr/>
          <p:nvPr/>
        </p:nvSpPr>
        <p:spPr>
          <a:xfrm>
            <a:off x="3048000" y="4419600"/>
            <a:ext cx="914400" cy="914400"/>
          </a:xfrm>
          <a:prstGeom prst="arc">
            <a:avLst>
              <a:gd name="adj1" fmla="val 1169839"/>
              <a:gd name="adj2" fmla="val 6811252"/>
            </a:avLst>
          </a:prstGeom>
          <a:ln w="3175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 flipV="1">
            <a:off x="2682950" y="5039159"/>
            <a:ext cx="881723" cy="915075"/>
          </a:xfrm>
          <a:prstGeom prst="line">
            <a:avLst/>
          </a:prstGeom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019800" y="1828801"/>
                <a:ext cx="1416606" cy="397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1828801"/>
                <a:ext cx="1416606" cy="3973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/>
          <p:cNvSpPr txBox="1"/>
          <p:nvPr/>
        </p:nvSpPr>
        <p:spPr>
          <a:xfrm>
            <a:off x="6019801" y="1447801"/>
            <a:ext cx="30716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Pythagoras’ Theorem to find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6019801" y="2286001"/>
                <a:ext cx="963725" cy="367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/>
                            </a:rPr>
                            <m:t>18</m:t>
                          </m:r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1" y="2286001"/>
                <a:ext cx="963725" cy="36760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6019800" y="2743200"/>
                <a:ext cx="15479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𝑟</m:t>
                      </m:r>
                      <m:r>
                        <a:rPr lang="en-GB" sz="1600" i="1">
                          <a:latin typeface="Cambria Math"/>
                        </a:rPr>
                        <m:t>=4.24 (2</m:t>
                      </m:r>
                      <m:r>
                        <a:rPr lang="en-GB" sz="1600" i="1">
                          <a:latin typeface="Cambria Math"/>
                        </a:rPr>
                        <m:t>𝑑𝑝</m:t>
                      </m:r>
                      <m:r>
                        <a:rPr lang="en-GB" sz="16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743200"/>
                <a:ext cx="1547988" cy="338554"/>
              </a:xfrm>
              <a:prstGeom prst="rect">
                <a:avLst/>
              </a:prstGeom>
              <a:blipFill>
                <a:blip r:embed="rId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TextBox 81"/>
          <p:cNvSpPr txBox="1"/>
          <p:nvPr/>
        </p:nvSpPr>
        <p:spPr>
          <a:xfrm>
            <a:off x="5993524" y="3352801"/>
            <a:ext cx="27959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Use Trigonometry to find </a:t>
            </a:r>
            <a:r>
              <a:rPr lang="en-GB" sz="1400" u="sng" dirty="0" err="1">
                <a:latin typeface="Comic Sans MS" pitchFamily="66" charset="0"/>
              </a:rPr>
              <a:t>arg</a:t>
            </a:r>
            <a:r>
              <a:rPr lang="en-GB" sz="1400" u="sng" dirty="0">
                <a:latin typeface="Comic Sans MS" pitchFamily="66" charset="0"/>
              </a:rPr>
              <a:t> z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5993524" y="3733801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𝑇𝑎𝑛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𝑂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524" y="3733801"/>
                <a:ext cx="1117614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5993524" y="4343401"/>
                <a:ext cx="111761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𝑇𝑎𝑛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524" y="4343401"/>
                <a:ext cx="1117614" cy="5533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5993524" y="5029201"/>
                <a:ext cx="2177840" cy="5107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GB" sz="1600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𝑟𝑎𝑑𝑖𝑎𝑛𝑠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 (2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𝑑𝑝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3524" y="5029201"/>
                <a:ext cx="2177840" cy="510781"/>
              </a:xfrm>
              <a:prstGeom prst="rect">
                <a:avLst/>
              </a:prstGeom>
              <a:blipFill>
                <a:blip r:embed="rId8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Arc 85"/>
          <p:cNvSpPr/>
          <p:nvPr/>
        </p:nvSpPr>
        <p:spPr>
          <a:xfrm>
            <a:off x="7391400" y="2057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Box 86"/>
          <p:cNvSpPr txBox="1"/>
          <p:nvPr/>
        </p:nvSpPr>
        <p:spPr>
          <a:xfrm>
            <a:off x="7772400" y="2133601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88" name="Arc 87"/>
          <p:cNvSpPr/>
          <p:nvPr/>
        </p:nvSpPr>
        <p:spPr>
          <a:xfrm>
            <a:off x="7391400" y="2514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c 88"/>
          <p:cNvSpPr/>
          <p:nvPr/>
        </p:nvSpPr>
        <p:spPr>
          <a:xfrm>
            <a:off x="6984124" y="41148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Arc 89"/>
          <p:cNvSpPr/>
          <p:nvPr/>
        </p:nvSpPr>
        <p:spPr>
          <a:xfrm>
            <a:off x="7898524" y="47244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TextBox 90"/>
          <p:cNvSpPr txBox="1"/>
          <p:nvPr/>
        </p:nvSpPr>
        <p:spPr>
          <a:xfrm>
            <a:off x="7772400" y="25146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as a decimal (if needed)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365124" y="4191001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8279524" y="47244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 in radians</a:t>
            </a:r>
          </a:p>
        </p:txBody>
      </p:sp>
      <p:sp>
        <p:nvSpPr>
          <p:cNvPr id="94" name="Arc 93"/>
          <p:cNvSpPr/>
          <p:nvPr/>
        </p:nvSpPr>
        <p:spPr>
          <a:xfrm>
            <a:off x="7898524" y="5257800"/>
            <a:ext cx="483476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TextBox 94"/>
          <p:cNvSpPr txBox="1"/>
          <p:nvPr/>
        </p:nvSpPr>
        <p:spPr>
          <a:xfrm>
            <a:off x="8382000" y="5181601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Subtract from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to find the required angle (remember </a:t>
            </a:r>
            <a:r>
              <a:rPr lang="el-GR" sz="1200" dirty="0">
                <a:solidFill>
                  <a:srgbClr val="0000CC"/>
                </a:solidFill>
                <a:latin typeface="Comic Sans MS" pitchFamily="66" charset="0"/>
              </a:rPr>
              <a:t>π</a:t>
            </a:r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 radians = 180°)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5917324" y="5562601"/>
                <a:ext cx="1996444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en-GB" sz="1600" i="1">
                          <a:latin typeface="Cambria Math"/>
                          <a:ea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GB" sz="16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  <m:r>
                        <a:rPr lang="en-GB" sz="1600" i="1">
                          <a:latin typeface="Cambria Math"/>
                          <a:ea typeface="Cambria Math"/>
                        </a:rPr>
                        <m:t>𝑟𝑎𝑑𝑖𝑎𝑛𝑠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7324" y="5562601"/>
                <a:ext cx="1996444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5943601" y="6172201"/>
                <a:ext cx="1427403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/>
                              <a:ea typeface="Cambria Math"/>
                            </a:rPr>
                            <m:t>arg</m:t>
                          </m:r>
                        </m:fName>
                        <m:e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𝑧</m:t>
                          </m:r>
                        </m:e>
                      </m:func>
                      <m:r>
                        <a:rPr lang="en-GB" sz="1600" i="1">
                          <a:latin typeface="Cambria Math"/>
                          <a:ea typeface="Cambria Math"/>
                        </a:rPr>
                        <m:t>=−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3</m:t>
                          </m:r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  <a:ea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1" y="6172201"/>
                <a:ext cx="1427403" cy="5533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Arc 97"/>
          <p:cNvSpPr/>
          <p:nvPr/>
        </p:nvSpPr>
        <p:spPr>
          <a:xfrm>
            <a:off x="7924800" y="5867400"/>
            <a:ext cx="483476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0000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TextBox 98"/>
          <p:cNvSpPr txBox="1"/>
          <p:nvPr/>
        </p:nvSpPr>
        <p:spPr>
          <a:xfrm>
            <a:off x="8305800" y="5867401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CC"/>
                </a:solidFill>
                <a:latin typeface="Comic Sans MS" pitchFamily="66" charset="0"/>
              </a:rPr>
              <a:t>As the angle is below the x-axis, its written as </a:t>
            </a:r>
            <a:r>
              <a:rPr lang="en-GB" sz="1200" u="sng" dirty="0">
                <a:solidFill>
                  <a:srgbClr val="0000CC"/>
                </a:solidFill>
                <a:latin typeface="Comic Sans MS" pitchFamily="66" charset="0"/>
              </a:rPr>
              <a:t>negative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3733800" y="5029201"/>
                <a:ext cx="685800" cy="43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1" i="1">
                              <a:solidFill>
                                <a:srgbClr val="0000CC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GB" sz="1200" b="1" i="1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  <m:r>
                            <a:rPr lang="en-GB" sz="1200" b="1" i="1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GB" sz="1200" b="1" i="1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200" b="1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029201"/>
                <a:ext cx="685800" cy="438005"/>
              </a:xfrm>
              <a:prstGeom prst="rect">
                <a:avLst/>
              </a:prstGeom>
              <a:blipFill>
                <a:blip r:embed="rId11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itle 1"/>
          <p:cNvSpPr>
            <a:spLocks noGrp="1"/>
          </p:cNvSpPr>
          <p:nvPr>
            <p:ph type="title"/>
          </p:nvPr>
        </p:nvSpPr>
        <p:spPr>
          <a:xfrm>
            <a:off x="2143941" y="147413"/>
            <a:ext cx="7886700" cy="1325563"/>
          </a:xfrm>
        </p:spPr>
        <p:txBody>
          <a:bodyPr/>
          <a:lstStyle/>
          <a:p>
            <a:pPr algn="ctr"/>
            <a:r>
              <a:rPr lang="en-GB" dirty="0">
                <a:latin typeface="Comic Sans MS" pitchFamily="66" charset="0"/>
              </a:rPr>
              <a:t>Argand Diagrams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056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4" grpId="0"/>
      <p:bldP spid="44" grpId="0"/>
      <p:bldP spid="45" grpId="0"/>
      <p:bldP spid="58" grpId="0" animBg="1"/>
      <p:bldP spid="59" grpId="0"/>
      <p:bldP spid="74" grpId="0" animBg="1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 animBg="1"/>
      <p:bldP spid="87" grpId="0"/>
      <p:bldP spid="88" grpId="0" animBg="1"/>
      <p:bldP spid="89" grpId="0" animBg="1"/>
      <p:bldP spid="90" grpId="0" animBg="1"/>
      <p:bldP spid="91" grpId="0"/>
      <p:bldP spid="92" grpId="0"/>
      <p:bldP spid="93" grpId="0"/>
      <p:bldP spid="94" grpId="0" animBg="1"/>
      <p:bldP spid="95" grpId="0"/>
      <p:bldP spid="96" grpId="0"/>
      <p:bldP spid="97" grpId="0"/>
      <p:bldP spid="98" grpId="0" animBg="1"/>
      <p:bldP spid="99" grpId="0"/>
      <p:bldP spid="10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1165</Words>
  <Application>Microsoft Office PowerPoint</Application>
  <PresentationFormat>Widescreen</PresentationFormat>
  <Paragraphs>343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Prior Knowledge Check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Argand Diagrams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 Knowledge Check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2019-08-26T03:00:58Z</dcterms:modified>
</cp:coreProperties>
</file>