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612" r:id="rId2"/>
    <p:sldId id="609" r:id="rId3"/>
    <p:sldId id="610" r:id="rId4"/>
    <p:sldId id="611" r:id="rId5"/>
    <p:sldId id="61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45" autoAdjust="0"/>
    <p:restoredTop sz="92308" autoAdjust="0"/>
  </p:normalViewPr>
  <p:slideViewPr>
    <p:cSldViewPr>
      <p:cViewPr varScale="1">
        <p:scale>
          <a:sx n="63" d="100"/>
          <a:sy n="63" d="100"/>
        </p:scale>
        <p:origin x="1364" y="28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144" y="908720"/>
            <a:ext cx="9142856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 smtClean="0"/>
              <a:t>Circles</a:t>
            </a:r>
          </a:p>
          <a:p>
            <a:pPr algn="ctr"/>
            <a:r>
              <a:rPr lang="en-GB" sz="7200" dirty="0" smtClean="0"/>
              <a:t>- </a:t>
            </a:r>
            <a:r>
              <a:rPr lang="en-GB" sz="8800" dirty="0" smtClean="0"/>
              <a:t>Circumcircle</a:t>
            </a:r>
          </a:p>
          <a:p>
            <a:pPr marL="285750" indent="-285750" algn="ctr">
              <a:buFontTx/>
              <a:buChar char="-"/>
            </a:pPr>
            <a:endParaRPr lang="en-GB" dirty="0" smtClean="0"/>
          </a:p>
          <a:p>
            <a:pPr algn="ctr"/>
            <a:r>
              <a:rPr lang="en-GB" sz="8000" dirty="0" smtClean="0"/>
              <a:t>Chapter </a:t>
            </a:r>
            <a:r>
              <a:rPr lang="en-GB" sz="8000" dirty="0"/>
              <a:t>6</a:t>
            </a:r>
            <a:endParaRPr lang="en-GB" sz="5400" dirty="0" smtClean="0"/>
          </a:p>
          <a:p>
            <a:pPr algn="ctr"/>
            <a:r>
              <a:rPr lang="en-GB" sz="8000" dirty="0" smtClean="0"/>
              <a:t>(Part 4 of 5)</a:t>
            </a:r>
          </a:p>
        </p:txBody>
      </p:sp>
    </p:spTree>
    <p:extLst>
      <p:ext uri="{BB962C8B-B14F-4D97-AF65-F5344CB8AC3E}">
        <p14:creationId xmlns:p14="http://schemas.microsoft.com/office/powerpoint/2010/main" val="400174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Triangles in Circles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Oval 4"/>
          <p:cNvSpPr/>
          <p:nvPr/>
        </p:nvSpPr>
        <p:spPr>
          <a:xfrm>
            <a:off x="3167272" y="764704"/>
            <a:ext cx="2808312" cy="27363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: Shape 5"/>
          <p:cNvSpPr/>
          <p:nvPr/>
        </p:nvSpPr>
        <p:spPr>
          <a:xfrm>
            <a:off x="3211920" y="1489968"/>
            <a:ext cx="2590800" cy="1981200"/>
          </a:xfrm>
          <a:custGeom>
            <a:avLst/>
            <a:gdLst>
              <a:gd name="connsiteX0" fmla="*/ 0 w 2590800"/>
              <a:gd name="connsiteY0" fmla="*/ 266700 h 1981200"/>
              <a:gd name="connsiteX1" fmla="*/ 1727200 w 2590800"/>
              <a:gd name="connsiteY1" fmla="*/ 1981200 h 1981200"/>
              <a:gd name="connsiteX2" fmla="*/ 2590800 w 2590800"/>
              <a:gd name="connsiteY2" fmla="*/ 0 h 1981200"/>
              <a:gd name="connsiteX3" fmla="*/ 38100 w 2590800"/>
              <a:gd name="connsiteY3" fmla="*/ 304800 h 198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0800" h="1981200">
                <a:moveTo>
                  <a:pt x="0" y="266700"/>
                </a:moveTo>
                <a:lnTo>
                  <a:pt x="1727200" y="1981200"/>
                </a:lnTo>
                <a:lnTo>
                  <a:pt x="2590800" y="0"/>
                </a:lnTo>
                <a:lnTo>
                  <a:pt x="38100" y="30480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115616" y="3666585"/>
            <a:ext cx="709228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2800" dirty="0" smtClean="0"/>
              <a:t>The </a:t>
            </a:r>
            <a:r>
              <a:rPr lang="en-GB" sz="2800" dirty="0"/>
              <a:t>triangle </a:t>
            </a:r>
            <a:r>
              <a:rPr lang="en-GB" sz="2800" b="1" dirty="0"/>
              <a:t>inscribes</a:t>
            </a:r>
            <a:r>
              <a:rPr lang="en-GB" sz="2800" dirty="0"/>
              <a:t> the circle.</a:t>
            </a:r>
            <a:br>
              <a:rPr lang="en-GB" sz="2800" dirty="0"/>
            </a:br>
            <a:endParaRPr lang="en-GB" sz="2800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2800" dirty="0" smtClean="0"/>
              <a:t>If </a:t>
            </a:r>
            <a:r>
              <a:rPr lang="en-GB" sz="2800" dirty="0"/>
              <a:t>the circumscribing shape is a circle, </a:t>
            </a:r>
            <a:endParaRPr lang="en-GB" sz="2800" dirty="0" smtClean="0"/>
          </a:p>
          <a:p>
            <a:pPr algn="ctr"/>
            <a:r>
              <a:rPr lang="en-GB" sz="2800" dirty="0" smtClean="0"/>
              <a:t>it </a:t>
            </a:r>
            <a:r>
              <a:rPr lang="en-GB" sz="2800" dirty="0"/>
              <a:t>is known as the </a:t>
            </a:r>
            <a:r>
              <a:rPr lang="en-GB" sz="2800" b="1" dirty="0"/>
              <a:t>circumcircle</a:t>
            </a:r>
            <a:r>
              <a:rPr lang="en-GB" sz="2800" dirty="0"/>
              <a:t> of the triangle</a:t>
            </a:r>
            <a:r>
              <a:rPr lang="en-GB" sz="2800" dirty="0" smtClean="0"/>
              <a:t>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2800" dirty="0"/>
              <a:t>The centre of a circumcircle is known </a:t>
            </a:r>
            <a:endParaRPr lang="en-GB" sz="2800" dirty="0" smtClean="0"/>
          </a:p>
          <a:p>
            <a:pPr algn="ctr"/>
            <a:r>
              <a:rPr lang="en-GB" sz="2800" dirty="0" smtClean="0"/>
              <a:t>as </a:t>
            </a:r>
            <a:r>
              <a:rPr lang="en-GB" sz="2800" dirty="0"/>
              <a:t>the </a:t>
            </a:r>
            <a:r>
              <a:rPr lang="en-GB" sz="2800" b="1" dirty="0"/>
              <a:t>circumcentre</a:t>
            </a:r>
            <a:r>
              <a:rPr lang="en-GB" sz="2800" dirty="0" smtClean="0"/>
              <a:t>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01446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Triangles in Circles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Oval 4"/>
          <p:cNvSpPr/>
          <p:nvPr/>
        </p:nvSpPr>
        <p:spPr>
          <a:xfrm>
            <a:off x="3347864" y="1175489"/>
            <a:ext cx="2592288" cy="25202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reeform: Shape 6"/>
          <p:cNvSpPr/>
          <p:nvPr/>
        </p:nvSpPr>
        <p:spPr>
          <a:xfrm>
            <a:off x="3354412" y="1214953"/>
            <a:ext cx="2590800" cy="1384300"/>
          </a:xfrm>
          <a:custGeom>
            <a:avLst/>
            <a:gdLst>
              <a:gd name="connsiteX0" fmla="*/ 0 w 2590800"/>
              <a:gd name="connsiteY0" fmla="*/ 266700 h 1981200"/>
              <a:gd name="connsiteX1" fmla="*/ 1727200 w 2590800"/>
              <a:gd name="connsiteY1" fmla="*/ 1981200 h 1981200"/>
              <a:gd name="connsiteX2" fmla="*/ 2590800 w 2590800"/>
              <a:gd name="connsiteY2" fmla="*/ 0 h 1981200"/>
              <a:gd name="connsiteX3" fmla="*/ 38100 w 2590800"/>
              <a:gd name="connsiteY3" fmla="*/ 304800 h 1981200"/>
              <a:gd name="connsiteX0" fmla="*/ 0 w 1727200"/>
              <a:gd name="connsiteY0" fmla="*/ 1689100 h 3403600"/>
              <a:gd name="connsiteX1" fmla="*/ 1727200 w 1727200"/>
              <a:gd name="connsiteY1" fmla="*/ 3403600 h 3403600"/>
              <a:gd name="connsiteX2" fmla="*/ 850900 w 1727200"/>
              <a:gd name="connsiteY2" fmla="*/ 0 h 3403600"/>
              <a:gd name="connsiteX3" fmla="*/ 38100 w 1727200"/>
              <a:gd name="connsiteY3" fmla="*/ 1727200 h 3403600"/>
              <a:gd name="connsiteX0" fmla="*/ 88900 w 1816100"/>
              <a:gd name="connsiteY0" fmla="*/ 1689100 h 3403600"/>
              <a:gd name="connsiteX1" fmla="*/ 1816100 w 1816100"/>
              <a:gd name="connsiteY1" fmla="*/ 3403600 h 3403600"/>
              <a:gd name="connsiteX2" fmla="*/ 939800 w 1816100"/>
              <a:gd name="connsiteY2" fmla="*/ 0 h 3403600"/>
              <a:gd name="connsiteX3" fmla="*/ 0 w 1816100"/>
              <a:gd name="connsiteY3" fmla="*/ 1384300 h 3403600"/>
              <a:gd name="connsiteX0" fmla="*/ 88900 w 2565400"/>
              <a:gd name="connsiteY0" fmla="*/ 1689100 h 1689100"/>
              <a:gd name="connsiteX1" fmla="*/ 2565400 w 2565400"/>
              <a:gd name="connsiteY1" fmla="*/ 927100 h 1689100"/>
              <a:gd name="connsiteX2" fmla="*/ 939800 w 2565400"/>
              <a:gd name="connsiteY2" fmla="*/ 0 h 1689100"/>
              <a:gd name="connsiteX3" fmla="*/ 0 w 2565400"/>
              <a:gd name="connsiteY3" fmla="*/ 1384300 h 1689100"/>
              <a:gd name="connsiteX0" fmla="*/ 0 w 2565400"/>
              <a:gd name="connsiteY0" fmla="*/ 1371600 h 1384300"/>
              <a:gd name="connsiteX1" fmla="*/ 2565400 w 2565400"/>
              <a:gd name="connsiteY1" fmla="*/ 927100 h 1384300"/>
              <a:gd name="connsiteX2" fmla="*/ 939800 w 2565400"/>
              <a:gd name="connsiteY2" fmla="*/ 0 h 1384300"/>
              <a:gd name="connsiteX3" fmla="*/ 0 w 2565400"/>
              <a:gd name="connsiteY3" fmla="*/ 1384300 h 1384300"/>
              <a:gd name="connsiteX0" fmla="*/ 0 w 2590800"/>
              <a:gd name="connsiteY0" fmla="*/ 1371600 h 1384300"/>
              <a:gd name="connsiteX1" fmla="*/ 2590800 w 2590800"/>
              <a:gd name="connsiteY1" fmla="*/ 1104900 h 1384300"/>
              <a:gd name="connsiteX2" fmla="*/ 939800 w 2590800"/>
              <a:gd name="connsiteY2" fmla="*/ 0 h 1384300"/>
              <a:gd name="connsiteX3" fmla="*/ 0 w 2590800"/>
              <a:gd name="connsiteY3" fmla="*/ 1384300 h 138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0800" h="1384300">
                <a:moveTo>
                  <a:pt x="0" y="1371600"/>
                </a:moveTo>
                <a:lnTo>
                  <a:pt x="2590800" y="1104900"/>
                </a:lnTo>
                <a:lnTo>
                  <a:pt x="939800" y="0"/>
                </a:lnTo>
                <a:lnTo>
                  <a:pt x="0" y="138430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4156844" y="1441370"/>
            <a:ext cx="203225" cy="13027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355306" y="1362095"/>
            <a:ext cx="142875" cy="2143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022625" y="2426104"/>
                <a:ext cx="39923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2625" y="2426104"/>
                <a:ext cx="399231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098950" y="866159"/>
                <a:ext cx="39923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8950" y="866159"/>
                <a:ext cx="399231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866160" y="2142712"/>
                <a:ext cx="39923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6160" y="2142712"/>
                <a:ext cx="399231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18293" y="3909762"/>
                <a:ext cx="8759775" cy="26874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If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𝐴𝐵𝐶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=90°</m:t>
                    </m:r>
                  </m:oMath>
                </a14:m>
                <a:r>
                  <a:rPr lang="en-GB" sz="2800" dirty="0"/>
                  <a:t> then:</a:t>
                </a:r>
              </a:p>
              <a:p>
                <a:pPr marL="285750" indent="-285750" algn="ctr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𝑨𝑪</m:t>
                    </m:r>
                  </m:oMath>
                </a14:m>
                <a:r>
                  <a:rPr lang="en-GB" sz="2800" b="1" dirty="0"/>
                  <a:t> is the diameter of the circumcircle of triangle </a:t>
                </a:r>
                <a14:m>
                  <m:oMath xmlns:m="http://schemas.openxmlformats.org/officeDocument/2006/math"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𝑨𝑩𝑪</m:t>
                    </m:r>
                  </m:oMath>
                </a14:m>
                <a:r>
                  <a:rPr lang="en-GB" sz="2800" b="1" dirty="0"/>
                  <a:t>.</a:t>
                </a:r>
              </a:p>
              <a:p>
                <a:pPr marL="285750" indent="-285750" algn="ctr">
                  <a:buFont typeface="Arial" panose="020B0604020202020204" pitchFamily="34" charset="0"/>
                  <a:buChar char="•"/>
                </a:pPr>
                <a:endParaRPr lang="en-GB" sz="2800" dirty="0"/>
              </a:p>
              <a:p>
                <a:pPr algn="ctr"/>
                <a:r>
                  <a:rPr lang="en-GB" sz="2800" dirty="0"/>
                  <a:t>Similarly if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r>
                  <a:rPr lang="en-GB" sz="2800" dirty="0"/>
                  <a:t> is the diameter of a circle:</a:t>
                </a:r>
              </a:p>
              <a:p>
                <a:pPr marL="285750" indent="-285750" algn="ctr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𝑨𝑩𝑪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𝟗𝟎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2800" b="1" dirty="0"/>
                  <a:t> therefore </a:t>
                </a:r>
                <a14:m>
                  <m:oMath xmlns:m="http://schemas.openxmlformats.org/officeDocument/2006/math"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𝑨𝑩</m:t>
                    </m:r>
                  </m:oMath>
                </a14:m>
                <a:r>
                  <a:rPr lang="en-GB" sz="2800" b="1" dirty="0"/>
                  <a:t> is perpendicular to </a:t>
                </a:r>
                <a14:m>
                  <m:oMath xmlns:m="http://schemas.openxmlformats.org/officeDocument/2006/math"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𝑩𝑪</m:t>
                    </m:r>
                  </m:oMath>
                </a14:m>
                <a:r>
                  <a:rPr lang="en-GB" sz="2800" b="1" dirty="0"/>
                  <a:t>.</a:t>
                </a:r>
              </a:p>
              <a:p>
                <a:pPr marL="285750" indent="-285750" algn="ctr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𝑨</m:t>
                    </m:r>
                    <m:sSup>
                      <m:sSupPr>
                        <m:ctrlPr>
                          <a:rPr lang="en-GB" sz="28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  <m:sup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𝑩</m:t>
                    </m:r>
                    <m:sSup>
                      <m:sSupPr>
                        <m:ctrlPr>
                          <a:rPr lang="en-GB" sz="28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p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𝑨</m:t>
                    </m:r>
                    <m:sSup>
                      <m:sSupPr>
                        <m:ctrlPr>
                          <a:rPr lang="en-GB" sz="28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p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293" y="3909762"/>
                <a:ext cx="8759775" cy="2687402"/>
              </a:xfrm>
              <a:prstGeom prst="rect">
                <a:avLst/>
              </a:prstGeom>
              <a:blipFill>
                <a:blip r:embed="rId5"/>
                <a:stretch>
                  <a:fillRect t="-2041" r="-1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90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Triangles in Circles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115616" y="850265"/>
                <a:ext cx="6690801" cy="83099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The </a:t>
                </a:r>
                <a:r>
                  <a:rPr lang="en-GB" sz="2400" dirty="0"/>
                  <a:t>points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−8,1</m:t>
                        </m:r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4,5</m:t>
                        </m:r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−4,9</m:t>
                        </m:r>
                      </m:e>
                    </m:d>
                  </m:oMath>
                </a14:m>
                <a:r>
                  <a:rPr lang="en-GB" sz="2400" dirty="0"/>
                  <a:t> lie on a circle.</a:t>
                </a:r>
              </a:p>
              <a:p>
                <a:r>
                  <a:rPr lang="en-GB" sz="2400" dirty="0"/>
                  <a:t>a) Show that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2400" dirty="0"/>
                  <a:t> is a diameter of the circle.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850265"/>
                <a:ext cx="6690801" cy="830997"/>
              </a:xfrm>
              <a:prstGeom prst="rect">
                <a:avLst/>
              </a:prstGeom>
              <a:blipFill>
                <a:blip r:embed="rId2"/>
                <a:stretch>
                  <a:fillRect b="-559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7544" y="1829526"/>
                <a:ext cx="4885600" cy="29077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 smtClean="0"/>
                  <a:t>Show </a:t>
                </a:r>
                <a:r>
                  <a:rPr lang="en-GB" sz="2400" dirty="0"/>
                  <a:t>that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r>
                  <a:rPr lang="en-GB" sz="2400" dirty="0"/>
                  <a:t> is perpendicular to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𝐵𝐶</m:t>
                    </m:r>
                  </m:oMath>
                </a14:m>
                <a:r>
                  <a:rPr lang="en-GB" sz="2400" dirty="0"/>
                  <a:t>.</a:t>
                </a:r>
              </a:p>
              <a:p>
                <a:pPr algn="ctr"/>
                <a:endParaRPr lang="en-GB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sub>
                      </m:sSub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𝐶𝐵</m:t>
                          </m:r>
                        </m:sub>
                      </m:sSub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2×−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2400" b="0" dirty="0" smtClean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829526"/>
                <a:ext cx="4885600" cy="2907784"/>
              </a:xfrm>
              <a:prstGeom prst="rect">
                <a:avLst/>
              </a:prstGeom>
              <a:blipFill>
                <a:blip r:embed="rId3"/>
                <a:stretch>
                  <a:fillRect l="-1373" t="-1677" r="-12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1971251" y="4964778"/>
            <a:ext cx="5240234" cy="461665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b) Hence find the equation of the circle.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943136" y="5517077"/>
                <a:ext cx="5256584" cy="12454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Centre is midpoint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2400" dirty="0"/>
                  <a:t>: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−2,3</m:t>
                        </m:r>
                      </m:e>
                    </m:d>
                  </m:oMath>
                </a14:m>
                <a:endParaRPr lang="en-GB" sz="2400" dirty="0"/>
              </a:p>
              <a:p>
                <a:pPr algn="ctr"/>
                <a:r>
                  <a:rPr lang="en-GB" sz="2400" dirty="0"/>
                  <a:t>Radius: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𝐴𝑀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  <m:sup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40</m:t>
                        </m:r>
                      </m:e>
                    </m:rad>
                  </m:oMath>
                </a14:m>
                <a:endParaRPr lang="en-GB" sz="2400" b="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=40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3136" y="5517077"/>
                <a:ext cx="5256584" cy="1245469"/>
              </a:xfrm>
              <a:prstGeom prst="rect">
                <a:avLst/>
              </a:prstGeom>
              <a:blipFill>
                <a:blip r:embed="rId4"/>
                <a:stretch>
                  <a:fillRect t="-3922" b="-39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688712" y="4024705"/>
                <a:ext cx="408648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r>
                      <a:rPr lang="en-GB" sz="2400" i="1" dirty="0"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r>
                  <a:rPr lang="en-GB" sz="2400" dirty="0"/>
                  <a:t> is perpendicular to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𝐵𝐶</m:t>
                    </m:r>
                  </m:oMath>
                </a14:m>
                <a:endParaRPr lang="en-GB" sz="2400" dirty="0"/>
              </a:p>
              <a:p>
                <a:pPr algn="ctr"/>
                <a:r>
                  <a:rPr lang="en-GB" sz="2400" dirty="0"/>
                  <a:t>Therefore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2400" dirty="0"/>
                  <a:t> is the diameter.</a:t>
                </a: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8712" y="4024705"/>
                <a:ext cx="4086485" cy="830997"/>
              </a:xfrm>
              <a:prstGeom prst="rect">
                <a:avLst/>
              </a:prstGeom>
              <a:blipFill>
                <a:blip r:embed="rId5"/>
                <a:stretch>
                  <a:fillRect t="-5839" b="-153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76056" y="1790306"/>
            <a:ext cx="3533394" cy="2154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682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6F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443615" y="752147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131-132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-1144" y="1772816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27264" y="1858474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Extension: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574005" y="2304473"/>
                <a:ext cx="7770296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i="1" dirty="0"/>
                  <a:t>[STEP 2009 Q8 Edited] </a:t>
                </a:r>
                <a:r>
                  <a:rPr lang="en-GB" sz="1600" dirty="0"/>
                  <a:t>If equation of the circle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/>
                  <a:t>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/>
                  <a:t>, 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/>
                  <a:t> is a positive number, it can be shown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/>
                  <a:t> touches the line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/>
                  <a:t> as well as the line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/>
                  <a:t>.</a:t>
                </a:r>
              </a:p>
              <a:p>
                <a:endParaRPr lang="en-GB" sz="1600" b="1" dirty="0"/>
              </a:p>
              <a:p>
                <a:r>
                  <a:rPr lang="en-GB" sz="1600" dirty="0"/>
                  <a:t>Find the equation of the </a:t>
                </a:r>
                <a:r>
                  <a:rPr lang="en-GB" sz="1600" dirty="0" err="1"/>
                  <a:t>incircle</a:t>
                </a:r>
                <a:r>
                  <a:rPr lang="en-GB" sz="1600" dirty="0"/>
                  <a:t> of the triangle formed by the lines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/>
                  <a:t>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=15</m:t>
                    </m:r>
                  </m:oMath>
                </a14:m>
                <a:r>
                  <a:rPr lang="en-GB" sz="1600" dirty="0"/>
                  <a:t>.</a:t>
                </a:r>
              </a:p>
              <a:p>
                <a:r>
                  <a:rPr lang="en-GB" sz="1600" b="1" dirty="0"/>
                  <a:t>Note</a:t>
                </a:r>
                <a:r>
                  <a:rPr lang="en-GB" sz="1600" dirty="0"/>
                  <a:t>: The </a:t>
                </a:r>
                <a:r>
                  <a:rPr lang="en-GB" sz="1600" dirty="0" err="1"/>
                  <a:t>incircle</a:t>
                </a:r>
                <a:r>
                  <a:rPr lang="en-GB" sz="1600" dirty="0"/>
                  <a:t> of a triangle is the circle, lying totally inside the triangle, that touches all three sides.</a:t>
                </a:r>
              </a:p>
              <a:p>
                <a:endParaRPr lang="en-GB" sz="1600" dirty="0"/>
              </a:p>
              <a:p>
                <a:r>
                  <a:rPr lang="en-GB" sz="1600" b="1" dirty="0"/>
                  <a:t>Solution: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</m:d>
                      </m:e>
                      <m:sup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  <m:t>𝒚</m:t>
                            </m:r>
                            <m: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</m:e>
                      <m:sup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GB" sz="1600" b="1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005" y="2304473"/>
                <a:ext cx="7770296" cy="2308324"/>
              </a:xfrm>
              <a:prstGeom prst="rect">
                <a:avLst/>
              </a:prstGeom>
              <a:blipFill>
                <a:blip r:embed="rId2"/>
                <a:stretch>
                  <a:fillRect l="-392" t="-792" b="-2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326593" y="2367481"/>
            <a:ext cx="238447" cy="27887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631919" y="4200334"/>
            <a:ext cx="3362873" cy="4861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4052706" y="4612797"/>
            <a:ext cx="529727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</a:t>
            </a:r>
            <a:r>
              <a:rPr lang="en-US" sz="2400" dirty="0" smtClean="0"/>
              <a:t>lesson</a:t>
            </a:r>
            <a:r>
              <a:rPr lang="en-US" sz="2400" dirty="0"/>
              <a:t> </a:t>
            </a:r>
            <a:r>
              <a:rPr lang="en-US" sz="2400" dirty="0" smtClean="0"/>
              <a:t>Q1-2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rgbClr val="00B050"/>
                </a:solidFill>
              </a:rPr>
              <a:t>Green</a:t>
            </a:r>
            <a:r>
              <a:rPr lang="en-US" sz="2400" dirty="0" smtClean="0"/>
              <a:t>		</a:t>
            </a:r>
            <a:r>
              <a:rPr lang="en-US" sz="2400" dirty="0" smtClean="0"/>
              <a:t>Q3-4</a:t>
            </a:r>
            <a:endParaRPr lang="en-US" sz="2400" dirty="0" smtClean="0"/>
          </a:p>
          <a:p>
            <a:r>
              <a:rPr lang="en-US" sz="2400" dirty="0" smtClean="0">
                <a:solidFill>
                  <a:schemeClr val="accent6"/>
                </a:solidFill>
              </a:rPr>
              <a:t>Amber</a:t>
            </a:r>
            <a:r>
              <a:rPr lang="en-US" sz="2400" dirty="0" smtClean="0"/>
              <a:t> </a:t>
            </a:r>
            <a:r>
              <a:rPr lang="en-US" sz="2400" dirty="0"/>
              <a:t>		</a:t>
            </a:r>
            <a:r>
              <a:rPr lang="en-US" sz="2400" dirty="0" smtClean="0"/>
              <a:t>Q5-6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</a:t>
            </a:r>
            <a:r>
              <a:rPr lang="en-US" sz="2400" dirty="0" smtClean="0"/>
              <a:t>Q7-9 &amp; Ext</a:t>
            </a:r>
            <a:endParaRPr lang="en-US" sz="24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7185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24064</TotalTime>
  <Words>147</Words>
  <Application>Microsoft Office PowerPoint</Application>
  <PresentationFormat>On-screen Show (4:3)</PresentationFormat>
  <Paragraphs>52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952</cp:revision>
  <dcterms:created xsi:type="dcterms:W3CDTF">2013-02-28T07:36:55Z</dcterms:created>
  <dcterms:modified xsi:type="dcterms:W3CDTF">2019-09-02T02:42:33Z</dcterms:modified>
</cp:coreProperties>
</file>