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62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37" d="100"/>
          <a:sy n="37" d="100"/>
        </p:scale>
        <p:origin x="36" y="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2.png"/><Relationship Id="rId10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2.png"/><Relationship Id="rId7" Type="http://schemas.openxmlformats.org/officeDocument/2006/relationships/image" Target="../media/image1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.png"/><Relationship Id="rId7" Type="http://schemas.openxmlformats.org/officeDocument/2006/relationships/image" Target="../media/image2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8.png"/><Relationship Id="rId3" Type="http://schemas.openxmlformats.org/officeDocument/2006/relationships/image" Target="../media/image2.png"/><Relationship Id="rId7" Type="http://schemas.openxmlformats.org/officeDocument/2006/relationships/image" Target="../media/image23.png"/><Relationship Id="rId12" Type="http://schemas.openxmlformats.org/officeDocument/2006/relationships/image" Target="../media/image2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6.png"/><Relationship Id="rId5" Type="http://schemas.openxmlformats.org/officeDocument/2006/relationships/image" Target="../media/image21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4" Type="http://schemas.openxmlformats.org/officeDocument/2006/relationships/image" Target="../media/image20.png"/><Relationship Id="rId9" Type="http://schemas.openxmlformats.org/officeDocument/2006/relationships/image" Target="../media/image11.png"/><Relationship Id="rId1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.png"/><Relationship Id="rId7" Type="http://schemas.openxmlformats.org/officeDocument/2006/relationships/image" Target="../media/image2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32.png"/><Relationship Id="rId5" Type="http://schemas.openxmlformats.org/officeDocument/2006/relationships/image" Target="../media/image21.png"/><Relationship Id="rId10" Type="http://schemas.openxmlformats.org/officeDocument/2006/relationships/image" Target="../media/image31.png"/><Relationship Id="rId4" Type="http://schemas.openxmlformats.org/officeDocument/2006/relationships/image" Target="../media/image20.png"/><Relationship Id="rId9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.png"/><Relationship Id="rId7" Type="http://schemas.openxmlformats.org/officeDocument/2006/relationships/image" Target="../media/image23.png"/><Relationship Id="rId12" Type="http://schemas.openxmlformats.org/officeDocument/2006/relationships/image" Target="../media/image3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35.png"/><Relationship Id="rId5" Type="http://schemas.openxmlformats.org/officeDocument/2006/relationships/image" Target="../media/image21.png"/><Relationship Id="rId10" Type="http://schemas.openxmlformats.org/officeDocument/2006/relationships/image" Target="../media/image34.png"/><Relationship Id="rId4" Type="http://schemas.openxmlformats.org/officeDocument/2006/relationships/image" Target="../media/image20.png"/><Relationship Id="rId9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604" y="1600201"/>
            <a:ext cx="3452883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dynamics problems involving elastic strings or springs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Up until this point the systems we have looked at have been in equilibrium.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also use Hooke’s law in dynamic systems where the </a:t>
            </a:r>
            <a:r>
              <a:rPr lang="en-GB" sz="1400">
                <a:latin typeface="Comic Sans MS" pitchFamily="66" charset="0"/>
              </a:rPr>
              <a:t>particle moves </a:t>
            </a:r>
            <a:r>
              <a:rPr lang="en-GB" sz="1400" dirty="0">
                <a:latin typeface="Comic Sans MS" pitchFamily="66" charset="0"/>
              </a:rPr>
              <a:t>around…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 Again, this tends to involve setting up several equations involving tension, which can then be eliminated…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07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3B</a:t>
            </a:r>
          </a:p>
        </p:txBody>
      </p:sp>
      <p:pic>
        <p:nvPicPr>
          <p:cNvPr id="5" name="Picture 4" descr="http://2.bp.blogspot.com/-54ex64bzrhs/TtidrdjG_LI/AAAAAAAAACI/98kXiId-3O8/s400/ff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6179" y="109182"/>
            <a:ext cx="992738" cy="53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24000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839974" cy="559961"/>
              </a:xfrm>
              <a:prstGeom prst="rect">
                <a:avLst/>
              </a:prstGeom>
              <a:blipFill>
                <a:blip r:embed="rId3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4394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3B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135560" y="2682537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Q1-2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Q3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Q4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Q5 </a:t>
            </a:r>
            <a:r>
              <a:rPr lang="en-US" sz="2400" dirty="0"/>
              <a:t>&amp; challenge</a:t>
            </a:r>
          </a:p>
          <a:p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361695" y="771373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Mechanics 1</a:t>
            </a:r>
          </a:p>
          <a:p>
            <a:r>
              <a:rPr lang="en-GB" sz="2400" dirty="0"/>
              <a:t>Pages </a:t>
            </a:r>
            <a:r>
              <a:rPr lang="en-GB" sz="2400" dirty="0" smtClean="0"/>
              <a:t>47-48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27762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604" y="1600200"/>
            <a:ext cx="3452883" cy="5181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dynamics problems involving elastic strings or springs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One end of a light elastic string, of natural length 0.5m and modulus of elasticity 20N, is attached to a fixed point A. The other end of the string is attached to a particle of mass 2kg. The particle is held at a point that is 1.5m below A and released from rest. 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initial acceleration of the particle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length of the string when the particle reaches its maximum speed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 Considering the situation, the particle will accelerate upwards</a:t>
            </a:r>
            <a:endParaRPr lang="en-GB" sz="1400" dirty="0">
              <a:latin typeface="Comic Sans MS" pitchFamily="66" charset="0"/>
            </a:endParaRPr>
          </a:p>
        </p:txBody>
      </p:sp>
      <p:pic>
        <p:nvPicPr>
          <p:cNvPr id="5" name="Picture 4" descr="http://2.bp.blogspot.com/-54ex64bzrhs/TtidrdjG_LI/AAAAAAAAACI/98kXiId-3O8/s400/ff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6179" y="109182"/>
            <a:ext cx="992738" cy="53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5946569" y="1740725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251369" y="3264725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946569" y="2655126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22769" y="3721926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2g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175169" y="1664525"/>
            <a:ext cx="152400" cy="152400"/>
            <a:chOff x="5486400" y="3048000"/>
            <a:chExt cx="152400" cy="152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/>
          <p:cNvCxnSpPr/>
          <p:nvPr/>
        </p:nvCxnSpPr>
        <p:spPr>
          <a:xfrm>
            <a:off x="6248401" y="1752601"/>
            <a:ext cx="2969" cy="15121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6248400" y="27432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6858000" y="2362200"/>
            <a:ext cx="0" cy="9144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6858000" y="1752600"/>
            <a:ext cx="0" cy="6096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858000" y="1905001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0.5m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858000" y="2667001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1m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5715000" y="25146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5715000" y="2743200"/>
            <a:ext cx="0" cy="3810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410200" y="266700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620000" y="1676401"/>
            <a:ext cx="266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find the Tension in 2 ways, one of which will involve the acceleration, which we are trying to work out…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992094" y="2747158"/>
            <a:ext cx="18181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Resolving Vertically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8373094" y="3204358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𝐹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3094" y="3204358"/>
                <a:ext cx="829586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9135094" y="3356757"/>
            <a:ext cx="304800" cy="4572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9363694" y="3280557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7915894" y="3661558"/>
                <a:ext cx="1295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𝑇</m:t>
                      </m:r>
                      <m:r>
                        <a:rPr lang="en-GB" sz="1400" i="1">
                          <a:latin typeface="Cambria Math"/>
                        </a:rPr>
                        <m:t>−2</m:t>
                      </m:r>
                      <m:r>
                        <a:rPr lang="en-GB" sz="1400" i="1">
                          <a:latin typeface="Cambria Math"/>
                        </a:rPr>
                        <m:t>𝑔</m:t>
                      </m:r>
                      <m:r>
                        <a:rPr lang="en-GB" sz="1400" i="1">
                          <a:latin typeface="Cambria Math"/>
                        </a:rPr>
                        <m:t>=2</m:t>
                      </m:r>
                      <m:r>
                        <a:rPr lang="en-GB" sz="1400" i="1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5894" y="3661558"/>
                <a:ext cx="129540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5645728" y="4421579"/>
            <a:ext cx="16562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Using Hooke’s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524000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839974" cy="559961"/>
              </a:xfrm>
              <a:prstGeom prst="rect">
                <a:avLst/>
              </a:prstGeom>
              <a:blipFill>
                <a:blip r:embed="rId5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417127" y="4802579"/>
                <a:ext cx="760336" cy="5014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𝑇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GB" sz="14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7127" y="4802579"/>
                <a:ext cx="760336" cy="50141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417127" y="5412178"/>
                <a:ext cx="1016176" cy="50270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𝑇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20(1)</m:t>
                          </m:r>
                        </m:num>
                        <m:den>
                          <m:r>
                            <a:rPr lang="en-GB" sz="1400" i="1" dirty="0">
                              <a:latin typeface="Cambria Math"/>
                            </a:rPr>
                            <m:t>0.5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7127" y="5412178"/>
                <a:ext cx="1016176" cy="502702"/>
              </a:xfrm>
              <a:prstGeom prst="rect">
                <a:avLst/>
              </a:prstGeom>
              <a:blipFill>
                <a:blip r:embed="rId7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417127" y="6097979"/>
                <a:ext cx="90512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𝑇</m:t>
                      </m:r>
                      <m:r>
                        <a:rPr lang="en-GB" sz="1400" i="1">
                          <a:latin typeface="Cambria Math"/>
                        </a:rPr>
                        <m:t>=40</m:t>
                      </m:r>
                      <m:r>
                        <a:rPr lang="en-GB" sz="1400" i="1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7127" y="6097979"/>
                <a:ext cx="90512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>
            <a:off x="6331527" y="5107378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6331527" y="5716978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6560127" y="5031178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636327" y="5793179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868392" y="4983678"/>
                <a:ext cx="1295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𝑇</m:t>
                      </m:r>
                      <m:r>
                        <a:rPr lang="en-GB" sz="1400" i="1">
                          <a:latin typeface="Cambria Math"/>
                        </a:rPr>
                        <m:t>−2</m:t>
                      </m:r>
                      <m:r>
                        <a:rPr lang="en-GB" sz="1400" i="1">
                          <a:latin typeface="Cambria Math"/>
                        </a:rPr>
                        <m:t>𝑔</m:t>
                      </m:r>
                      <m:r>
                        <a:rPr lang="en-GB" sz="1400" i="1">
                          <a:latin typeface="Cambria Math"/>
                        </a:rPr>
                        <m:t>=2</m:t>
                      </m:r>
                      <m:r>
                        <a:rPr lang="en-GB" sz="1400" i="1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8392" y="4983678"/>
                <a:ext cx="1295400" cy="307777"/>
              </a:xfrm>
              <a:prstGeom prst="rect">
                <a:avLst/>
              </a:prstGeom>
              <a:blipFill>
                <a:blip r:embed="rId9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7832765" y="5471555"/>
                <a:ext cx="1295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40−2</m:t>
                      </m:r>
                      <m:r>
                        <a:rPr lang="en-GB" sz="1400" i="1">
                          <a:latin typeface="Cambria Math"/>
                        </a:rPr>
                        <m:t>𝑔</m:t>
                      </m:r>
                      <m:r>
                        <a:rPr lang="en-GB" sz="1400" i="1">
                          <a:latin typeface="Cambria Math"/>
                        </a:rPr>
                        <m:t>=2</m:t>
                      </m:r>
                      <m:r>
                        <a:rPr lang="en-GB" sz="1400" i="1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2765" y="5471555"/>
                <a:ext cx="1295400" cy="307777"/>
              </a:xfrm>
              <a:prstGeom prst="rect">
                <a:avLst/>
              </a:prstGeom>
              <a:blipFill>
                <a:blip r:embed="rId10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8377051" y="5956464"/>
                <a:ext cx="1295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𝑎</m:t>
                      </m:r>
                      <m:r>
                        <a:rPr lang="en-GB" sz="1400" i="1">
                          <a:latin typeface="Cambria Math"/>
                        </a:rPr>
                        <m:t>=10.2</m:t>
                      </m:r>
                      <m:r>
                        <a:rPr lang="en-GB" sz="1400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7051" y="5956464"/>
                <a:ext cx="1295400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8943111" y="5159828"/>
            <a:ext cx="299851" cy="480951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58" name="Arc 57"/>
          <p:cNvSpPr/>
          <p:nvPr/>
        </p:nvSpPr>
        <p:spPr>
          <a:xfrm>
            <a:off x="9487398" y="5620987"/>
            <a:ext cx="301829" cy="518556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9171709" y="5102432"/>
            <a:ext cx="11014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 value of 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9715996" y="5611091"/>
            <a:ext cx="952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a</a:t>
            </a: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8530442" y="4108862"/>
            <a:ext cx="0" cy="676894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098969" y="1346861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A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6175169" y="318852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10207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3B</a:t>
            </a:r>
          </a:p>
        </p:txBody>
      </p:sp>
    </p:spTree>
    <p:extLst>
      <p:ext uri="{BB962C8B-B14F-4D97-AF65-F5344CB8AC3E}">
        <p14:creationId xmlns:p14="http://schemas.microsoft.com/office/powerpoint/2010/main" val="4143061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4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6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9" grpId="2"/>
      <p:bldP spid="10" grpId="0"/>
      <p:bldP spid="10" grpId="1"/>
      <p:bldP spid="10" grpId="2"/>
      <p:bldP spid="27" grpId="0"/>
      <p:bldP spid="33" grpId="0"/>
      <p:bldP spid="38" grpId="0"/>
      <p:bldP spid="38" grpId="1"/>
      <p:bldP spid="38" grpId="2"/>
      <p:bldP spid="39" grpId="0"/>
      <p:bldP spid="40" grpId="0"/>
      <p:bldP spid="41" grpId="0"/>
      <p:bldP spid="42" grpId="0" animBg="1"/>
      <p:bldP spid="43" grpId="0"/>
      <p:bldP spid="44" grpId="0"/>
      <p:bldP spid="45" grpId="0"/>
      <p:bldP spid="47" grpId="0"/>
      <p:bldP spid="48" grpId="0"/>
      <p:bldP spid="49" grpId="0"/>
      <p:bldP spid="50" grpId="0" animBg="1"/>
      <p:bldP spid="51" grpId="0" animBg="1"/>
      <p:bldP spid="52" grpId="0"/>
      <p:bldP spid="53" grpId="0"/>
      <p:bldP spid="54" grpId="0"/>
      <p:bldP spid="55" grpId="0"/>
      <p:bldP spid="56" grpId="0"/>
      <p:bldP spid="57" grpId="0" animBg="1"/>
      <p:bldP spid="58" grpId="0" animBg="1"/>
      <p:bldP spid="59" grpId="0"/>
      <p:bldP spid="60" grpId="0"/>
      <p:bldP spid="63" grpId="0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6858000" y="2667001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604" y="1600200"/>
            <a:ext cx="3452883" cy="5181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dynamics problems involving elastic strings or springs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One end of a light elastic string, of natural length 0.5m and modulus of elasticity 20N, is attached to a fixed point A. The other end of the string is attached to a particle of mass 2kg. The particle is held at a point that is 1.5m below A and released from rest. 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initial acceleration of the particle </a:t>
            </a: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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10.2ms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-2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length of the string when the particle reaches its maximum speed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 The particle will reach its maximum speed when its acceleration is 0…</a:t>
            </a:r>
            <a:endParaRPr lang="en-GB" sz="1400" dirty="0">
              <a:latin typeface="Comic Sans MS" pitchFamily="66" charset="0"/>
            </a:endParaRPr>
          </a:p>
        </p:txBody>
      </p:sp>
      <p:pic>
        <p:nvPicPr>
          <p:cNvPr id="5" name="Picture 4" descr="http://2.bp.blogspot.com/-54ex64bzrhs/TtidrdjG_LI/AAAAAAAAACI/98kXiId-3O8/s400/ff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6179" y="109182"/>
            <a:ext cx="992738" cy="53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5946569" y="1740725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251369" y="3264725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946569" y="2655126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22769" y="3721926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2g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175169" y="1664525"/>
            <a:ext cx="152400" cy="152400"/>
            <a:chOff x="5486400" y="3048000"/>
            <a:chExt cx="152400" cy="152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/>
          <p:cNvCxnSpPr/>
          <p:nvPr/>
        </p:nvCxnSpPr>
        <p:spPr>
          <a:xfrm>
            <a:off x="6248401" y="1752601"/>
            <a:ext cx="2969" cy="15121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6248400" y="27432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6858000" y="2362200"/>
            <a:ext cx="0" cy="9144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6858000" y="1752600"/>
            <a:ext cx="0" cy="6096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858000" y="1905001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0.5m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934200" y="2667001"/>
            <a:ext cx="279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?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5715000" y="25146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5715000" y="2743200"/>
            <a:ext cx="0" cy="3810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410200" y="266700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524000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839974" cy="559961"/>
              </a:xfrm>
              <a:prstGeom prst="rect">
                <a:avLst/>
              </a:prstGeom>
              <a:blipFill>
                <a:blip r:embed="rId3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6098969" y="1346861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A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6175169" y="318852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638800" y="4267201"/>
            <a:ext cx="18181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Resolving Vertically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19800" y="4724401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𝐹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724401"/>
                <a:ext cx="829586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29"/>
          <p:cNvSpPr/>
          <p:nvPr/>
        </p:nvSpPr>
        <p:spPr>
          <a:xfrm>
            <a:off x="6705600" y="4876800"/>
            <a:ext cx="304800" cy="4572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6934200" y="48006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Sub in values, we want ‘a’ to equal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562600" y="5181601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𝑇</m:t>
                      </m:r>
                      <m:r>
                        <a:rPr lang="en-GB" sz="1400" i="1">
                          <a:latin typeface="Cambria Math"/>
                        </a:rPr>
                        <m:t>−2</m:t>
                      </m:r>
                      <m:r>
                        <a:rPr lang="en-GB" sz="1400" i="1">
                          <a:latin typeface="Cambria Math"/>
                        </a:rPr>
                        <m:t>𝑔</m:t>
                      </m:r>
                      <m:r>
                        <a:rPr lang="en-GB" sz="14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5181601"/>
                <a:ext cx="1143000" cy="307777"/>
              </a:xfrm>
              <a:prstGeom prst="rect">
                <a:avLst/>
              </a:prstGeom>
              <a:blipFill>
                <a:blip r:embed="rId5"/>
                <a:stretch>
                  <a:fillRect b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943600" y="5638801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𝑇</m:t>
                      </m:r>
                      <m:r>
                        <a:rPr lang="en-GB" sz="1400" i="1">
                          <a:latin typeface="Cambria Math"/>
                        </a:rPr>
                        <m:t>=2</m:t>
                      </m:r>
                      <m:r>
                        <a:rPr lang="en-GB" sz="1400" i="1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5638801"/>
                <a:ext cx="914400" cy="307777"/>
              </a:xfrm>
              <a:prstGeom prst="rect">
                <a:avLst/>
              </a:prstGeom>
              <a:blipFill>
                <a:blip r:embed="rId6"/>
                <a:stretch>
                  <a:fillRect b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6705600" y="5410200"/>
            <a:ext cx="304800" cy="4572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7010400" y="5486401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Rearrange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248400" y="6104492"/>
            <a:ext cx="2819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So the particle will be at its maximum speed when the Tension in the string is 2g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8534400" y="1752601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𝑇</m:t>
                      </m:r>
                      <m:r>
                        <a:rPr lang="en-GB" sz="1400" i="1">
                          <a:latin typeface="Cambria Math"/>
                        </a:rPr>
                        <m:t>=2</m:t>
                      </m:r>
                      <m:r>
                        <a:rPr lang="en-GB" sz="1400" i="1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4400" y="1752601"/>
                <a:ext cx="914400" cy="307777"/>
              </a:xfrm>
              <a:prstGeom prst="rect">
                <a:avLst/>
              </a:prstGeom>
              <a:blipFill>
                <a:blip r:embed="rId7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10207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3B</a:t>
            </a:r>
          </a:p>
        </p:txBody>
      </p:sp>
    </p:spTree>
    <p:extLst>
      <p:ext uri="{BB962C8B-B14F-4D97-AF65-F5344CB8AC3E}">
        <p14:creationId xmlns:p14="http://schemas.microsoft.com/office/powerpoint/2010/main" val="1666117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9" grpId="0"/>
      <p:bldP spid="9" grpId="1"/>
      <p:bldP spid="10" grpId="0"/>
      <p:bldP spid="10" grpId="1"/>
      <p:bldP spid="33" grpId="0"/>
      <p:bldP spid="38" grpId="0"/>
      <p:bldP spid="38" grpId="1"/>
      <p:bldP spid="28" grpId="0"/>
      <p:bldP spid="29" grpId="0"/>
      <p:bldP spid="30" grpId="0" animBg="1"/>
      <p:bldP spid="31" grpId="0"/>
      <p:bldP spid="32" grpId="0"/>
      <p:bldP spid="37" grpId="0"/>
      <p:bldP spid="39" grpId="0" animBg="1"/>
      <p:bldP spid="40" grpId="0"/>
      <p:bldP spid="41" grpId="0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6934200" y="2667001"/>
            <a:ext cx="279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604" y="1600200"/>
            <a:ext cx="3452883" cy="5181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dynamics problems involving elastic strings or springs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One end of a light elastic string, of natural length 0.5m and modulus of elasticity 20N, is attached to a fixed point A. The other end of the string is attached to a particle of mass 2kg. The particle is held at a point that is 1.5m below A and released from rest. 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initial acceleration of the particle </a:t>
            </a: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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10.2ms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-2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length of the string when the particle reaches its maximum speed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 Now with this tension, use Hooke’s law to find the extension of the string</a:t>
            </a:r>
            <a:endParaRPr lang="en-GB" sz="1400" dirty="0">
              <a:latin typeface="Comic Sans MS" pitchFamily="66" charset="0"/>
            </a:endParaRPr>
          </a:p>
        </p:txBody>
      </p:sp>
      <p:pic>
        <p:nvPicPr>
          <p:cNvPr id="5" name="Picture 4" descr="http://2.bp.blogspot.com/-54ex64bzrhs/TtidrdjG_LI/AAAAAAAAACI/98kXiId-3O8/s400/ff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6179" y="109182"/>
            <a:ext cx="992738" cy="53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5946569" y="1740725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251369" y="3264725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946569" y="2655126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175169" y="1664525"/>
            <a:ext cx="152400" cy="152400"/>
            <a:chOff x="5486400" y="3048000"/>
            <a:chExt cx="152400" cy="152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/>
          <p:cNvCxnSpPr/>
          <p:nvPr/>
        </p:nvCxnSpPr>
        <p:spPr>
          <a:xfrm>
            <a:off x="6248401" y="1752601"/>
            <a:ext cx="2969" cy="15121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6248400" y="27432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6858000" y="2362200"/>
            <a:ext cx="0" cy="9144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6858000" y="1752600"/>
            <a:ext cx="0" cy="6096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858000" y="1905001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0.5m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5715000" y="25146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5715000" y="2743200"/>
            <a:ext cx="0" cy="3810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410200" y="266700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524000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839974" cy="559961"/>
              </a:xfrm>
              <a:prstGeom prst="rect">
                <a:avLst/>
              </a:prstGeom>
              <a:blipFill>
                <a:blip r:embed="rId3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6098969" y="1346861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A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6175169" y="318852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8534400" y="1752601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𝑇</m:t>
                      </m:r>
                      <m:r>
                        <a:rPr lang="en-GB" sz="1400" i="1">
                          <a:latin typeface="Cambria Math"/>
                        </a:rPr>
                        <m:t>=2</m:t>
                      </m:r>
                      <m:r>
                        <a:rPr lang="en-GB" sz="1400" i="1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4400" y="1752601"/>
                <a:ext cx="914400" cy="307777"/>
              </a:xfrm>
              <a:prstGeom prst="rect">
                <a:avLst/>
              </a:prstGeom>
              <a:blipFill>
                <a:blip r:embed="rId4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5867401" y="4191001"/>
            <a:ext cx="16562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Using Hooke’s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638800" y="4572001"/>
                <a:ext cx="760336" cy="5014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𝑇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GB" sz="14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572001"/>
                <a:ext cx="760336" cy="501419"/>
              </a:xfrm>
              <a:prstGeom prst="rect">
                <a:avLst/>
              </a:prstGeom>
              <a:blipFill>
                <a:blip r:embed="rId5"/>
                <a:stretch>
                  <a:fillRect b="-256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6553200" y="4876800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6781800" y="48768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562601" y="5181601"/>
                <a:ext cx="972639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𝑔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20</m:t>
                          </m:r>
                          <m:r>
                            <a:rPr lang="en-GB" sz="14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0.5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1" y="5181601"/>
                <a:ext cx="972639" cy="497059"/>
              </a:xfrm>
              <a:prstGeom prst="rect">
                <a:avLst/>
              </a:prstGeom>
              <a:blipFill>
                <a:blip r:embed="rId6"/>
                <a:stretch>
                  <a:fillRect b="-256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6553200" y="5486400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6781800" y="54864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sides by 2</a:t>
            </a:r>
          </a:p>
        </p:txBody>
      </p:sp>
      <p:sp>
        <p:nvSpPr>
          <p:cNvPr id="51" name="Arc 50"/>
          <p:cNvSpPr/>
          <p:nvPr/>
        </p:nvSpPr>
        <p:spPr>
          <a:xfrm>
            <a:off x="6553200" y="6096000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6781800" y="60960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562601" y="5867401"/>
                <a:ext cx="972639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4</m:t>
                      </m:r>
                      <m:r>
                        <a:rPr lang="en-GB" sz="1400" i="1">
                          <a:latin typeface="Cambria Math"/>
                        </a:rPr>
                        <m:t>𝑔</m:t>
                      </m:r>
                      <m:r>
                        <a:rPr lang="en-GB" sz="1400" i="1">
                          <a:latin typeface="Cambria Math"/>
                        </a:rPr>
                        <m:t>=20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1" y="5867401"/>
                <a:ext cx="972639" cy="307777"/>
              </a:xfrm>
              <a:prstGeom prst="rect">
                <a:avLst/>
              </a:prstGeom>
              <a:blipFill>
                <a:blip r:embed="rId7"/>
                <a:stretch>
                  <a:fillRect b="-4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638801" y="6400801"/>
                <a:ext cx="1125783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=0.49</m:t>
                      </m:r>
                      <m:r>
                        <a:rPr lang="en-GB" sz="1400" i="1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1" y="6400801"/>
                <a:ext cx="1125783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/>
          <p:cNvSpPr txBox="1"/>
          <p:nvPr/>
        </p:nvSpPr>
        <p:spPr>
          <a:xfrm>
            <a:off x="8001000" y="4648200"/>
            <a:ext cx="2438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extension will be 0.49m when the particle is at its maximum speed 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022769" y="3721926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2g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924800" y="5562601"/>
            <a:ext cx="259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total length of the string will therefore be 0.99m as it’s natural length is 0.5m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848600" y="2133601"/>
                <a:ext cx="2362200" cy="5182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𝐿𝑒𝑛𝑔𝑡h</m:t>
                      </m:r>
                      <m:r>
                        <a:rPr lang="en-GB" sz="1400" i="1">
                          <a:latin typeface="Cambria Math"/>
                        </a:rPr>
                        <m:t> </m:t>
                      </m:r>
                      <m:r>
                        <a:rPr lang="en-GB" sz="1400" i="1">
                          <a:latin typeface="Cambria Math"/>
                        </a:rPr>
                        <m:t>𝑎𝑡</m:t>
                      </m:r>
                      <m:r>
                        <a:rPr lang="en-GB" sz="1400" i="1">
                          <a:latin typeface="Cambria Math"/>
                        </a:rPr>
                        <m:t> </m:t>
                      </m:r>
                      <m:r>
                        <a:rPr lang="en-GB" sz="1400" i="1">
                          <a:latin typeface="Cambria Math"/>
                        </a:rPr>
                        <m:t>𝑚𝑎𝑥𝑖𝑚𝑢𝑚</m:t>
                      </m:r>
                      <m:r>
                        <a:rPr lang="en-GB" sz="1400" i="1">
                          <a:latin typeface="Cambria Math"/>
                        </a:rPr>
                        <m:t> </m:t>
                      </m:r>
                      <m:r>
                        <a:rPr lang="en-GB" sz="1400" i="1">
                          <a:latin typeface="Cambria Math"/>
                        </a:rPr>
                        <m:t>𝑠𝑝𝑒𝑒𝑑</m:t>
                      </m:r>
                      <m:r>
                        <a:rPr lang="en-GB" sz="1400" i="1">
                          <a:latin typeface="Cambria Math"/>
                        </a:rPr>
                        <m:t>=0.99</m:t>
                      </m:r>
                      <m:r>
                        <a:rPr lang="en-GB" sz="1400" i="1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600" y="2133601"/>
                <a:ext cx="2362200" cy="51828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>
            <a:off x="6858000" y="2667001"/>
            <a:ext cx="696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0.49m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207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3B</a:t>
            </a:r>
          </a:p>
        </p:txBody>
      </p:sp>
    </p:spTree>
    <p:extLst>
      <p:ext uri="{BB962C8B-B14F-4D97-AF65-F5344CB8AC3E}">
        <p14:creationId xmlns:p14="http://schemas.microsoft.com/office/powerpoint/2010/main" val="1663478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43" grpId="0"/>
      <p:bldP spid="44" grpId="0"/>
      <p:bldP spid="45" grpId="0" animBg="1"/>
      <p:bldP spid="47" grpId="0"/>
      <p:bldP spid="48" grpId="0"/>
      <p:bldP spid="49" grpId="0" animBg="1"/>
      <p:bldP spid="50" grpId="0"/>
      <p:bldP spid="51" grpId="0" animBg="1"/>
      <p:bldP spid="52" grpId="0"/>
      <p:bldP spid="53" grpId="0"/>
      <p:bldP spid="54" grpId="0"/>
      <p:bldP spid="55" grpId="0"/>
      <p:bldP spid="57" grpId="0"/>
      <p:bldP spid="58" grpId="0"/>
      <p:bldP spid="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6858000" y="2667001"/>
            <a:ext cx="696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0.49m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604" y="1600200"/>
            <a:ext cx="3452883" cy="5181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dynamics problems involving elastic strings or springs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One end of a light elastic string, of natural length 0.5m and modulus of elasticity 20N, is attached to a fixed point A. The other end of the string is attached to a particle of mass 2kg. The particle is held at a point that is 1.5m below A and released from rest. 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initial acceleration of the particle </a:t>
            </a: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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10.2ms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-2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length of the string when the particle reaches its maximum speed</a:t>
            </a:r>
          </a:p>
        </p:txBody>
      </p:sp>
      <p:pic>
        <p:nvPicPr>
          <p:cNvPr id="5" name="Picture 4" descr="http://2.bp.blogspot.com/-54ex64bzrhs/TtidrdjG_LI/AAAAAAAAACI/98kXiId-3O8/s400/ff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6179" y="109182"/>
            <a:ext cx="992738" cy="53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5946569" y="1740725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251369" y="3264725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946569" y="2655126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175169" y="1664525"/>
            <a:ext cx="152400" cy="152400"/>
            <a:chOff x="5486400" y="3048000"/>
            <a:chExt cx="152400" cy="152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/>
          <p:cNvCxnSpPr/>
          <p:nvPr/>
        </p:nvCxnSpPr>
        <p:spPr>
          <a:xfrm>
            <a:off x="6248401" y="1752601"/>
            <a:ext cx="2969" cy="15121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6248400" y="27432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6858000" y="2362200"/>
            <a:ext cx="0" cy="9144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6858000" y="1752600"/>
            <a:ext cx="0" cy="6096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858000" y="1905001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0.5m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5715000" y="25146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5715000" y="2743200"/>
            <a:ext cx="0" cy="3810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410200" y="266700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524000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839974" cy="559961"/>
              </a:xfrm>
              <a:prstGeom prst="rect">
                <a:avLst/>
              </a:prstGeom>
              <a:blipFill>
                <a:blip r:embed="rId3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6098969" y="1346861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A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6175169" y="318852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8534400" y="1752601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𝑇</m:t>
                      </m:r>
                      <m:r>
                        <a:rPr lang="en-GB" sz="1400" i="1">
                          <a:latin typeface="Cambria Math"/>
                        </a:rPr>
                        <m:t>=2</m:t>
                      </m:r>
                      <m:r>
                        <a:rPr lang="en-GB" sz="1400" i="1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4400" y="1752601"/>
                <a:ext cx="914400" cy="307777"/>
              </a:xfrm>
              <a:prstGeom prst="rect">
                <a:avLst/>
              </a:prstGeom>
              <a:blipFill>
                <a:blip r:embed="rId4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6022769" y="3721926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2g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334000" y="4191001"/>
            <a:ext cx="5105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It is important to note that the maximum speed is NOT when the string goes slack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It is when the pull of gravity is equal to that of the tension in the string (as at this point the particle will be about to start decelerating)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acceleration will be falling up to this point, but it will still be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positive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and hence, the particle will be increasing in speed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848600" y="2133601"/>
                <a:ext cx="2362200" cy="5182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𝐿𝑒𝑛𝑔𝑡h</m:t>
                      </m:r>
                      <m:r>
                        <a:rPr lang="en-GB" sz="1400" i="1">
                          <a:latin typeface="Cambria Math"/>
                        </a:rPr>
                        <m:t> </m:t>
                      </m:r>
                      <m:r>
                        <a:rPr lang="en-GB" sz="1400" i="1">
                          <a:latin typeface="Cambria Math"/>
                        </a:rPr>
                        <m:t>𝑎𝑡</m:t>
                      </m:r>
                      <m:r>
                        <a:rPr lang="en-GB" sz="1400" i="1">
                          <a:latin typeface="Cambria Math"/>
                        </a:rPr>
                        <m:t> </m:t>
                      </m:r>
                      <m:r>
                        <a:rPr lang="en-GB" sz="1400" i="1">
                          <a:latin typeface="Cambria Math"/>
                        </a:rPr>
                        <m:t>𝑚𝑎𝑥𝑖𝑚𝑢𝑚</m:t>
                      </m:r>
                      <m:r>
                        <a:rPr lang="en-GB" sz="1400" i="1">
                          <a:latin typeface="Cambria Math"/>
                        </a:rPr>
                        <m:t> </m:t>
                      </m:r>
                      <m:r>
                        <a:rPr lang="en-GB" sz="1400" i="1">
                          <a:latin typeface="Cambria Math"/>
                        </a:rPr>
                        <m:t>𝑠𝑝𝑒𝑒𝑑</m:t>
                      </m:r>
                      <m:r>
                        <a:rPr lang="en-GB" sz="1400" i="1">
                          <a:latin typeface="Cambria Math"/>
                        </a:rPr>
                        <m:t>=0.99</m:t>
                      </m:r>
                      <m:r>
                        <a:rPr lang="en-GB" sz="1400" i="1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600" y="2133601"/>
                <a:ext cx="2362200" cy="5182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10207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3B</a:t>
            </a:r>
          </a:p>
        </p:txBody>
      </p:sp>
    </p:spTree>
    <p:extLst>
      <p:ext uri="{BB962C8B-B14F-4D97-AF65-F5344CB8AC3E}">
        <p14:creationId xmlns:p14="http://schemas.microsoft.com/office/powerpoint/2010/main" val="280873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604" y="1600200"/>
            <a:ext cx="3452883" cy="5181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dynamics problems involving elastic strings or springs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particle of mass 0.5kg is attached to one end of a light elastic spring of natural length 1.5m and modulus of elasticity 19.6N. The other end of the spring is attached to a fixed point O on a rough plane which is inclined to the horizontal at an angle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, where tan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</a:t>
            </a:r>
            <a:r>
              <a:rPr lang="en-GB" sz="1400" baseline="30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4</a:t>
            </a:r>
            <a:r>
              <a:rPr lang="en-GB" sz="1400" dirty="0">
                <a:latin typeface="Comic Sans MS" pitchFamily="66" charset="0"/>
              </a:rPr>
              <a:t>. The coefficient of friction between the particle and the plane is 0.2. The particle is held at rest on the plane at a point that is 1m from O down the line of greatest slope of the plane. The particle is released from rest and moves down the slope. Find its initial acceleration.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 Of course, a diagram will help illustrate all this!</a:t>
            </a:r>
            <a:endParaRPr lang="en-GB" sz="1400" dirty="0">
              <a:latin typeface="Comic Sans MS" pitchFamily="66" charset="0"/>
            </a:endParaRPr>
          </a:p>
        </p:txBody>
      </p:sp>
      <p:pic>
        <p:nvPicPr>
          <p:cNvPr id="5" name="Picture 4" descr="http://2.bp.blogspot.com/-54ex64bzrhs/TtidrdjG_LI/AAAAAAAAACI/98kXiId-3O8/s400/ff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6179" y="109182"/>
            <a:ext cx="992738" cy="53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524000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839974" cy="559961"/>
              </a:xfrm>
              <a:prstGeom prst="rect">
                <a:avLst/>
              </a:prstGeom>
              <a:blipFill>
                <a:blip r:embed="rId3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6172200" y="3429000"/>
            <a:ext cx="2971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6172200" y="1676400"/>
            <a:ext cx="2971800" cy="1752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>
            <a:off x="5715000" y="2971800"/>
            <a:ext cx="914400" cy="914400"/>
          </a:xfrm>
          <a:prstGeom prst="arc">
            <a:avLst>
              <a:gd name="adj1" fmla="val 19802567"/>
              <a:gd name="adj2" fmla="val 215658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9048750" y="1517650"/>
            <a:ext cx="95250" cy="1587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9061450" y="1568450"/>
            <a:ext cx="76200" cy="76200"/>
            <a:chOff x="4876800" y="2590800"/>
            <a:chExt cx="76200" cy="76200"/>
          </a:xfrm>
        </p:grpSpPr>
        <p:cxnSp>
          <p:nvCxnSpPr>
            <p:cNvPr id="20" name="Straight Connector 19"/>
            <p:cNvCxnSpPr/>
            <p:nvPr/>
          </p:nvCxnSpPr>
          <p:spPr>
            <a:xfrm flipV="1">
              <a:off x="4876800" y="2590800"/>
              <a:ext cx="762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 flipV="1">
              <a:off x="4876800" y="2590800"/>
              <a:ext cx="762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Connector 27"/>
          <p:cNvCxnSpPr/>
          <p:nvPr/>
        </p:nvCxnSpPr>
        <p:spPr>
          <a:xfrm flipV="1">
            <a:off x="7943850" y="1600200"/>
            <a:ext cx="1155700" cy="6921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7826169" y="224237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7969250" y="203835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V="1">
            <a:off x="7550150" y="196850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7924800" y="2362200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7905750" y="2343150"/>
            <a:ext cx="381000" cy="6477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7918450" y="2997200"/>
            <a:ext cx="368300" cy="2032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7448550" y="235585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Arc 48"/>
          <p:cNvSpPr/>
          <p:nvPr/>
        </p:nvSpPr>
        <p:spPr>
          <a:xfrm>
            <a:off x="7391400" y="1682750"/>
            <a:ext cx="914400" cy="914400"/>
          </a:xfrm>
          <a:prstGeom prst="arc">
            <a:avLst>
              <a:gd name="adj1" fmla="val 3993317"/>
              <a:gd name="adj2" fmla="val 486327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6629400" y="3124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θ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859233" y="2546498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θ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467600" y="2686051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0.5g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064501" y="2520951"/>
            <a:ext cx="8226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0.5gcos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435850" y="1651001"/>
            <a:ext cx="280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R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058151" y="3041651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0.5gsin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953251" y="2444751"/>
            <a:ext cx="518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F</a:t>
            </a:r>
            <a:r>
              <a:rPr lang="en-GB" sz="1200" baseline="-25000" dirty="0">
                <a:latin typeface="Comic Sans MS" panose="030F0702030302020204" pitchFamily="66" charset="0"/>
              </a:rPr>
              <a:t>MAX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924800" y="1943101"/>
            <a:ext cx="288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</a:t>
            </a:r>
            <a:endParaRPr lang="en-GB" sz="1200" baseline="-25000" dirty="0">
              <a:latin typeface="Comic Sans MS" panose="030F0702030302020204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9093200" y="1384301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715000" y="1524001"/>
                <a:ext cx="7973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=0.2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1524001"/>
                <a:ext cx="797398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715000" y="1905001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  <a:ea typeface="Cambria Math"/>
                        </a:rPr>
                        <m:t>λ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=19.6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1905001"/>
                <a:ext cx="106680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9525000" y="1676401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latin typeface="Cambria Math"/>
                          <a:ea typeface="Cambria Math"/>
                        </a:rPr>
                        <m:t>𝑇𝑎𝑛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0" y="1676401"/>
                <a:ext cx="838200" cy="4092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9525000" y="2209801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latin typeface="Cambria Math"/>
                          <a:ea typeface="Cambria Math"/>
                        </a:rPr>
                        <m:t>𝑆𝑖𝑛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0" y="2209801"/>
                <a:ext cx="838200" cy="40921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9525000" y="2743201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latin typeface="Cambria Math"/>
                          <a:ea typeface="Cambria Math"/>
                        </a:rPr>
                        <m:t>𝐶𝑜𝑠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0" y="2743201"/>
                <a:ext cx="838200" cy="4092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68"/>
          <p:cNvSpPr txBox="1"/>
          <p:nvPr/>
        </p:nvSpPr>
        <p:spPr>
          <a:xfrm>
            <a:off x="5562600" y="3962401"/>
            <a:ext cx="4800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 this case, as the spring is compressed, T represents thrust and pushes down the plane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Using the ratio for Tan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, we can work out Sin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and Cos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will resolve parallel to the plane to find the acceleration, but first we need to find F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MAX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and the tension in the spring…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8021822" y="1763232"/>
            <a:ext cx="1155700" cy="692150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8502650" y="2122377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1m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207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3B</a:t>
            </a:r>
          </a:p>
        </p:txBody>
      </p:sp>
    </p:spTree>
    <p:extLst>
      <p:ext uri="{BB962C8B-B14F-4D97-AF65-F5344CB8AC3E}">
        <p14:creationId xmlns:p14="http://schemas.microsoft.com/office/powerpoint/2010/main" val="4281717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1" grpId="0" animBg="1"/>
      <p:bldP spid="49" grpId="0" animBg="1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64" grpId="0"/>
      <p:bldP spid="65" grpId="0"/>
      <p:bldP spid="66" grpId="0"/>
      <p:bldP spid="67" grpId="0"/>
      <p:bldP spid="68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604" y="1600200"/>
            <a:ext cx="3452883" cy="5181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dynamics problems involving elastic strings or springs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particle of mass 0.5kg is attached to one end of a light elastic spring of natural length 1.5m and modulus of elasticity 19.6N. The other end of the spring is attached to a fixed point O on a rough plane which is inclined to the horizontal at an angle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, where tan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</a:t>
            </a:r>
            <a:r>
              <a:rPr lang="en-GB" sz="1400" baseline="30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4</a:t>
            </a:r>
            <a:r>
              <a:rPr lang="en-GB" sz="1400" dirty="0">
                <a:latin typeface="Comic Sans MS" pitchFamily="66" charset="0"/>
              </a:rPr>
              <a:t>. The coefficient of friction between the particle and the plane is 0.2. The particle is held at rest on the plane at a point that is 1m from O down the line of greatest slope of the plane. The particle is released from rest and moves down the slope. Find its initial acceleration.</a:t>
            </a:r>
          </a:p>
        </p:txBody>
      </p:sp>
      <p:pic>
        <p:nvPicPr>
          <p:cNvPr id="5" name="Picture 4" descr="http://2.bp.blogspot.com/-54ex64bzrhs/TtidrdjG_LI/AAAAAAAAACI/98kXiId-3O8/s400/ff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6179" y="109182"/>
            <a:ext cx="992738" cy="53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524000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839974" cy="559961"/>
              </a:xfrm>
              <a:prstGeom prst="rect">
                <a:avLst/>
              </a:prstGeom>
              <a:blipFill>
                <a:blip r:embed="rId3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6172200" y="3429000"/>
            <a:ext cx="2971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6172200" y="1676400"/>
            <a:ext cx="2971800" cy="1752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>
            <a:off x="5715000" y="2971800"/>
            <a:ext cx="914400" cy="914400"/>
          </a:xfrm>
          <a:prstGeom prst="arc">
            <a:avLst>
              <a:gd name="adj1" fmla="val 19802567"/>
              <a:gd name="adj2" fmla="val 215658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9048750" y="1517650"/>
            <a:ext cx="95250" cy="1587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9061450" y="1568450"/>
            <a:ext cx="76200" cy="76200"/>
            <a:chOff x="4876800" y="2590800"/>
            <a:chExt cx="76200" cy="76200"/>
          </a:xfrm>
        </p:grpSpPr>
        <p:cxnSp>
          <p:nvCxnSpPr>
            <p:cNvPr id="20" name="Straight Connector 19"/>
            <p:cNvCxnSpPr/>
            <p:nvPr/>
          </p:nvCxnSpPr>
          <p:spPr>
            <a:xfrm flipV="1">
              <a:off x="4876800" y="2590800"/>
              <a:ext cx="762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 flipV="1">
              <a:off x="4876800" y="2590800"/>
              <a:ext cx="762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Connector 27"/>
          <p:cNvCxnSpPr/>
          <p:nvPr/>
        </p:nvCxnSpPr>
        <p:spPr>
          <a:xfrm flipV="1">
            <a:off x="7943850" y="1600200"/>
            <a:ext cx="1155700" cy="6921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7969250" y="203835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V="1">
            <a:off x="7550150" y="196850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7924800" y="2362200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7905750" y="2343150"/>
            <a:ext cx="381000" cy="6477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7918450" y="2997200"/>
            <a:ext cx="368300" cy="2032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7448550" y="235585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Arc 48"/>
          <p:cNvSpPr/>
          <p:nvPr/>
        </p:nvSpPr>
        <p:spPr>
          <a:xfrm>
            <a:off x="7391400" y="1682750"/>
            <a:ext cx="914400" cy="914400"/>
          </a:xfrm>
          <a:prstGeom prst="arc">
            <a:avLst>
              <a:gd name="adj1" fmla="val 3993317"/>
              <a:gd name="adj2" fmla="val 486327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6629400" y="3124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θ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859233" y="2546498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θ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467600" y="2686051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0.5g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064501" y="2520951"/>
            <a:ext cx="8226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0.5gcos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435850" y="1651001"/>
            <a:ext cx="280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R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058151" y="3041651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0.5gsin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953251" y="2444751"/>
            <a:ext cx="518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F</a:t>
            </a:r>
            <a:r>
              <a:rPr lang="en-GB" sz="1200" baseline="-25000" dirty="0">
                <a:latin typeface="Comic Sans MS" panose="030F0702030302020204" pitchFamily="66" charset="0"/>
              </a:rPr>
              <a:t>MAX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924800" y="1943101"/>
            <a:ext cx="288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</a:t>
            </a:r>
            <a:endParaRPr lang="en-GB" sz="1200" baseline="-25000" dirty="0">
              <a:latin typeface="Comic Sans MS" panose="030F0702030302020204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9093200" y="1384301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715000" y="1524001"/>
                <a:ext cx="7973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=0.2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1524001"/>
                <a:ext cx="797398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715000" y="1905001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  <a:ea typeface="Cambria Math"/>
                        </a:rPr>
                        <m:t>λ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=19.6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1905001"/>
                <a:ext cx="106680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9525000" y="1676401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latin typeface="Cambria Math"/>
                          <a:ea typeface="Cambria Math"/>
                        </a:rPr>
                        <m:t>𝑇𝑎𝑛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0" y="1676401"/>
                <a:ext cx="838200" cy="4092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9525000" y="2209801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latin typeface="Cambria Math"/>
                          <a:ea typeface="Cambria Math"/>
                        </a:rPr>
                        <m:t>𝑆𝑖𝑛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0" y="2209801"/>
                <a:ext cx="838200" cy="40921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9525000" y="2743201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latin typeface="Cambria Math"/>
                          <a:ea typeface="Cambria Math"/>
                        </a:rPr>
                        <m:t>𝐶𝑜𝑠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0" y="2743201"/>
                <a:ext cx="838200" cy="4092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5638800" y="3886201"/>
            <a:ext cx="2476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Finding the normal reaction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686801" y="3886201"/>
            <a:ext cx="12250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Finding F</a:t>
            </a:r>
            <a:r>
              <a:rPr lang="en-GB" sz="1400" u="sng" baseline="-25000" dirty="0">
                <a:latin typeface="Comic Sans MS" panose="030F0702030302020204" pitchFamily="66" charset="0"/>
              </a:rPr>
              <a:t>MAX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638801" y="4191001"/>
            <a:ext cx="22317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Resolve perpendicular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108404" y="4572001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𝐹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8404" y="4572001"/>
                <a:ext cx="829586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6858000" y="4724400"/>
            <a:ext cx="304800" cy="4572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7086600" y="4648201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194004" y="5029201"/>
                <a:ext cx="16074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𝑅</m:t>
                      </m:r>
                      <m:r>
                        <a:rPr lang="en-GB" sz="1400" i="1">
                          <a:latin typeface="Cambria Math"/>
                        </a:rPr>
                        <m:t>−0.5</m:t>
                      </m:r>
                      <m:r>
                        <a:rPr lang="en-GB" sz="1400" i="1">
                          <a:latin typeface="Cambria Math"/>
                        </a:rPr>
                        <m:t>𝑔𝑐𝑜𝑠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4004" y="5029201"/>
                <a:ext cx="1607428" cy="307777"/>
              </a:xfrm>
              <a:prstGeom prst="rect">
                <a:avLst/>
              </a:prstGeom>
              <a:blipFill>
                <a:blip r:embed="rId10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108404" y="5486401"/>
                <a:ext cx="12936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𝑅</m:t>
                      </m:r>
                      <m:r>
                        <a:rPr lang="en-GB" sz="1400" i="1">
                          <a:latin typeface="Cambria Math"/>
                        </a:rPr>
                        <m:t>=0.5</m:t>
                      </m:r>
                      <m:r>
                        <a:rPr lang="en-GB" sz="1400" i="1">
                          <a:latin typeface="Cambria Math"/>
                        </a:rPr>
                        <m:t>𝑔𝑐𝑜𝑠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8404" y="5486401"/>
                <a:ext cx="1293624" cy="307777"/>
              </a:xfrm>
              <a:prstGeom prst="rect">
                <a:avLst/>
              </a:prstGeom>
              <a:blipFill>
                <a:blip r:embed="rId11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60"/>
          <p:cNvSpPr/>
          <p:nvPr/>
        </p:nvSpPr>
        <p:spPr>
          <a:xfrm>
            <a:off x="7207102" y="5192233"/>
            <a:ext cx="304800" cy="4572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7467600" y="525780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Rearrange</a:t>
            </a:r>
          </a:p>
        </p:txBody>
      </p:sp>
      <p:sp>
        <p:nvSpPr>
          <p:cNvPr id="63" name="Arc 62"/>
          <p:cNvSpPr/>
          <p:nvPr/>
        </p:nvSpPr>
        <p:spPr>
          <a:xfrm>
            <a:off x="7217735" y="5649432"/>
            <a:ext cx="304800" cy="4572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6108404" y="5943601"/>
                <a:ext cx="10490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𝑅</m:t>
                      </m:r>
                      <m:r>
                        <a:rPr lang="en-GB" sz="1400" i="1">
                          <a:latin typeface="Cambria Math"/>
                        </a:rPr>
                        <m:t>=3.92</m:t>
                      </m:r>
                      <m:r>
                        <a:rPr lang="en-GB" sz="1400" i="1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8404" y="5943601"/>
                <a:ext cx="1049070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70"/>
          <p:cNvSpPr txBox="1"/>
          <p:nvPr/>
        </p:nvSpPr>
        <p:spPr>
          <a:xfrm>
            <a:off x="7391400" y="5562601"/>
            <a:ext cx="1096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Calculate (using cos</a:t>
            </a:r>
            <a:r>
              <a:rPr lang="el-GR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θ</a:t>
            </a:r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 above)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8458200" y="4572001"/>
                <a:ext cx="10674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8200" y="4572001"/>
                <a:ext cx="1067472" cy="307777"/>
              </a:xfrm>
              <a:prstGeom prst="rect">
                <a:avLst/>
              </a:prstGeom>
              <a:blipFill>
                <a:blip r:embed="rId13"/>
                <a:stretch>
                  <a:fillRect b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8458201" y="5029201"/>
                <a:ext cx="15495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=0.2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×3.92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8201" y="5029201"/>
                <a:ext cx="1549527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8458200" y="5486401"/>
                <a:ext cx="14208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=0.784</m:t>
                      </m:r>
                      <m:r>
                        <a:rPr lang="en-GB" sz="1400" i="1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8200" y="5486401"/>
                <a:ext cx="1420838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Arc 74"/>
          <p:cNvSpPr/>
          <p:nvPr/>
        </p:nvSpPr>
        <p:spPr>
          <a:xfrm>
            <a:off x="9829800" y="4724400"/>
            <a:ext cx="304800" cy="4572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c 75"/>
          <p:cNvSpPr/>
          <p:nvPr/>
        </p:nvSpPr>
        <p:spPr>
          <a:xfrm>
            <a:off x="9829800" y="5181600"/>
            <a:ext cx="304800" cy="4572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9982200" y="4724401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982200" y="5181601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162801" y="1600201"/>
            <a:ext cx="6303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3.92N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758762" y="2491564"/>
            <a:ext cx="724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0.784N</a:t>
            </a:r>
          </a:p>
        </p:txBody>
      </p:sp>
      <p:sp>
        <p:nvSpPr>
          <p:cNvPr id="31" name="Oval 30"/>
          <p:cNvSpPr/>
          <p:nvPr/>
        </p:nvSpPr>
        <p:spPr>
          <a:xfrm>
            <a:off x="7826169" y="224237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0" name="Straight Connector 79"/>
          <p:cNvCxnSpPr/>
          <p:nvPr/>
        </p:nvCxnSpPr>
        <p:spPr>
          <a:xfrm flipV="1">
            <a:off x="8021822" y="1763232"/>
            <a:ext cx="1155700" cy="692150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8502650" y="2122377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1m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10207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3B</a:t>
            </a:r>
          </a:p>
        </p:txBody>
      </p:sp>
    </p:spTree>
    <p:extLst>
      <p:ext uri="{BB962C8B-B14F-4D97-AF65-F5344CB8AC3E}">
        <p14:creationId xmlns:p14="http://schemas.microsoft.com/office/powerpoint/2010/main" val="42858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3" grpId="1"/>
      <p:bldP spid="54" grpId="0"/>
      <p:bldP spid="54" grpId="1"/>
      <p:bldP spid="56" grpId="0"/>
      <p:bldP spid="39" grpId="0"/>
      <p:bldP spid="40" grpId="0"/>
      <p:bldP spid="41" grpId="0"/>
      <p:bldP spid="42" grpId="0"/>
      <p:bldP spid="44" grpId="0" animBg="1"/>
      <p:bldP spid="47" grpId="0"/>
      <p:bldP spid="59" grpId="0"/>
      <p:bldP spid="60" grpId="0"/>
      <p:bldP spid="61" grpId="0" animBg="1"/>
      <p:bldP spid="62" grpId="0"/>
      <p:bldP spid="63" grpId="0" animBg="1"/>
      <p:bldP spid="70" grpId="0"/>
      <p:bldP spid="71" grpId="0"/>
      <p:bldP spid="72" grpId="0"/>
      <p:bldP spid="73" grpId="0"/>
      <p:bldP spid="74" grpId="0"/>
      <p:bldP spid="75" grpId="0" animBg="1"/>
      <p:bldP spid="76" grpId="0" animBg="1"/>
      <p:bldP spid="69" grpId="0"/>
      <p:bldP spid="77" grpId="0"/>
      <p:bldP spid="78" grpId="0"/>
      <p:bldP spid="78" grpId="1"/>
      <p:bldP spid="7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604" y="1600200"/>
            <a:ext cx="3452883" cy="5181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dynamics problems involving elastic strings or springs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particle of mass 0.5kg is attached to one end of a light elastic spring of natural length 1.5m and modulus of elasticity 19.6N. The other end of the spring is attached to a fixed point O on a rough plane which is inclined to the horizontal at an angle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, where tan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</a:t>
            </a:r>
            <a:r>
              <a:rPr lang="en-GB" sz="1400" baseline="30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4</a:t>
            </a:r>
            <a:r>
              <a:rPr lang="en-GB" sz="1400" dirty="0">
                <a:latin typeface="Comic Sans MS" pitchFamily="66" charset="0"/>
              </a:rPr>
              <a:t>. The coefficient of friction between the particle and the plane is 0.2. The particle is held at rest on the plane at a point that is 1m from O down the line of greatest slope of the plane. The particle is released from rest and moves down the slope. Find its initial acceleration.</a:t>
            </a:r>
          </a:p>
        </p:txBody>
      </p:sp>
      <p:pic>
        <p:nvPicPr>
          <p:cNvPr id="5" name="Picture 4" descr="http://2.bp.blogspot.com/-54ex64bzrhs/TtidrdjG_LI/AAAAAAAAACI/98kXiId-3O8/s400/ff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6179" y="109182"/>
            <a:ext cx="992738" cy="53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524000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839974" cy="559961"/>
              </a:xfrm>
              <a:prstGeom prst="rect">
                <a:avLst/>
              </a:prstGeom>
              <a:blipFill>
                <a:blip r:embed="rId3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6172200" y="3429000"/>
            <a:ext cx="2971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6172200" y="1676400"/>
            <a:ext cx="2971800" cy="1752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>
            <a:off x="5715000" y="2971800"/>
            <a:ext cx="914400" cy="914400"/>
          </a:xfrm>
          <a:prstGeom prst="arc">
            <a:avLst>
              <a:gd name="adj1" fmla="val 19802567"/>
              <a:gd name="adj2" fmla="val 215658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9048750" y="1517650"/>
            <a:ext cx="95250" cy="1587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9061450" y="1568450"/>
            <a:ext cx="76200" cy="76200"/>
            <a:chOff x="4876800" y="2590800"/>
            <a:chExt cx="76200" cy="76200"/>
          </a:xfrm>
        </p:grpSpPr>
        <p:cxnSp>
          <p:nvCxnSpPr>
            <p:cNvPr id="20" name="Straight Connector 19"/>
            <p:cNvCxnSpPr/>
            <p:nvPr/>
          </p:nvCxnSpPr>
          <p:spPr>
            <a:xfrm flipV="1">
              <a:off x="4876800" y="2590800"/>
              <a:ext cx="762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 flipV="1">
              <a:off x="4876800" y="2590800"/>
              <a:ext cx="762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Connector 27"/>
          <p:cNvCxnSpPr/>
          <p:nvPr/>
        </p:nvCxnSpPr>
        <p:spPr>
          <a:xfrm flipV="1">
            <a:off x="7943850" y="1600200"/>
            <a:ext cx="1155700" cy="6921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7969250" y="203835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V="1">
            <a:off x="7550150" y="196850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7924800" y="2362200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7905750" y="2343150"/>
            <a:ext cx="381000" cy="6477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7918450" y="2997200"/>
            <a:ext cx="368300" cy="2032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7448550" y="235585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Arc 48"/>
          <p:cNvSpPr/>
          <p:nvPr/>
        </p:nvSpPr>
        <p:spPr>
          <a:xfrm>
            <a:off x="7391400" y="1682750"/>
            <a:ext cx="914400" cy="914400"/>
          </a:xfrm>
          <a:prstGeom prst="arc">
            <a:avLst>
              <a:gd name="adj1" fmla="val 3993317"/>
              <a:gd name="adj2" fmla="val 486327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6629400" y="3124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θ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859233" y="2546498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θ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467600" y="2686051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0.5g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064501" y="2520951"/>
            <a:ext cx="8226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0.5gcos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058151" y="3041651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0.5gsin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924800" y="1943101"/>
            <a:ext cx="288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</a:t>
            </a:r>
            <a:endParaRPr lang="en-GB" sz="1200" baseline="-25000" dirty="0">
              <a:latin typeface="Comic Sans MS" panose="030F0702030302020204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9093200" y="1384301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715000" y="1524001"/>
                <a:ext cx="7973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=0.2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1524001"/>
                <a:ext cx="797398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715000" y="1905001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  <a:ea typeface="Cambria Math"/>
                        </a:rPr>
                        <m:t>λ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=19.6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1905001"/>
                <a:ext cx="106680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9525000" y="1676401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latin typeface="Cambria Math"/>
                          <a:ea typeface="Cambria Math"/>
                        </a:rPr>
                        <m:t>𝑇𝑎𝑛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0" y="1676401"/>
                <a:ext cx="838200" cy="4092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9525000" y="2209801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latin typeface="Cambria Math"/>
                          <a:ea typeface="Cambria Math"/>
                        </a:rPr>
                        <m:t>𝑆𝑖𝑛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0" y="2209801"/>
                <a:ext cx="838200" cy="40921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9525000" y="2743201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latin typeface="Cambria Math"/>
                          <a:ea typeface="Cambria Math"/>
                        </a:rPr>
                        <m:t>𝐶𝑜𝑠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0" y="2743201"/>
                <a:ext cx="838200" cy="4092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Box 77"/>
          <p:cNvSpPr txBox="1"/>
          <p:nvPr/>
        </p:nvSpPr>
        <p:spPr>
          <a:xfrm>
            <a:off x="7162801" y="1600201"/>
            <a:ext cx="6303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3.92N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758762" y="2491564"/>
            <a:ext cx="724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0.784N</a:t>
            </a:r>
          </a:p>
        </p:txBody>
      </p:sp>
      <p:sp>
        <p:nvSpPr>
          <p:cNvPr id="31" name="Oval 30"/>
          <p:cNvSpPr/>
          <p:nvPr/>
        </p:nvSpPr>
        <p:spPr>
          <a:xfrm>
            <a:off x="7826169" y="224237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TextBox 79"/>
          <p:cNvSpPr txBox="1"/>
          <p:nvPr/>
        </p:nvSpPr>
        <p:spPr>
          <a:xfrm>
            <a:off x="5638801" y="3886201"/>
            <a:ext cx="1717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Finding the thrust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638800" y="4191001"/>
            <a:ext cx="17443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Use Hooke’s law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5638800" y="4572001"/>
                <a:ext cx="760336" cy="5014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𝑇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GB" sz="14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572001"/>
                <a:ext cx="760336" cy="501419"/>
              </a:xfrm>
              <a:prstGeom prst="rect">
                <a:avLst/>
              </a:prstGeom>
              <a:blipFill>
                <a:blip r:embed="rId9"/>
                <a:stretch>
                  <a:fillRect b="-256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5638800" y="5181601"/>
                <a:ext cx="1269450" cy="5014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𝑇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19.6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×0.5</m:t>
                          </m:r>
                        </m:num>
                        <m:den>
                          <m:r>
                            <a:rPr lang="en-GB" sz="1400" i="1" dirty="0">
                              <a:latin typeface="Cambria Math"/>
                            </a:rPr>
                            <m:t>1.5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181601"/>
                <a:ext cx="1269450" cy="501419"/>
              </a:xfrm>
              <a:prstGeom prst="rect">
                <a:avLst/>
              </a:prstGeom>
              <a:blipFill>
                <a:blip r:embed="rId10"/>
                <a:stretch>
                  <a:fillRect b="-256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5638800" y="5791201"/>
                <a:ext cx="935064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𝑇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98</m:t>
                          </m:r>
                        </m:num>
                        <m:den>
                          <m:r>
                            <a:rPr lang="en-GB" sz="1400" i="1" dirty="0">
                              <a:latin typeface="Cambria Math"/>
                            </a:rPr>
                            <m:t>15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791201"/>
                <a:ext cx="935064" cy="497059"/>
              </a:xfrm>
              <a:prstGeom prst="rect">
                <a:avLst/>
              </a:prstGeom>
              <a:blipFill>
                <a:blip r:embed="rId11"/>
                <a:stretch>
                  <a:fillRect b="-256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Arc 84"/>
          <p:cNvSpPr/>
          <p:nvPr/>
        </p:nvSpPr>
        <p:spPr>
          <a:xfrm>
            <a:off x="6858000" y="4876800"/>
            <a:ext cx="304800" cy="6096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/>
          <p:cNvSpPr txBox="1"/>
          <p:nvPr/>
        </p:nvSpPr>
        <p:spPr>
          <a:xfrm>
            <a:off x="7086600" y="4953001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87" name="Arc 86"/>
          <p:cNvSpPr/>
          <p:nvPr/>
        </p:nvSpPr>
        <p:spPr>
          <a:xfrm>
            <a:off x="6858000" y="5486400"/>
            <a:ext cx="304800" cy="6096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TextBox 87"/>
          <p:cNvSpPr txBox="1"/>
          <p:nvPr/>
        </p:nvSpPr>
        <p:spPr>
          <a:xfrm>
            <a:off x="7162800" y="5638801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832651" y="1734881"/>
            <a:ext cx="565298" cy="461665"/>
            <a:chOff x="7467600" y="4648200"/>
            <a:chExt cx="565298" cy="461665"/>
          </a:xfrm>
        </p:grpSpPr>
        <p:sp>
          <p:nvSpPr>
            <p:cNvPr id="89" name="TextBox 88"/>
            <p:cNvSpPr txBox="1"/>
            <p:nvPr/>
          </p:nvSpPr>
          <p:spPr>
            <a:xfrm>
              <a:off x="7467600" y="46482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u="sng" dirty="0">
                  <a:latin typeface="Comic Sans MS" panose="030F0702030302020204" pitchFamily="66" charset="0"/>
                </a:rPr>
                <a:t>98</a:t>
              </a:r>
              <a:r>
                <a:rPr lang="en-GB" sz="1200" dirty="0">
                  <a:latin typeface="Comic Sans MS" panose="030F0702030302020204" pitchFamily="66" charset="0"/>
                </a:rPr>
                <a:t> 15</a:t>
              </a:r>
              <a:endParaRPr lang="en-GB" sz="1200" baseline="-25000" dirty="0">
                <a:latin typeface="Comic Sans MS" panose="030F0702030302020204" pitchFamily="66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7728098" y="4724400"/>
              <a:ext cx="304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latin typeface="Comic Sans MS" panose="030F0702030302020204" pitchFamily="66" charset="0"/>
                </a:rPr>
                <a:t>N</a:t>
              </a:r>
              <a:endParaRPr lang="en-GB" sz="1200" baseline="-25000" dirty="0">
                <a:latin typeface="Comic Sans MS" panose="030F0702030302020204" pitchFamily="66" charset="0"/>
              </a:endParaRPr>
            </a:p>
          </p:txBody>
        </p:sp>
      </p:grpSp>
      <p:cxnSp>
        <p:nvCxnSpPr>
          <p:cNvPr id="54" name="Straight Connector 53"/>
          <p:cNvCxnSpPr/>
          <p:nvPr/>
        </p:nvCxnSpPr>
        <p:spPr>
          <a:xfrm flipV="1">
            <a:off x="8021822" y="1763232"/>
            <a:ext cx="1155700" cy="692150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8502650" y="2122377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1m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0207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3B</a:t>
            </a:r>
          </a:p>
        </p:txBody>
      </p:sp>
    </p:spTree>
    <p:extLst>
      <p:ext uri="{BB962C8B-B14F-4D97-AF65-F5344CB8AC3E}">
        <p14:creationId xmlns:p14="http://schemas.microsoft.com/office/powerpoint/2010/main" val="251741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80" grpId="0"/>
      <p:bldP spid="81" grpId="0"/>
      <p:bldP spid="82" grpId="0"/>
      <p:bldP spid="83" grpId="0"/>
      <p:bldP spid="84" grpId="0"/>
      <p:bldP spid="85" grpId="0" animBg="1"/>
      <p:bldP spid="86" grpId="0"/>
      <p:bldP spid="87" grpId="0" animBg="1"/>
      <p:bldP spid="8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604" y="1600200"/>
            <a:ext cx="3452883" cy="5181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dynamics problems involving elastic strings or springs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particle of mass 0.5kg is attached to one end of a light elastic spring of natural length 1.5m and modulus of elasticity 19.6N. The other end of the spring is attached to a fixed point O on a rough plane which is inclined to the horizontal at an angle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, where tan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</a:t>
            </a:r>
            <a:r>
              <a:rPr lang="en-GB" sz="1400" baseline="30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4</a:t>
            </a:r>
            <a:r>
              <a:rPr lang="en-GB" sz="1400" dirty="0">
                <a:latin typeface="Comic Sans MS" pitchFamily="66" charset="0"/>
              </a:rPr>
              <a:t>. The coefficient of friction between the particle and the plane is 0.2. The particle is held at rest on the plane at a point that is 1m from O down the line of greatest slope of the plane. The particle is released from rest and moves down the slope. Find its initial acceleration.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 Now we can resolve parallel to the plane to find the acceleration!</a:t>
            </a:r>
            <a:endParaRPr lang="en-GB" sz="1400" dirty="0">
              <a:latin typeface="Comic Sans MS" pitchFamily="66" charset="0"/>
            </a:endParaRPr>
          </a:p>
        </p:txBody>
      </p:sp>
      <p:pic>
        <p:nvPicPr>
          <p:cNvPr id="5" name="Picture 4" descr="http://2.bp.blogspot.com/-54ex64bzrhs/TtidrdjG_LI/AAAAAAAAACI/98kXiId-3O8/s400/ff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6179" y="109182"/>
            <a:ext cx="992738" cy="53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524000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839974" cy="559961"/>
              </a:xfrm>
              <a:prstGeom prst="rect">
                <a:avLst/>
              </a:prstGeom>
              <a:blipFill>
                <a:blip r:embed="rId3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6172200" y="3429000"/>
            <a:ext cx="2971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6172200" y="1676400"/>
            <a:ext cx="2971800" cy="1752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>
            <a:off x="5715000" y="2971800"/>
            <a:ext cx="914400" cy="914400"/>
          </a:xfrm>
          <a:prstGeom prst="arc">
            <a:avLst>
              <a:gd name="adj1" fmla="val 19802567"/>
              <a:gd name="adj2" fmla="val 215658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9048750" y="1517650"/>
            <a:ext cx="95250" cy="1587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9061450" y="1568450"/>
            <a:ext cx="76200" cy="76200"/>
            <a:chOff x="4876800" y="2590800"/>
            <a:chExt cx="76200" cy="76200"/>
          </a:xfrm>
        </p:grpSpPr>
        <p:cxnSp>
          <p:nvCxnSpPr>
            <p:cNvPr id="20" name="Straight Connector 19"/>
            <p:cNvCxnSpPr/>
            <p:nvPr/>
          </p:nvCxnSpPr>
          <p:spPr>
            <a:xfrm flipV="1">
              <a:off x="4876800" y="2590800"/>
              <a:ext cx="762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 flipV="1">
              <a:off x="4876800" y="2590800"/>
              <a:ext cx="762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Connector 27"/>
          <p:cNvCxnSpPr/>
          <p:nvPr/>
        </p:nvCxnSpPr>
        <p:spPr>
          <a:xfrm flipV="1">
            <a:off x="7943850" y="1600200"/>
            <a:ext cx="1155700" cy="6921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7969250" y="203835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V="1">
            <a:off x="7550150" y="196850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7924800" y="2362200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7905750" y="2343150"/>
            <a:ext cx="381000" cy="6477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7918450" y="2997200"/>
            <a:ext cx="368300" cy="2032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7448550" y="235585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Arc 48"/>
          <p:cNvSpPr/>
          <p:nvPr/>
        </p:nvSpPr>
        <p:spPr>
          <a:xfrm>
            <a:off x="7391400" y="1682750"/>
            <a:ext cx="914400" cy="914400"/>
          </a:xfrm>
          <a:prstGeom prst="arc">
            <a:avLst>
              <a:gd name="adj1" fmla="val 3993317"/>
              <a:gd name="adj2" fmla="val 486327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6629400" y="3124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θ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859233" y="2546498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θ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467600" y="2686051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0.5g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064501" y="2520951"/>
            <a:ext cx="8226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0.5gcos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058151" y="3041651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0.5gsin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9093200" y="1384301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715000" y="1524001"/>
                <a:ext cx="7973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=0.2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1524001"/>
                <a:ext cx="797398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715000" y="1905001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  <a:ea typeface="Cambria Math"/>
                        </a:rPr>
                        <m:t>λ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=19.6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1905001"/>
                <a:ext cx="106680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9525000" y="1676401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latin typeface="Cambria Math"/>
                          <a:ea typeface="Cambria Math"/>
                        </a:rPr>
                        <m:t>𝑇𝑎𝑛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0" y="1676401"/>
                <a:ext cx="838200" cy="4092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9525000" y="2209801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latin typeface="Cambria Math"/>
                          <a:ea typeface="Cambria Math"/>
                        </a:rPr>
                        <m:t>𝑆𝑖𝑛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0" y="2209801"/>
                <a:ext cx="838200" cy="40921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9525000" y="2743201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latin typeface="Cambria Math"/>
                          <a:ea typeface="Cambria Math"/>
                        </a:rPr>
                        <m:t>𝐶𝑜𝑠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0" y="2743201"/>
                <a:ext cx="838200" cy="4092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Box 77"/>
          <p:cNvSpPr txBox="1"/>
          <p:nvPr/>
        </p:nvSpPr>
        <p:spPr>
          <a:xfrm>
            <a:off x="7162801" y="1600201"/>
            <a:ext cx="6303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3.92N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758762" y="2491564"/>
            <a:ext cx="724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0.784N</a:t>
            </a:r>
          </a:p>
        </p:txBody>
      </p:sp>
      <p:sp>
        <p:nvSpPr>
          <p:cNvPr id="31" name="Oval 30"/>
          <p:cNvSpPr/>
          <p:nvPr/>
        </p:nvSpPr>
        <p:spPr>
          <a:xfrm>
            <a:off x="7826169" y="224237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TextBox 79"/>
          <p:cNvSpPr txBox="1"/>
          <p:nvPr/>
        </p:nvSpPr>
        <p:spPr>
          <a:xfrm>
            <a:off x="5638800" y="3716080"/>
            <a:ext cx="2672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Resolving parallel to the plane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7184065" y="4114801"/>
                <a:ext cx="829586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𝐹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4065" y="4114801"/>
                <a:ext cx="829586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TextBox 88"/>
          <p:cNvSpPr txBox="1"/>
          <p:nvPr/>
        </p:nvSpPr>
        <p:spPr>
          <a:xfrm>
            <a:off x="7832651" y="1734881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u="sng" dirty="0">
                <a:latin typeface="Comic Sans MS" panose="030F0702030302020204" pitchFamily="66" charset="0"/>
              </a:rPr>
              <a:t>98</a:t>
            </a:r>
            <a:r>
              <a:rPr lang="en-GB" sz="1200" dirty="0">
                <a:latin typeface="Comic Sans MS" panose="030F0702030302020204" pitchFamily="66" charset="0"/>
              </a:rPr>
              <a:t> 15</a:t>
            </a:r>
            <a:endParaRPr lang="en-GB" sz="1200" baseline="-25000" dirty="0">
              <a:latin typeface="Comic Sans MS" panose="030F0702030302020204" pitchFamily="66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8093149" y="1811081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N</a:t>
            </a:r>
            <a:endParaRPr lang="en-GB" sz="1200" baseline="-25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562601" y="4572001"/>
                <a:ext cx="2555123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0.5</m:t>
                      </m:r>
                      <m:r>
                        <a:rPr lang="en-GB" sz="1400" i="1">
                          <a:latin typeface="Cambria Math"/>
                        </a:rPr>
                        <m:t>𝑔𝑠𝑖𝑛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98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15</m:t>
                          </m:r>
                        </m:den>
                      </m:f>
                      <m:r>
                        <a:rPr lang="en-GB" sz="1400" i="1">
                          <a:latin typeface="Cambria Math"/>
                          <a:ea typeface="Cambria Math"/>
                        </a:rPr>
                        <m:t>−0.784</m:t>
                      </m:r>
                      <m:r>
                        <a:rPr lang="en-GB" sz="1400" i="1">
                          <a:latin typeface="Cambria Math"/>
                        </a:rPr>
                        <m:t>=0.5</m:t>
                      </m:r>
                      <m:r>
                        <a:rPr lang="en-GB" sz="1400" i="1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1" y="4572001"/>
                <a:ext cx="2555123" cy="497059"/>
              </a:xfrm>
              <a:prstGeom prst="rect">
                <a:avLst/>
              </a:prstGeom>
              <a:blipFill>
                <a:blip r:embed="rId10"/>
                <a:stretch>
                  <a:fillRect b="-256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803066" y="5247169"/>
                <a:ext cx="1298176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8.68…=0.5</m:t>
                      </m:r>
                      <m:r>
                        <a:rPr lang="en-GB" sz="1400" i="1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3066" y="5247169"/>
                <a:ext cx="1298176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194698" y="5823098"/>
                <a:ext cx="190988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𝑎</m:t>
                      </m:r>
                      <m:r>
                        <a:rPr lang="en-GB" sz="1400" i="1">
                          <a:latin typeface="Cambria Math"/>
                        </a:rPr>
                        <m:t>=17.38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𝑚𝑠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−2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 (2</m:t>
                      </m:r>
                      <m:r>
                        <a:rPr lang="en-GB" sz="1400" i="1">
                          <a:latin typeface="Cambria Math"/>
                        </a:rPr>
                        <m:t>𝑑𝑝</m:t>
                      </m:r>
                      <m:r>
                        <a:rPr lang="en-GB" sz="14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4698" y="5823098"/>
                <a:ext cx="1909882" cy="307777"/>
              </a:xfrm>
              <a:prstGeom prst="rect">
                <a:avLst/>
              </a:prstGeom>
              <a:blipFill>
                <a:blip r:embed="rId12"/>
                <a:stretch>
                  <a:fillRect b="-8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59"/>
          <p:cNvSpPr/>
          <p:nvPr/>
        </p:nvSpPr>
        <p:spPr>
          <a:xfrm>
            <a:off x="8006318" y="4295555"/>
            <a:ext cx="301255" cy="563525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8247320" y="4405425"/>
            <a:ext cx="11660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62" name="Arc 61"/>
          <p:cNvSpPr/>
          <p:nvPr/>
        </p:nvSpPr>
        <p:spPr>
          <a:xfrm>
            <a:off x="8009863" y="4873257"/>
            <a:ext cx="301255" cy="563525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Arc 62"/>
          <p:cNvSpPr/>
          <p:nvPr/>
        </p:nvSpPr>
        <p:spPr>
          <a:xfrm>
            <a:off x="8890446" y="5463084"/>
            <a:ext cx="301255" cy="563525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8296940" y="4983128"/>
            <a:ext cx="1499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left side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9177523" y="5594221"/>
            <a:ext cx="1261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2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511209" y="6223594"/>
            <a:ext cx="4497572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 reality this is very similar to problems in regular Mechanics, but now you can use Hooke’s law as well to find a missing value!</a:t>
            </a:r>
          </a:p>
        </p:txBody>
      </p:sp>
      <p:cxnSp>
        <p:nvCxnSpPr>
          <p:cNvPr id="72" name="Straight Connector 71"/>
          <p:cNvCxnSpPr/>
          <p:nvPr/>
        </p:nvCxnSpPr>
        <p:spPr>
          <a:xfrm flipV="1">
            <a:off x="8021822" y="1763232"/>
            <a:ext cx="1155700" cy="692150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8502650" y="2122377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1m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0207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3B</a:t>
            </a:r>
          </a:p>
        </p:txBody>
      </p:sp>
    </p:spTree>
    <p:extLst>
      <p:ext uri="{BB962C8B-B14F-4D97-AF65-F5344CB8AC3E}">
        <p14:creationId xmlns:p14="http://schemas.microsoft.com/office/powerpoint/2010/main" val="2302671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79" grpId="0"/>
      <p:bldP spid="80" grpId="0"/>
      <p:bldP spid="82" grpId="0"/>
      <p:bldP spid="89" grpId="0"/>
      <p:bldP spid="90" grpId="0"/>
      <p:bldP spid="54" grpId="0"/>
      <p:bldP spid="56" grpId="0"/>
      <p:bldP spid="59" grpId="0"/>
      <p:bldP spid="60" grpId="0" animBg="1"/>
      <p:bldP spid="61" grpId="0"/>
      <p:bldP spid="62" grpId="0" animBg="1"/>
      <p:bldP spid="63" grpId="0" animBg="1"/>
      <p:bldP spid="69" grpId="0"/>
      <p:bldP spid="70" grpId="0"/>
      <p:bldP spid="7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1758</Words>
  <Application>Microsoft Office PowerPoint</Application>
  <PresentationFormat>Widescreen</PresentationFormat>
  <Paragraphs>263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Elastic Strings and Springs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2019-08-26T06:21:44Z</dcterms:modified>
</cp:coreProperties>
</file>