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83" r:id="rId2"/>
    <p:sldId id="626" r:id="rId3"/>
    <p:sldId id="627" r:id="rId4"/>
    <p:sldId id="628" r:id="rId5"/>
    <p:sldId id="629" r:id="rId6"/>
    <p:sldId id="630" r:id="rId7"/>
    <p:sldId id="624" r:id="rId8"/>
    <p:sldId id="631" r:id="rId9"/>
    <p:sldId id="633" r:id="rId10"/>
    <p:sldId id="632" r:id="rId11"/>
    <p:sldId id="635" r:id="rId12"/>
    <p:sldId id="595" r:id="rId13"/>
    <p:sldId id="596" r:id="rId14"/>
    <p:sldId id="636" r:id="rId15"/>
    <p:sldId id="380" r:id="rId16"/>
    <p:sldId id="381" r:id="rId17"/>
    <p:sldId id="382" r:id="rId18"/>
    <p:sldId id="383" r:id="rId19"/>
    <p:sldId id="634" r:id="rId20"/>
    <p:sldId id="637" r:id="rId21"/>
    <p:sldId id="638" r:id="rId22"/>
    <p:sldId id="639" r:id="rId23"/>
    <p:sldId id="640" r:id="rId24"/>
    <p:sldId id="64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2" autoAdjust="0"/>
    <p:restoredTop sz="88534" autoAdjust="0"/>
  </p:normalViewPr>
  <p:slideViewPr>
    <p:cSldViewPr>
      <p:cViewPr varScale="1">
        <p:scale>
          <a:sx n="63" d="100"/>
          <a:sy n="63" d="100"/>
        </p:scale>
        <p:origin x="1444" y="6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21/06/2021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4.jpeg"/><Relationship Id="rId7" Type="http://schemas.openxmlformats.org/officeDocument/2006/relationships/image" Target="../media/image9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5" Type="http://schemas.openxmlformats.org/officeDocument/2006/relationships/image" Target="../media/image102.png"/><Relationship Id="rId4" Type="http://schemas.openxmlformats.org/officeDocument/2006/relationships/image" Target="../media/image4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pn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1.jpeg"/><Relationship Id="rId10" Type="http://schemas.openxmlformats.org/officeDocument/2006/relationships/image" Target="../media/image26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2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74271" y="1742931"/>
            <a:ext cx="284440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Improper Integrals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799" y="780668"/>
            <a:ext cx="7728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 this chapter, we explore a variety of new techniques for integration, as well as how integration can be applied.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2386" y="2128659"/>
                <a:ext cx="2844409" cy="10389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“Evaluate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dirty="0"/>
                  <a:t> or show that it is not convergent.”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86" y="2128659"/>
                <a:ext cx="2844409" cy="1038939"/>
              </a:xfrm>
              <a:prstGeom prst="rect">
                <a:avLst/>
              </a:prstGeom>
              <a:blipFill>
                <a:blip r:embed="rId2"/>
                <a:stretch>
                  <a:fillRect t="-34518" b="-1167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8F7DB4E-3D6A-472D-8584-12AC92D839D1}"/>
              </a:ext>
            </a:extLst>
          </p:cNvPr>
          <p:cNvSpPr txBox="1"/>
          <p:nvPr/>
        </p:nvSpPr>
        <p:spPr>
          <a:xfrm>
            <a:off x="3923928" y="1731521"/>
            <a:ext cx="410445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Mean value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7B6292B-3DEB-4F41-AD2C-9293BF63047D}"/>
                  </a:ext>
                </a:extLst>
              </p:cNvPr>
              <p:cNvSpPr txBox="1"/>
              <p:nvPr/>
            </p:nvSpPr>
            <p:spPr>
              <a:xfrm>
                <a:off x="3923928" y="2100853"/>
                <a:ext cx="4104456" cy="77752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“Find the mean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2+3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dirty="0"/>
                  <a:t> over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2,6</m:t>
                        </m:r>
                      </m:e>
                    </m:d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7B6292B-3DEB-4F41-AD2C-9293BF630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100853"/>
                <a:ext cx="4104456" cy="777521"/>
              </a:xfrm>
              <a:prstGeom prst="rect">
                <a:avLst/>
              </a:prstGeom>
              <a:blipFill>
                <a:blip r:embed="rId3"/>
                <a:stretch>
                  <a:fillRect b="-264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5EE64B4-41E8-4DFE-9E21-699C51BB97E6}"/>
              </a:ext>
            </a:extLst>
          </p:cNvPr>
          <p:cNvSpPr txBox="1"/>
          <p:nvPr/>
        </p:nvSpPr>
        <p:spPr>
          <a:xfrm>
            <a:off x="396322" y="3642803"/>
            <a:ext cx="352760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Differentiating and integrating inverse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8DEB597-E4B6-4E59-9C1D-E951421527C3}"/>
                  </a:ext>
                </a:extLst>
              </p:cNvPr>
              <p:cNvSpPr txBox="1"/>
              <p:nvPr/>
            </p:nvSpPr>
            <p:spPr>
              <a:xfrm>
                <a:off x="396322" y="4289134"/>
                <a:ext cx="3527606" cy="78034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“Show that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GB" dirty="0"/>
                  <a:t>”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8DEB597-E4B6-4E59-9C1D-E95142152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22" y="4289134"/>
                <a:ext cx="3527606" cy="7803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508318D4-8BC6-40AA-875B-0936FC28252C}"/>
              </a:ext>
            </a:extLst>
          </p:cNvPr>
          <p:cNvSpPr txBox="1"/>
          <p:nvPr/>
        </p:nvSpPr>
        <p:spPr>
          <a:xfrm>
            <a:off x="4716016" y="3642802"/>
            <a:ext cx="36724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Integrating using partial fractions.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228702-1B17-4A0C-88B7-A8DFE66766B0}"/>
                  </a:ext>
                </a:extLst>
              </p:cNvPr>
              <p:cNvSpPr/>
              <p:nvPr/>
            </p:nvSpPr>
            <p:spPr>
              <a:xfrm>
                <a:off x="4716016" y="4025294"/>
                <a:ext cx="3672408" cy="92365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“Show that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+9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</m:den>
                            </m:f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arctan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func>
                  </m:oMath>
                </a14:m>
                <a:r>
                  <a:rPr lang="en-GB" dirty="0"/>
                  <a:t>”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228702-1B17-4A0C-88B7-A8DFE6676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025294"/>
                <a:ext cx="3672408" cy="923651"/>
              </a:xfrm>
              <a:prstGeom prst="rect">
                <a:avLst/>
              </a:prstGeom>
              <a:blipFill>
                <a:blip r:embed="rId5"/>
                <a:stretch>
                  <a:fillRect t="-39205" b="-2443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CFF8E73-974D-44AC-8DDB-3CF6ACA22701}"/>
              </a:ext>
            </a:extLst>
          </p:cNvPr>
          <p:cNvGrpSpPr/>
          <p:nvPr/>
        </p:nvGrpSpPr>
        <p:grpSpPr>
          <a:xfrm>
            <a:off x="9921" y="3929832"/>
            <a:ext cx="3095628" cy="2938437"/>
            <a:chOff x="3132558" y="2722811"/>
            <a:chExt cx="4224469" cy="4032448"/>
          </a:xfrm>
        </p:grpSpPr>
        <p:pic>
          <p:nvPicPr>
            <p:cNvPr id="9" name="Picture 2" descr="http://www.drfrostmaths.com/uploads/users/6190/images/img-6190-1495260261-580.png">
              <a:extLst>
                <a:ext uri="{FF2B5EF4-FFF2-40B4-BE49-F238E27FC236}">
                  <a16:creationId xmlns:a16="http://schemas.microsoft.com/office/drawing/2014/main" id="{CB38FF6F-BFCE-4AD6-BC2B-4EF9247747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558" y="2722811"/>
              <a:ext cx="4224469" cy="403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6DB9C8F-6CCB-430C-8EA8-BF9E31EF6BCC}"/>
                </a:ext>
              </a:extLst>
            </p:cNvPr>
            <p:cNvCxnSpPr>
              <a:cxnSpLocks/>
            </p:cNvCxnSpPr>
            <p:nvPr/>
          </p:nvCxnSpPr>
          <p:spPr>
            <a:xfrm>
              <a:off x="4463394" y="3637935"/>
              <a:ext cx="2583180" cy="154686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7">
            <a:extLst>
              <a:ext uri="{FF2B5EF4-FFF2-40B4-BE49-F238E27FC236}">
                <a16:creationId xmlns:a16="http://schemas.microsoft.com/office/drawing/2014/main" id="{34421C3C-0130-41DA-B41E-86996E8BAC6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1F40906-377C-4321-AAD0-C03B35CDC8D2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your interest…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6AA0587-8AE7-4D56-A3D8-542B776AC4E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ln>
              <a:solidFill>
                <a:srgbClr val="92D050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3CD868F-E18A-4D4C-B86F-33CFED373E5B}"/>
              </a:ext>
            </a:extLst>
          </p:cNvPr>
          <p:cNvSpPr txBox="1"/>
          <p:nvPr/>
        </p:nvSpPr>
        <p:spPr>
          <a:xfrm>
            <a:off x="856008" y="660685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Why does the gradient of the line segment between the first and last point of a function give you the average gradient of the function?</a:t>
            </a:r>
          </a:p>
        </p:txBody>
      </p:sp>
      <p:pic>
        <p:nvPicPr>
          <p:cNvPr id="6" name="Picture 2" descr="Image result for stick man scratching head">
            <a:extLst>
              <a:ext uri="{FF2B5EF4-FFF2-40B4-BE49-F238E27FC236}">
                <a16:creationId xmlns:a16="http://schemas.microsoft.com/office/drawing/2014/main" id="{D5B76E27-F235-4EDE-9866-E23172513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871" y="699819"/>
            <a:ext cx="691428" cy="82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7138F6-BC2B-4CDF-84AD-32B7C9960125}"/>
                  </a:ext>
                </a:extLst>
              </p:cNvPr>
              <p:cNvSpPr/>
              <p:nvPr/>
            </p:nvSpPr>
            <p:spPr>
              <a:xfrm>
                <a:off x="280348" y="2528448"/>
                <a:ext cx="3149052" cy="141577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200" i="1" dirty="0">
                    <a:solidFill>
                      <a:schemeClr val="bg1"/>
                    </a:solidFill>
                    <a:latin typeface="+mj-lt"/>
                  </a:rPr>
                  <a:t>[Edexcel Original SAMs Paper 3H Q14bi]</a:t>
                </a:r>
                <a:endParaRPr lang="en-GB" sz="1200" dirty="0">
                  <a:solidFill>
                    <a:schemeClr val="bg1"/>
                  </a:solidFill>
                  <a:latin typeface="+mj-lt"/>
                </a:endParaRPr>
              </a:p>
              <a:p>
                <a:r>
                  <a:rPr lang="en-GB" sz="1200" dirty="0">
                    <a:solidFill>
                      <a:schemeClr val="bg1"/>
                    </a:solidFill>
                    <a:latin typeface="+mj-lt"/>
                  </a:rPr>
                  <a:t>The graph gives information about the variation in the temperature, in 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°</m:t>
                    </m:r>
                    <m:r>
                      <a:rPr lang="en-GB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200" dirty="0">
                    <a:solidFill>
                      <a:schemeClr val="bg1"/>
                    </a:solidFill>
                    <a:latin typeface="+mj-lt"/>
                  </a:rPr>
                  <a:t>, of an amount of water that is allowed to cool from 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80°</m:t>
                    </m:r>
                    <m:r>
                      <a:rPr lang="en-GB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200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  <a:p>
                <a:endParaRPr lang="en-GB" sz="200" b="0" i="0" dirty="0">
                  <a:solidFill>
                    <a:schemeClr val="bg1"/>
                  </a:solidFill>
                  <a:effectLst/>
                  <a:latin typeface="+mj-lt"/>
                </a:endParaRPr>
              </a:p>
              <a:p>
                <a:pPr marL="342900" indent="-342900">
                  <a:buAutoNum type="alphaLcParenR"/>
                </a:pPr>
                <a:r>
                  <a:rPr lang="en-GB" sz="1200" dirty="0">
                    <a:solidFill>
                      <a:schemeClr val="bg1"/>
                    </a:solidFill>
                    <a:latin typeface="+mj-lt"/>
                  </a:rPr>
                  <a:t>Work out the average rate of decrease of the temperature of the water between 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>
                    <a:solidFill>
                      <a:schemeClr val="bg1"/>
                    </a:solidFill>
                    <a:latin typeface="+mj-lt"/>
                  </a:rPr>
                  <a:t> and 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=800</m:t>
                    </m:r>
                  </m:oMath>
                </a14:m>
                <a:r>
                  <a:rPr lang="en-GB" sz="1200" dirty="0">
                    <a:solidFill>
                      <a:schemeClr val="bg1"/>
                    </a:solidFill>
                    <a:latin typeface="+mj-lt"/>
                  </a:rPr>
                  <a:t>.</a:t>
                </a:r>
                <a:endParaRPr lang="en-GB" sz="1400" b="0" i="0" dirty="0">
                  <a:solidFill>
                    <a:schemeClr val="bg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7138F6-BC2B-4CDF-84AD-32B7C9960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48" y="2528448"/>
                <a:ext cx="3149052" cy="1415772"/>
              </a:xfrm>
              <a:prstGeom prst="rect">
                <a:avLst/>
              </a:prstGeom>
              <a:blipFill>
                <a:blip r:embed="rId4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E2D48E6-9983-4648-A7D9-A3AF8496EBEE}"/>
              </a:ext>
            </a:extLst>
          </p:cNvPr>
          <p:cNvSpPr txBox="1"/>
          <p:nvPr/>
        </p:nvSpPr>
        <p:spPr>
          <a:xfrm>
            <a:off x="362346" y="1922165"/>
            <a:ext cx="3095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When helping some GCSE students revise, I came across this question: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76E3FC-0A76-41FA-8B64-7DA173D214C0}"/>
                  </a:ext>
                </a:extLst>
              </p:cNvPr>
              <p:cNvSpPr txBox="1"/>
              <p:nvPr/>
            </p:nvSpPr>
            <p:spPr>
              <a:xfrm>
                <a:off x="2234025" y="4073617"/>
                <a:ext cx="3147599" cy="1384995"/>
              </a:xfrm>
              <a:prstGeom prst="rect">
                <a:avLst/>
              </a:prstGeom>
              <a:solidFill>
                <a:schemeClr val="bg1">
                  <a:alpha val="84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tx1"/>
                    </a:solidFill>
                  </a:rPr>
                  <a:t>To find the ‘average gradient’, the solution was to simply find the gradient of the straight line segment between the first point (when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>
                    <a:solidFill>
                      <a:schemeClr val="tx1"/>
                    </a:solidFill>
                  </a:rPr>
                  <a:t>) and last point (when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=800</m:t>
                    </m:r>
                  </m:oMath>
                </a14:m>
                <a:r>
                  <a:rPr lang="en-GB" sz="1200" dirty="0">
                    <a:solidFill>
                      <a:schemeClr val="tx1"/>
                    </a:solidFill>
                  </a:rPr>
                  <a:t>), as the average gradient is the overall change in temperature over the overall time elapsed. I naturally wondered if I could prove it more formally…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76E3FC-0A76-41FA-8B64-7DA173D21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025" y="4073617"/>
                <a:ext cx="3147599" cy="1384995"/>
              </a:xfrm>
              <a:prstGeom prst="rect">
                <a:avLst/>
              </a:prstGeom>
              <a:blipFill>
                <a:blip r:embed="rId5"/>
                <a:stretch>
                  <a:fillRect b="-26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1368DA-1D85-4785-8C45-014A31B79358}"/>
                  </a:ext>
                </a:extLst>
              </p:cNvPr>
              <p:cNvSpPr txBox="1"/>
              <p:nvPr/>
            </p:nvSpPr>
            <p:spPr>
              <a:xfrm>
                <a:off x="5377408" y="2931534"/>
                <a:ext cx="3652291" cy="3373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(where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is the time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the temperature), then the average rate of change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acc>
                  </m:oMath>
                </a14:m>
                <a:r>
                  <a:rPr lang="en-GB" sz="1600" dirty="0"/>
                  <a:t>. Suppose our first and last points were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GB" sz="1600" dirty="0"/>
              </a:p>
              <a:p>
                <a:r>
                  <a:rPr lang="en-GB" sz="1600" dirty="0"/>
                  <a:t>Using our mean function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ac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But if we similarly find the gradient between the first and last points.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1368DA-1D85-4785-8C45-014A31B79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408" y="2931534"/>
                <a:ext cx="3652291" cy="3373424"/>
              </a:xfrm>
              <a:prstGeom prst="rect">
                <a:avLst/>
              </a:prstGeom>
              <a:blipFill>
                <a:blip r:embed="rId6"/>
                <a:stretch>
                  <a:fillRect l="-835" t="-542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DD7DE94C-7B82-43C9-BC48-385A67A7E56E}"/>
              </a:ext>
            </a:extLst>
          </p:cNvPr>
          <p:cNvSpPr/>
          <p:nvPr/>
        </p:nvSpPr>
        <p:spPr>
          <a:xfrm>
            <a:off x="5652120" y="2183776"/>
            <a:ext cx="110505" cy="111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F94DC07-8D2B-43F7-AF3C-21C2E19E2668}"/>
              </a:ext>
            </a:extLst>
          </p:cNvPr>
          <p:cNvSpPr/>
          <p:nvPr/>
        </p:nvSpPr>
        <p:spPr>
          <a:xfrm>
            <a:off x="7615332" y="2710055"/>
            <a:ext cx="110505" cy="111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7E067E-E135-4233-ACFC-42329F13A01A}"/>
                  </a:ext>
                </a:extLst>
              </p:cNvPr>
              <p:cNvSpPr txBox="1"/>
              <p:nvPr/>
            </p:nvSpPr>
            <p:spPr>
              <a:xfrm>
                <a:off x="5703044" y="1867364"/>
                <a:ext cx="720080" cy="335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7E067E-E135-4233-ACFC-42329F13A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044" y="1867364"/>
                <a:ext cx="720080" cy="335476"/>
              </a:xfrm>
              <a:prstGeom prst="rect">
                <a:avLst/>
              </a:prstGeom>
              <a:blipFill>
                <a:blip r:embed="rId7"/>
                <a:stretch>
                  <a:fillRect r="-5932"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99269F-F714-4005-AB67-84AE95A99E0A}"/>
                  </a:ext>
                </a:extLst>
              </p:cNvPr>
              <p:cNvSpPr txBox="1"/>
              <p:nvPr/>
            </p:nvSpPr>
            <p:spPr>
              <a:xfrm>
                <a:off x="7694818" y="2399986"/>
                <a:ext cx="720080" cy="335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99269F-F714-4005-AB67-84AE95A99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818" y="2399986"/>
                <a:ext cx="720080" cy="335476"/>
              </a:xfrm>
              <a:prstGeom prst="rect">
                <a:avLst/>
              </a:prstGeom>
              <a:blipFill>
                <a:blip r:embed="rId8"/>
                <a:stretch>
                  <a:fillRect r="-5085"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891406-FC44-463E-AF73-A8E086E9F49C}"/>
              </a:ext>
            </a:extLst>
          </p:cNvPr>
          <p:cNvCxnSpPr>
            <a:stCxn id="17" idx="2"/>
            <a:endCxn id="18" idx="2"/>
          </p:cNvCxnSpPr>
          <p:nvPr/>
        </p:nvCxnSpPr>
        <p:spPr>
          <a:xfrm>
            <a:off x="5652120" y="2239651"/>
            <a:ext cx="2007029" cy="52871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4130F62-9138-416C-8359-2C5ABDB64A48}"/>
              </a:ext>
            </a:extLst>
          </p:cNvPr>
          <p:cNvSpPr/>
          <p:nvPr/>
        </p:nvSpPr>
        <p:spPr>
          <a:xfrm rot="19739998">
            <a:off x="4447659" y="3291870"/>
            <a:ext cx="920180" cy="3114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E3E0EA6-74EB-48B6-B8DB-1A9BACD8E7D7}"/>
              </a:ext>
            </a:extLst>
          </p:cNvPr>
          <p:cNvCxnSpPr>
            <a:cxnSpLocks/>
          </p:cNvCxnSpPr>
          <p:nvPr/>
        </p:nvCxnSpPr>
        <p:spPr>
          <a:xfrm flipH="1">
            <a:off x="1862158" y="4925122"/>
            <a:ext cx="371868" cy="82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E5FB568B-B4B0-48EF-8130-678F38B737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1783" y="6174397"/>
            <a:ext cx="672795" cy="68360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5068A5A-7FE2-4CF7-853E-E7390397729B}"/>
              </a:ext>
            </a:extLst>
          </p:cNvPr>
          <p:cNvSpPr txBox="1"/>
          <p:nvPr/>
        </p:nvSpPr>
        <p:spPr>
          <a:xfrm>
            <a:off x="7153212" y="6384691"/>
            <a:ext cx="131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ME-WOW!</a:t>
            </a:r>
          </a:p>
        </p:txBody>
      </p:sp>
    </p:spTree>
    <p:extLst>
      <p:ext uri="{BB962C8B-B14F-4D97-AF65-F5344CB8AC3E}">
        <p14:creationId xmlns:p14="http://schemas.microsoft.com/office/powerpoint/2010/main" val="181560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3B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2</a:t>
            </a:r>
          </a:p>
          <a:p>
            <a:r>
              <a:rPr lang="en-GB" sz="2400" dirty="0"/>
              <a:t>Pages 61-62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EC4845A-90AD-4446-9408-806EE85F91B5}"/>
              </a:ext>
            </a:extLst>
          </p:cNvPr>
          <p:cNvSpPr txBox="1"/>
          <p:nvPr/>
        </p:nvSpPr>
        <p:spPr>
          <a:xfrm>
            <a:off x="1403648" y="2662363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Q4-6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Q7-9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Q10-14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86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F7303C-26B1-45E6-A781-29784C3BB51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1170D18-AE5F-423E-B176-1DD74434300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inverse trigonometric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5EE28CB-784B-4F04-B6F6-A00F1DCC6D5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8029D4-06AF-4FBF-8092-E90C0787BDB8}"/>
                  </a:ext>
                </a:extLst>
              </p:cNvPr>
              <p:cNvSpPr txBox="1"/>
              <p:nvPr/>
            </p:nvSpPr>
            <p:spPr>
              <a:xfrm>
                <a:off x="412552" y="892820"/>
                <a:ext cx="4951536" cy="50334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Show that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8029D4-06AF-4FBF-8092-E90C0787B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52" y="892820"/>
                <a:ext cx="4951536" cy="5033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9F73B2-CA2D-4373-80AC-8C84F06E6307}"/>
                  </a:ext>
                </a:extLst>
              </p:cNvPr>
              <p:cNvSpPr txBox="1"/>
              <p:nvPr/>
            </p:nvSpPr>
            <p:spPr>
              <a:xfrm>
                <a:off x="683568" y="1459508"/>
                <a:ext cx="3748732" cy="2707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𝐚𝐫𝐜𝐬𝐢𝐧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:r>
                  <a:rPr lang="en-GB" b="1" dirty="0"/>
                  <a:t>We know that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𝒔𝒊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𝒄𝒐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br>
                  <a:rPr lang="en-GB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0" smtClean="0">
                                          <a:latin typeface="Cambria Math" panose="02040503050406030204" pitchFamily="18" charset="0"/>
                                        </a:rPr>
                                        <m:t>𝐬𝐢𝐧</m:t>
                                      </m:r>
                                    </m:e>
                                    <m:sup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func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9F73B2-CA2D-4373-80AC-8C84F06E6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59508"/>
                <a:ext cx="3748732" cy="2707151"/>
              </a:xfrm>
              <a:prstGeom prst="rect">
                <a:avLst/>
              </a:prstGeom>
              <a:blipFill>
                <a:blip r:embed="rId3"/>
                <a:stretch>
                  <a:fillRect l="-13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0C68B1-6A1F-4F43-A3C6-3400A7A539B3}"/>
                  </a:ext>
                </a:extLst>
              </p:cNvPr>
              <p:cNvSpPr txBox="1"/>
              <p:nvPr/>
            </p:nvSpPr>
            <p:spPr>
              <a:xfrm>
                <a:off x="4614168" y="2155180"/>
                <a:ext cx="4214688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Remember that we’re trying to turn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 into an expression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; we have to 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 in some way.  You then might think “Oh, I know an identity that relates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!”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0C68B1-6A1F-4F43-A3C6-3400A7A53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168" y="2155180"/>
                <a:ext cx="4214688" cy="954107"/>
              </a:xfrm>
              <a:prstGeom prst="rect">
                <a:avLst/>
              </a:prstGeom>
              <a:blipFill>
                <a:blip r:embed="rId4"/>
                <a:stretch>
                  <a:fillRect l="-144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0F8188-C957-4AAF-A159-742DA5048C2B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517900" y="2632234"/>
            <a:ext cx="1096268" cy="237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608CF3-3C51-4034-AF78-7752BDEE7070}"/>
                  </a:ext>
                </a:extLst>
              </p:cNvPr>
              <p:cNvSpPr txBox="1"/>
              <p:nvPr/>
            </p:nvSpPr>
            <p:spPr>
              <a:xfrm>
                <a:off x="432148" y="4510241"/>
                <a:ext cx="4000152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GB" dirty="0"/>
                  <a:t>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608CF3-3C51-4034-AF78-7752BDEE7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48" y="4510241"/>
                <a:ext cx="4000152" cy="491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4CAC29-8BD1-42D1-871F-7E5357870449}"/>
                  </a:ext>
                </a:extLst>
              </p:cNvPr>
              <p:cNvSpPr txBox="1"/>
              <p:nvPr/>
            </p:nvSpPr>
            <p:spPr>
              <a:xfrm>
                <a:off x="5300464" y="3505324"/>
                <a:ext cx="3528392" cy="20508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arcsin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arccos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arctan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4CAC29-8BD1-42D1-871F-7E5357870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464" y="3505324"/>
                <a:ext cx="3528392" cy="2050818"/>
              </a:xfrm>
              <a:prstGeom prst="rect">
                <a:avLst/>
              </a:prstGeom>
              <a:blipFill>
                <a:blip r:embed="rId6"/>
                <a:stretch>
                  <a:fillRect l="-1029" t="-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EB5DF4-8C9A-4504-AA06-1CD13BCADDBF}"/>
                  </a:ext>
                </a:extLst>
              </p:cNvPr>
              <p:cNvSpPr txBox="1"/>
              <p:nvPr/>
            </p:nvSpPr>
            <p:spPr>
              <a:xfrm>
                <a:off x="444848" y="5114900"/>
                <a:ext cx="4000152" cy="1583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the chain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EB5DF4-8C9A-4504-AA06-1CD13BCAD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8" y="5114900"/>
                <a:ext cx="4000152" cy="1583832"/>
              </a:xfrm>
              <a:prstGeom prst="rect">
                <a:avLst/>
              </a:prstGeom>
              <a:blipFill>
                <a:blip r:embed="rId7"/>
                <a:stretch>
                  <a:fillRect l="-1372" t="-1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AAD28AA-4762-4994-8F33-4E65E2CD4441}"/>
              </a:ext>
            </a:extLst>
          </p:cNvPr>
          <p:cNvSpPr/>
          <p:nvPr/>
        </p:nvSpPr>
        <p:spPr>
          <a:xfrm>
            <a:off x="390352" y="1367813"/>
            <a:ext cx="8438504" cy="27988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44A54A-AB6B-4E74-849F-DA1D745B7BBF}"/>
              </a:ext>
            </a:extLst>
          </p:cNvPr>
          <p:cNvSpPr/>
          <p:nvPr/>
        </p:nvSpPr>
        <p:spPr>
          <a:xfrm>
            <a:off x="432148" y="5001528"/>
            <a:ext cx="4012852" cy="16972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AF52B-B985-4EA7-B7E1-C69FE477B845}"/>
              </a:ext>
            </a:extLst>
          </p:cNvPr>
          <p:cNvSpPr txBox="1"/>
          <p:nvPr/>
        </p:nvSpPr>
        <p:spPr>
          <a:xfrm>
            <a:off x="5224140" y="585187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(Teacher Note</a:t>
            </a:r>
            <a:r>
              <a:rPr lang="en-GB" sz="1200" dirty="0"/>
              <a:t>: Those with the original print  versions of the new A Level Pure Year 2 textbooks will actually find this material there: it has since been moved to this module)</a:t>
            </a:r>
          </a:p>
        </p:txBody>
      </p:sp>
    </p:spTree>
    <p:extLst>
      <p:ext uri="{BB962C8B-B14F-4D97-AF65-F5344CB8AC3E}">
        <p14:creationId xmlns:p14="http://schemas.microsoft.com/office/powerpoint/2010/main" val="262827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8CFF526-E063-47EF-A375-5CCA40D0B98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474816D-5FFD-4B58-9C35-B5A9B06DB95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D3BAF76-771C-46EF-8D13-889C213816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AA3615-0F7A-4C2B-B3FD-0E56DB04551D}"/>
                  </a:ext>
                </a:extLst>
              </p:cNvPr>
              <p:cNvSpPr txBox="1"/>
              <p:nvPr/>
            </p:nvSpPr>
            <p:spPr>
              <a:xfrm>
                <a:off x="4427984" y="751533"/>
                <a:ext cx="3064396" cy="78386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that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AA3615-0F7A-4C2B-B3FD-0E56DB045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751533"/>
                <a:ext cx="3064396" cy="7838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FC77AE-AA0C-45CD-983D-C22152A31BF5}"/>
                  </a:ext>
                </a:extLst>
              </p:cNvPr>
              <p:cNvSpPr txBox="1"/>
              <p:nvPr/>
            </p:nvSpPr>
            <p:spPr>
              <a:xfrm>
                <a:off x="4453508" y="1598890"/>
                <a:ext cx="3168352" cy="519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(Let’s use the ‘full’ Chain Rule method this time)</a:t>
                </a:r>
              </a:p>
              <a:p>
                <a:endParaRPr lang="en-GB" b="1" dirty="0"/>
              </a:p>
              <a:p>
                <a:r>
                  <a:rPr lang="en-GB" b="1" dirty="0"/>
                  <a:t>Let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=…=−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𝐚𝐫𝐜𝐭𝐚𝐧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r>
                  <a:rPr lang="en-GB" b="1" dirty="0"/>
                  <a:t>By the Chain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FC77AE-AA0C-45CD-983D-C22152A31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508" y="1598890"/>
                <a:ext cx="3168352" cy="5192896"/>
              </a:xfrm>
              <a:prstGeom prst="rect">
                <a:avLst/>
              </a:prstGeom>
              <a:blipFill>
                <a:blip r:embed="rId3"/>
                <a:stretch>
                  <a:fillRect l="-1734" t="-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B63FD42-0086-4559-BBA9-C174D9D96FAB}"/>
              </a:ext>
            </a:extLst>
          </p:cNvPr>
          <p:cNvSpPr/>
          <p:nvPr/>
        </p:nvSpPr>
        <p:spPr>
          <a:xfrm>
            <a:off x="4427984" y="1566606"/>
            <a:ext cx="3064396" cy="52275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56A15E-272A-41D4-A4BE-C36F588FD6D9}"/>
                  </a:ext>
                </a:extLst>
              </p:cNvPr>
              <p:cNvSpPr txBox="1"/>
              <p:nvPr/>
            </p:nvSpPr>
            <p:spPr>
              <a:xfrm>
                <a:off x="496158" y="993457"/>
                <a:ext cx="3124942" cy="78771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arcsec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56A15E-272A-41D4-A4BE-C36F588FD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58" y="993457"/>
                <a:ext cx="3124942" cy="7877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381BD7-C2AE-4CF5-95D6-71C21B7FBBAF}"/>
                  </a:ext>
                </a:extLst>
              </p:cNvPr>
              <p:cNvSpPr txBox="1"/>
              <p:nvPr/>
            </p:nvSpPr>
            <p:spPr>
              <a:xfrm>
                <a:off x="770096" y="2160614"/>
                <a:ext cx="2767114" cy="328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sec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381BD7-C2AE-4CF5-95D6-71C21B7FB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96" y="2160614"/>
                <a:ext cx="2767114" cy="32871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51A70929-A2FD-4121-9D17-BEC36F4B23F2}"/>
              </a:ext>
            </a:extLst>
          </p:cNvPr>
          <p:cNvSpPr/>
          <p:nvPr/>
        </p:nvSpPr>
        <p:spPr>
          <a:xfrm>
            <a:off x="488965" y="1781173"/>
            <a:ext cx="3132135" cy="42538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13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3C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2</a:t>
            </a:r>
          </a:p>
          <a:p>
            <a:r>
              <a:rPr lang="en-GB" sz="2400" dirty="0"/>
              <a:t>Pages 61-62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1AAF1F8-F6E0-467C-9EA4-0C2FAAEC1F23}"/>
              </a:ext>
            </a:extLst>
          </p:cNvPr>
          <p:cNvSpPr txBox="1"/>
          <p:nvPr/>
        </p:nvSpPr>
        <p:spPr>
          <a:xfrm>
            <a:off x="1403648" y="2662363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Q2-4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Q5-6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Q7-11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38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Integrating with inverse trigonometric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836712"/>
                <a:ext cx="4392488" cy="76194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Use an appropriate substitution to show that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4392488" cy="761940"/>
              </a:xfrm>
              <a:prstGeom prst="rect">
                <a:avLst/>
              </a:prstGeom>
              <a:blipFill>
                <a:blip r:embed="rId2"/>
                <a:stretch>
                  <a:fillRect l="-6614" t="-16107" b="-7718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1844824"/>
                <a:ext cx="172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844824"/>
                <a:ext cx="17281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1650" y="1698069"/>
                <a:ext cx="249737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err="1"/>
                  <a:t>Fro</a:t>
                </a:r>
                <a:r>
                  <a:rPr lang="en-GB" sz="1400" b="1" dirty="0"/>
                  <a:t> Hint</a:t>
                </a:r>
                <a:r>
                  <a:rPr lang="en-GB" sz="1400" dirty="0"/>
                  <a:t>: Think what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would make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 nicely simplify.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650" y="1698069"/>
                <a:ext cx="2497372" cy="738664"/>
              </a:xfrm>
              <a:prstGeom prst="rect">
                <a:avLst/>
              </a:prstGeom>
              <a:blipFill>
                <a:blip r:embed="rId5"/>
                <a:stretch>
                  <a:fillRect l="-733"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5684" y="3284984"/>
                <a:ext cx="4653338" cy="2321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84" y="3284984"/>
                <a:ext cx="4653338" cy="23214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331640" y="1714984"/>
            <a:ext cx="1054822" cy="6915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6236" y="3176644"/>
            <a:ext cx="4199819" cy="26286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79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56444"/>
            <a:ext cx="9142856" cy="649152"/>
            <a:chOff x="0" y="13335"/>
            <a:chExt cx="9144000" cy="649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64915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Dealing with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1/(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3200" dirty="0"/>
                    <a:t> ,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1/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r>
                    <a:rPr lang="en-GB" sz="3200" dirty="0"/>
                    <a:t>, ….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649152"/>
                </a:xfrm>
                <a:prstGeom prst="rect">
                  <a:avLst/>
                </a:prstGeom>
                <a:blipFill>
                  <a:blip r:embed="rId2"/>
                  <a:stretch>
                    <a:fillRect t="-1887" b="-3113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0" y="662487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CDAC24-C52B-47D8-9272-47F4F90BB527}"/>
                  </a:ext>
                </a:extLst>
              </p:cNvPr>
              <p:cNvSpPr txBox="1"/>
              <p:nvPr/>
            </p:nvSpPr>
            <p:spPr>
              <a:xfrm>
                <a:off x="437371" y="2266251"/>
                <a:ext cx="8141915" cy="5120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is a positive constant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CDAC24-C52B-47D8-9272-47F4F90BB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71" y="2266251"/>
                <a:ext cx="8141915" cy="512063"/>
              </a:xfrm>
              <a:prstGeom prst="rect">
                <a:avLst/>
              </a:prstGeom>
              <a:blipFill>
                <a:blip r:embed="rId3"/>
                <a:stretch>
                  <a:fillRect t="-62037" b="-10463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6E5F33-58C5-418F-90EE-1AEEF3A0B632}"/>
                  </a:ext>
                </a:extLst>
              </p:cNvPr>
              <p:cNvSpPr txBox="1"/>
              <p:nvPr/>
            </p:nvSpPr>
            <p:spPr>
              <a:xfrm>
                <a:off x="569946" y="2884331"/>
                <a:ext cx="7225313" cy="324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br>
                  <a:rPr lang="en-GB" dirty="0"/>
                </a:b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This looks like a standard result from above. Letting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GB" dirty="0"/>
                  <a:t> (note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en-GB" dirty="0"/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E6E5F33-58C5-418F-90EE-1AEEF3A0B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46" y="2884331"/>
                <a:ext cx="7225313" cy="3249992"/>
              </a:xfrm>
              <a:prstGeom prst="rect">
                <a:avLst/>
              </a:prstGeom>
              <a:blipFill>
                <a:blip r:embed="rId4"/>
                <a:stretch>
                  <a:fillRect l="-675" r="-6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57B0D2E-38CA-48E6-8126-6869D891839F}"/>
                  </a:ext>
                </a:extLst>
              </p:cNvPr>
              <p:cNvSpPr/>
              <p:nvPr/>
            </p:nvSpPr>
            <p:spPr>
              <a:xfrm>
                <a:off x="501042" y="741037"/>
                <a:ext cx="3683308" cy="121411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+mj-lt"/>
                  </a:rPr>
                  <a:t>From earlier: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br>
                  <a:rPr lang="en-GB" sz="1400" i="1" dirty="0">
                    <a:latin typeface="Cambria Math" panose="02040503050406030204" pitchFamily="18" charset="0"/>
                  </a:rPr>
                </a:br>
                <a:endParaRPr lang="en-GB" sz="1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57B0D2E-38CA-48E6-8126-6869D8918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42" y="741037"/>
                <a:ext cx="3683308" cy="1214115"/>
              </a:xfrm>
              <a:prstGeom prst="rect">
                <a:avLst/>
              </a:prstGeom>
              <a:blipFill>
                <a:blip r:embed="rId5"/>
                <a:stretch>
                  <a:fillRect l="-14474" t="-51232" b="-995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F8E34834-3F52-4155-89E8-8FBD14B4F9B9}"/>
              </a:ext>
            </a:extLst>
          </p:cNvPr>
          <p:cNvSpPr/>
          <p:nvPr/>
        </p:nvSpPr>
        <p:spPr>
          <a:xfrm>
            <a:off x="439986" y="2778314"/>
            <a:ext cx="8136683" cy="36159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264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93B7AD4-154D-450E-B6F1-54C0A08813F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3" name="TextBox 32">
              <a:extLst>
                <a:ext uri="{FF2B5EF4-FFF2-40B4-BE49-F238E27FC236}">
                  <a16:creationId xmlns:a16="http://schemas.microsoft.com/office/drawing/2014/main" id="{73B36082-3701-4453-B831-0894ACA53A4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101332-3661-4BD9-80E9-690F69D2AC4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DC09C9-33AD-43A8-B20D-F42CEFA75FBF}"/>
                  </a:ext>
                </a:extLst>
              </p:cNvPr>
              <p:cNvSpPr txBox="1"/>
              <p:nvPr/>
            </p:nvSpPr>
            <p:spPr>
              <a:xfrm>
                <a:off x="2337656" y="3026792"/>
                <a:ext cx="4392488" cy="6154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[Textbook] 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5+</m:t>
                            </m:r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DC09C9-33AD-43A8-B20D-F42CEFA75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656" y="3026792"/>
                <a:ext cx="4392488" cy="615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8A3BB05-8A67-4E70-9F02-71FCF62B2963}"/>
                  </a:ext>
                </a:extLst>
              </p:cNvPr>
              <p:cNvSpPr/>
              <p:nvPr/>
            </p:nvSpPr>
            <p:spPr>
              <a:xfrm>
                <a:off x="2729774" y="1175489"/>
                <a:ext cx="3683308" cy="121411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Wingdings" panose="05000000000000000000" pitchFamily="2" charset="2"/>
                  </a:rPr>
                  <a:t>!</a:t>
                </a:r>
                <a:r>
                  <a:rPr lang="en-GB" sz="1400" dirty="0">
                    <a:latin typeface="+mj-lt"/>
                  </a:rPr>
                  <a:t> Standard results: (in formula booklet)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br>
                  <a:rPr lang="en-GB" sz="1400" i="1" dirty="0">
                    <a:latin typeface="Cambria Math" panose="02040503050406030204" pitchFamily="18" charset="0"/>
                  </a:rPr>
                </a:br>
                <a:endParaRPr lang="en-GB" sz="1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8A3BB05-8A67-4E70-9F02-71FCF62B29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774" y="1175489"/>
                <a:ext cx="3683308" cy="1214115"/>
              </a:xfrm>
              <a:prstGeom prst="rect">
                <a:avLst/>
              </a:prstGeom>
              <a:blipFill>
                <a:blip r:embed="rId3"/>
                <a:stretch>
                  <a:fillRect l="-16612" t="-51232" b="-995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96CD7B-711C-4B9C-B3A5-EAAFD1A163A4}"/>
                  </a:ext>
                </a:extLst>
              </p:cNvPr>
              <p:cNvSpPr txBox="1"/>
              <p:nvPr/>
            </p:nvSpPr>
            <p:spPr>
              <a:xfrm>
                <a:off x="2519772" y="3933056"/>
                <a:ext cx="4032448" cy="1297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5+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5+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96CD7B-711C-4B9C-B3A5-EAAFD1A16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772" y="3933056"/>
                <a:ext cx="4032448" cy="12974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8EE794AB-62A6-4B20-8286-09AAE8632C0A}"/>
              </a:ext>
            </a:extLst>
          </p:cNvPr>
          <p:cNvSpPr/>
          <p:nvPr/>
        </p:nvSpPr>
        <p:spPr>
          <a:xfrm>
            <a:off x="2337657" y="3635703"/>
            <a:ext cx="4392488" cy="22415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53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56444"/>
            <a:ext cx="9142856" cy="584775"/>
            <a:chOff x="0" y="13335"/>
            <a:chExt cx="9144000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Dealing with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1/(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3200" dirty="0"/>
                    <a:t> , ….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0" y="598110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34" y="2370672"/>
                <a:ext cx="1872208" cy="4851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25+9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34" y="2370672"/>
                <a:ext cx="1872208" cy="485197"/>
              </a:xfrm>
              <a:prstGeom prst="rect">
                <a:avLst/>
              </a:prstGeom>
              <a:blipFill>
                <a:blip r:embed="rId3"/>
                <a:stretch>
                  <a:fillRect t="-66990" b="-11262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32052" y="851476"/>
                <a:ext cx="3683308" cy="121411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+mj-lt"/>
                  </a:rPr>
                  <a:t>Standard results: (in formula booklet)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br>
                  <a:rPr lang="en-GB" sz="1400" i="1" dirty="0">
                    <a:latin typeface="Cambria Math" panose="02040503050406030204" pitchFamily="18" charset="0"/>
                  </a:rPr>
                </a:br>
                <a:endParaRPr lang="en-GB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052" y="851476"/>
                <a:ext cx="3683308" cy="1214115"/>
              </a:xfrm>
              <a:prstGeom prst="rect">
                <a:avLst/>
              </a:prstGeom>
              <a:blipFill>
                <a:blip r:embed="rId4"/>
                <a:stretch>
                  <a:fillRect l="-16420" t="-51232" b="-995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3268" y="3165500"/>
                <a:ext cx="3744416" cy="2257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𝑎𝑟𝑡𝑎𝑛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68" y="3165500"/>
                <a:ext cx="3744416" cy="22578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55716" y="2370672"/>
                <a:ext cx="3672408" cy="77739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3−4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716" y="2370672"/>
                <a:ext cx="3672408" cy="7773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83708" y="3165500"/>
                <a:ext cx="3672408" cy="2558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arcsin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b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708" y="3165500"/>
                <a:ext cx="3672408" cy="25585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55534" y="2911075"/>
            <a:ext cx="3596126" cy="28130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55716" y="3186220"/>
            <a:ext cx="3672408" cy="28130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57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16CE383-00E7-4051-97C3-A8689496BF64}"/>
              </a:ext>
            </a:extLst>
          </p:cNvPr>
          <p:cNvGrpSpPr/>
          <p:nvPr/>
        </p:nvGrpSpPr>
        <p:grpSpPr>
          <a:xfrm>
            <a:off x="0" y="-56444"/>
            <a:ext cx="9142856" cy="584775"/>
            <a:chOff x="0" y="13335"/>
            <a:chExt cx="9144000" cy="584775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3E2DFDED-8243-40E4-BCDB-090452FF114F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Final example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58F79A3-05B4-4D8E-A0B8-850AB5A19E7F}"/>
                </a:ext>
              </a:extLst>
            </p:cNvPr>
            <p:cNvCxnSpPr/>
            <p:nvPr/>
          </p:nvCxnSpPr>
          <p:spPr>
            <a:xfrm>
              <a:off x="0" y="598110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9A8FB1-785F-4ECD-B6DD-77B1F49E8199}"/>
                  </a:ext>
                </a:extLst>
              </p:cNvPr>
              <p:cNvSpPr txBox="1"/>
              <p:nvPr/>
            </p:nvSpPr>
            <p:spPr>
              <a:xfrm>
                <a:off x="755534" y="2370673"/>
                <a:ext cx="5616666" cy="4964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1−4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9A8FB1-785F-4ECD-B6DD-77B1F49E8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34" y="2370673"/>
                <a:ext cx="5616666" cy="496418"/>
              </a:xfrm>
              <a:prstGeom prst="rect">
                <a:avLst/>
              </a:prstGeom>
              <a:blipFill>
                <a:blip r:embed="rId2"/>
                <a:stretch>
                  <a:fillRect t="-65714" b="-10857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48CF56F-152E-49D0-8BE6-0DDE357066DE}"/>
                  </a:ext>
                </a:extLst>
              </p:cNvPr>
              <p:cNvSpPr/>
              <p:nvPr/>
            </p:nvSpPr>
            <p:spPr>
              <a:xfrm>
                <a:off x="2532052" y="851476"/>
                <a:ext cx="3683308" cy="121411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+mj-lt"/>
                  </a:rPr>
                  <a:t>Standard results: (in formula booklet)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br>
                  <a:rPr lang="en-GB" sz="1400" i="1" dirty="0">
                    <a:latin typeface="Cambria Math" panose="02040503050406030204" pitchFamily="18" charset="0"/>
                  </a:rPr>
                </a:br>
                <a:endParaRPr lang="en-GB" sz="1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48CF56F-152E-49D0-8BE6-0DDE35706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052" y="851476"/>
                <a:ext cx="3683308" cy="1214115"/>
              </a:xfrm>
              <a:prstGeom prst="rect">
                <a:avLst/>
              </a:prstGeom>
              <a:blipFill>
                <a:blip r:embed="rId3"/>
                <a:stretch>
                  <a:fillRect l="-16420" t="-51232" b="-995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832CE7C-CCEC-47AD-B5BC-F8569105D423}"/>
              </a:ext>
            </a:extLst>
          </p:cNvPr>
          <p:cNvSpPr txBox="1"/>
          <p:nvPr/>
        </p:nvSpPr>
        <p:spPr>
          <a:xfrm>
            <a:off x="6516216" y="2203383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Tip</a:t>
            </a:r>
            <a:r>
              <a:rPr lang="en-GB" sz="1200" dirty="0"/>
              <a:t>: If you have multiple terms being added/subtracted in the numerator, split up the fraction.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8A90C89-07DB-430C-9511-852E20824C13}"/>
                  </a:ext>
                </a:extLst>
              </p:cNvPr>
              <p:cNvSpPr/>
              <p:nvPr/>
            </p:nvSpPr>
            <p:spPr>
              <a:xfrm>
                <a:off x="932785" y="2991317"/>
                <a:ext cx="4406822" cy="3618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1−4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1−4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1−4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br>
                  <a:rPr lang="en-GB" sz="1400" dirty="0"/>
                </a:br>
                <a:endParaRPr lang="en-GB" sz="1400" dirty="0"/>
              </a:p>
              <a:p>
                <a:r>
                  <a:rPr lang="en-GB" sz="1400" dirty="0"/>
                  <a:t>Deal with each in turn: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1−4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1−4</m:t>
                                  </m:r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1−4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4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1−4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4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d>
                                    <m:d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GB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GB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1−4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1−4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8A90C89-07DB-430C-9511-852E20824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85" y="2991317"/>
                <a:ext cx="4406822" cy="3618619"/>
              </a:xfrm>
              <a:prstGeom prst="rect">
                <a:avLst/>
              </a:prstGeom>
              <a:blipFill>
                <a:blip r:embed="rId4"/>
                <a:stretch>
                  <a:fillRect l="-15076" t="-23777" b="-33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4933BE-073E-4AD0-A1C3-51BF8504474D}"/>
                  </a:ext>
                </a:extLst>
              </p:cNvPr>
              <p:cNvSpPr txBox="1"/>
              <p:nvPr/>
            </p:nvSpPr>
            <p:spPr>
              <a:xfrm>
                <a:off x="3788884" y="5205592"/>
                <a:ext cx="864096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4933BE-073E-4AD0-A1C3-51BF85044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884" y="5205592"/>
                <a:ext cx="864096" cy="409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0FB699-A508-4F7A-9FE4-EB6F4743F972}"/>
              </a:ext>
            </a:extLst>
          </p:cNvPr>
          <p:cNvCxnSpPr/>
          <p:nvPr/>
        </p:nvCxnSpPr>
        <p:spPr>
          <a:xfrm flipH="1">
            <a:off x="3563867" y="5514634"/>
            <a:ext cx="360061" cy="74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CF5A195-ADD4-4742-9C7A-298E52B432EE}"/>
              </a:ext>
            </a:extLst>
          </p:cNvPr>
          <p:cNvSpPr/>
          <p:nvPr/>
        </p:nvSpPr>
        <p:spPr>
          <a:xfrm>
            <a:off x="755534" y="2874891"/>
            <a:ext cx="5616666" cy="37350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624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928467C-336B-4E16-8627-1F0D3E107704}"/>
              </a:ext>
            </a:extLst>
          </p:cNvPr>
          <p:cNvSpPr/>
          <p:nvPr/>
        </p:nvSpPr>
        <p:spPr>
          <a:xfrm>
            <a:off x="7575783" y="6018751"/>
            <a:ext cx="612396" cy="285226"/>
          </a:xfrm>
          <a:custGeom>
            <a:avLst/>
            <a:gdLst>
              <a:gd name="connsiteX0" fmla="*/ 0 w 612396"/>
              <a:gd name="connsiteY0" fmla="*/ 268448 h 285226"/>
              <a:gd name="connsiteX1" fmla="*/ 0 w 612396"/>
              <a:gd name="connsiteY1" fmla="*/ 0 h 285226"/>
              <a:gd name="connsiteX2" fmla="*/ 184558 w 612396"/>
              <a:gd name="connsiteY2" fmla="*/ 92279 h 285226"/>
              <a:gd name="connsiteX3" fmla="*/ 402672 w 612396"/>
              <a:gd name="connsiteY3" fmla="*/ 151002 h 285226"/>
              <a:gd name="connsiteX4" fmla="*/ 536895 w 612396"/>
              <a:gd name="connsiteY4" fmla="*/ 176169 h 285226"/>
              <a:gd name="connsiteX5" fmla="*/ 612396 w 612396"/>
              <a:gd name="connsiteY5" fmla="*/ 176169 h 285226"/>
              <a:gd name="connsiteX6" fmla="*/ 612396 w 612396"/>
              <a:gd name="connsiteY6" fmla="*/ 285226 h 285226"/>
              <a:gd name="connsiteX7" fmla="*/ 0 w 612396"/>
              <a:gd name="connsiteY7" fmla="*/ 268448 h 28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396" h="285226">
                <a:moveTo>
                  <a:pt x="0" y="268448"/>
                </a:moveTo>
                <a:lnTo>
                  <a:pt x="0" y="0"/>
                </a:lnTo>
                <a:lnTo>
                  <a:pt x="184558" y="92279"/>
                </a:lnTo>
                <a:lnTo>
                  <a:pt x="402672" y="151002"/>
                </a:lnTo>
                <a:lnTo>
                  <a:pt x="536895" y="176169"/>
                </a:lnTo>
                <a:lnTo>
                  <a:pt x="612396" y="176169"/>
                </a:lnTo>
                <a:lnTo>
                  <a:pt x="612396" y="285226"/>
                </a:lnTo>
                <a:lnTo>
                  <a:pt x="0" y="2684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C700741-DB67-4BB2-9219-77A267A861B8}"/>
              </a:ext>
            </a:extLst>
          </p:cNvPr>
          <p:cNvSpPr/>
          <p:nvPr/>
        </p:nvSpPr>
        <p:spPr>
          <a:xfrm>
            <a:off x="6540500" y="1536700"/>
            <a:ext cx="768350" cy="1187450"/>
          </a:xfrm>
          <a:custGeom>
            <a:avLst/>
            <a:gdLst>
              <a:gd name="connsiteX0" fmla="*/ 0 w 768350"/>
              <a:gd name="connsiteY0" fmla="*/ 1168400 h 1187450"/>
              <a:gd name="connsiteX1" fmla="*/ 0 w 768350"/>
              <a:gd name="connsiteY1" fmla="*/ 908050 h 1187450"/>
              <a:gd name="connsiteX2" fmla="*/ 114300 w 768350"/>
              <a:gd name="connsiteY2" fmla="*/ 730250 h 1187450"/>
              <a:gd name="connsiteX3" fmla="*/ 196850 w 768350"/>
              <a:gd name="connsiteY3" fmla="*/ 501650 h 1187450"/>
              <a:gd name="connsiteX4" fmla="*/ 234950 w 768350"/>
              <a:gd name="connsiteY4" fmla="*/ 247650 h 1187450"/>
              <a:gd name="connsiteX5" fmla="*/ 260350 w 768350"/>
              <a:gd name="connsiteY5" fmla="*/ 0 h 1187450"/>
              <a:gd name="connsiteX6" fmla="*/ 476250 w 768350"/>
              <a:gd name="connsiteY6" fmla="*/ 6350 h 1187450"/>
              <a:gd name="connsiteX7" fmla="*/ 501650 w 768350"/>
              <a:gd name="connsiteY7" fmla="*/ 260350 h 1187450"/>
              <a:gd name="connsiteX8" fmla="*/ 552450 w 768350"/>
              <a:gd name="connsiteY8" fmla="*/ 488950 h 1187450"/>
              <a:gd name="connsiteX9" fmla="*/ 596900 w 768350"/>
              <a:gd name="connsiteY9" fmla="*/ 654050 h 1187450"/>
              <a:gd name="connsiteX10" fmla="*/ 660400 w 768350"/>
              <a:gd name="connsiteY10" fmla="*/ 781050 h 1187450"/>
              <a:gd name="connsiteX11" fmla="*/ 723900 w 768350"/>
              <a:gd name="connsiteY11" fmla="*/ 857250 h 1187450"/>
              <a:gd name="connsiteX12" fmla="*/ 768350 w 768350"/>
              <a:gd name="connsiteY12" fmla="*/ 908050 h 1187450"/>
              <a:gd name="connsiteX13" fmla="*/ 768350 w 768350"/>
              <a:gd name="connsiteY13" fmla="*/ 1187450 h 1187450"/>
              <a:gd name="connsiteX14" fmla="*/ 0 w 768350"/>
              <a:gd name="connsiteY14" fmla="*/ 1168400 h 118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8350" h="1187450">
                <a:moveTo>
                  <a:pt x="0" y="1168400"/>
                </a:moveTo>
                <a:lnTo>
                  <a:pt x="0" y="908050"/>
                </a:lnTo>
                <a:lnTo>
                  <a:pt x="114300" y="730250"/>
                </a:lnTo>
                <a:lnTo>
                  <a:pt x="196850" y="501650"/>
                </a:lnTo>
                <a:lnTo>
                  <a:pt x="234950" y="247650"/>
                </a:lnTo>
                <a:lnTo>
                  <a:pt x="260350" y="0"/>
                </a:lnTo>
                <a:lnTo>
                  <a:pt x="476250" y="6350"/>
                </a:lnTo>
                <a:lnTo>
                  <a:pt x="501650" y="260350"/>
                </a:lnTo>
                <a:lnTo>
                  <a:pt x="552450" y="488950"/>
                </a:lnTo>
                <a:lnTo>
                  <a:pt x="596900" y="654050"/>
                </a:lnTo>
                <a:lnTo>
                  <a:pt x="660400" y="781050"/>
                </a:lnTo>
                <a:lnTo>
                  <a:pt x="723900" y="857250"/>
                </a:lnTo>
                <a:lnTo>
                  <a:pt x="768350" y="908050"/>
                </a:lnTo>
                <a:lnTo>
                  <a:pt x="768350" y="1187450"/>
                </a:lnTo>
                <a:lnTo>
                  <a:pt x="0" y="11684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Improper Integrals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9842" y="762284"/>
                <a:ext cx="8232597" cy="48866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STARTER 1</a:t>
                </a:r>
                <a:r>
                  <a:rPr lang="en-GB" dirty="0"/>
                  <a:t>: Determine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dirty="0"/>
                  <a:t>. Is there an issue?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42" y="762284"/>
                <a:ext cx="8232597" cy="488660"/>
              </a:xfrm>
              <a:prstGeom prst="rect">
                <a:avLst/>
              </a:prstGeom>
              <a:blipFill>
                <a:blip r:embed="rId2"/>
                <a:stretch>
                  <a:fillRect t="-66346" b="-11057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5E6943-BD6B-41F3-9041-D6DC089739E9}"/>
                  </a:ext>
                </a:extLst>
              </p:cNvPr>
              <p:cNvSpPr txBox="1"/>
              <p:nvPr/>
            </p:nvSpPr>
            <p:spPr>
              <a:xfrm>
                <a:off x="617791" y="1373132"/>
                <a:ext cx="4754309" cy="2904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=−1− +1=−2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sz="1400" dirty="0"/>
                  <a:t>What’s odd is the we ended up with a negative value. But the whole graph is above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axis! The problem is related to integrating over a discontinuity, i.e. the function is not defined for the entire interval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[−1,1]</m:t>
                    </m:r>
                  </m:oMath>
                </a14:m>
                <a:r>
                  <a:rPr lang="en-GB" sz="1400" dirty="0"/>
                  <a:t>, notably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. We will see when this causes and issue and when it does not.</a:t>
                </a:r>
              </a:p>
              <a:p>
                <a:r>
                  <a:rPr lang="en-GB" sz="1400" b="1" dirty="0"/>
                  <a:t>We say the definite integral does not exist.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5E6943-BD6B-41F3-9041-D6DC08973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91" y="1373132"/>
                <a:ext cx="4754309" cy="2904834"/>
              </a:xfrm>
              <a:prstGeom prst="rect">
                <a:avLst/>
              </a:prstGeom>
              <a:blipFill>
                <a:blip r:embed="rId3"/>
                <a:stretch>
                  <a:fillRect l="-385" b="-1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94BCBFD-C879-4407-9C94-83BC4E09399F}"/>
              </a:ext>
            </a:extLst>
          </p:cNvPr>
          <p:cNvCxnSpPr/>
          <p:nvPr/>
        </p:nvCxnSpPr>
        <p:spPr>
          <a:xfrm>
            <a:off x="5724128" y="2708306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CE7C7C-8455-425A-BBE8-5A13FAE71FE6}"/>
                  </a:ext>
                </a:extLst>
              </p:cNvPr>
              <p:cNvSpPr txBox="1"/>
              <p:nvPr/>
            </p:nvSpPr>
            <p:spPr>
              <a:xfrm>
                <a:off x="7979453" y="2551619"/>
                <a:ext cx="4958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CE7C7C-8455-425A-BBE8-5A13FAE71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453" y="2551619"/>
                <a:ext cx="495843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11CB15-A193-4411-BA48-1537C91AF52F}"/>
              </a:ext>
            </a:extLst>
          </p:cNvPr>
          <p:cNvCxnSpPr>
            <a:cxnSpLocks/>
          </p:cNvCxnSpPr>
          <p:nvPr/>
        </p:nvCxnSpPr>
        <p:spPr>
          <a:xfrm flipV="1">
            <a:off x="6912260" y="1541665"/>
            <a:ext cx="0" cy="1166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A1C9313-4CD5-4954-A0DE-D5D81CA8E1A4}"/>
                  </a:ext>
                </a:extLst>
              </p:cNvPr>
              <p:cNvSpPr txBox="1"/>
              <p:nvPr/>
            </p:nvSpPr>
            <p:spPr>
              <a:xfrm>
                <a:off x="6664338" y="1292888"/>
                <a:ext cx="4958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A1C9313-4CD5-4954-A0DE-D5D81CA8E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338" y="1292888"/>
                <a:ext cx="495843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60410FA-3363-41E8-8610-099CA1247134}"/>
              </a:ext>
            </a:extLst>
          </p:cNvPr>
          <p:cNvSpPr/>
          <p:nvPr/>
        </p:nvSpPr>
        <p:spPr>
          <a:xfrm>
            <a:off x="7013196" y="1518407"/>
            <a:ext cx="897622" cy="1090569"/>
          </a:xfrm>
          <a:custGeom>
            <a:avLst/>
            <a:gdLst>
              <a:gd name="connsiteX0" fmla="*/ 0 w 897622"/>
              <a:gd name="connsiteY0" fmla="*/ 0 h 1090569"/>
              <a:gd name="connsiteX1" fmla="*/ 234892 w 897622"/>
              <a:gd name="connsiteY1" fmla="*/ 855677 h 1090569"/>
              <a:gd name="connsiteX2" fmla="*/ 897622 w 897622"/>
              <a:gd name="connsiteY2" fmla="*/ 1090569 h 109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7622" h="1090569">
                <a:moveTo>
                  <a:pt x="0" y="0"/>
                </a:moveTo>
                <a:cubicBezTo>
                  <a:pt x="42644" y="336958"/>
                  <a:pt x="85288" y="673916"/>
                  <a:pt x="234892" y="855677"/>
                </a:cubicBezTo>
                <a:cubicBezTo>
                  <a:pt x="384496" y="1037438"/>
                  <a:pt x="641059" y="1064003"/>
                  <a:pt x="897622" y="10905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4ABEE4E-BC69-4ABB-BFC2-E93A4894266F}"/>
              </a:ext>
            </a:extLst>
          </p:cNvPr>
          <p:cNvSpPr/>
          <p:nvPr/>
        </p:nvSpPr>
        <p:spPr>
          <a:xfrm flipH="1">
            <a:off x="5910219" y="1535185"/>
            <a:ext cx="897622" cy="1090569"/>
          </a:xfrm>
          <a:custGeom>
            <a:avLst/>
            <a:gdLst>
              <a:gd name="connsiteX0" fmla="*/ 0 w 897622"/>
              <a:gd name="connsiteY0" fmla="*/ 0 h 1090569"/>
              <a:gd name="connsiteX1" fmla="*/ 234892 w 897622"/>
              <a:gd name="connsiteY1" fmla="*/ 855677 h 1090569"/>
              <a:gd name="connsiteX2" fmla="*/ 897622 w 897622"/>
              <a:gd name="connsiteY2" fmla="*/ 1090569 h 109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7622" h="1090569">
                <a:moveTo>
                  <a:pt x="0" y="0"/>
                </a:moveTo>
                <a:cubicBezTo>
                  <a:pt x="42644" y="336958"/>
                  <a:pt x="85288" y="673916"/>
                  <a:pt x="234892" y="855677"/>
                </a:cubicBezTo>
                <a:cubicBezTo>
                  <a:pt x="384496" y="1037438"/>
                  <a:pt x="641059" y="1064003"/>
                  <a:pt x="897622" y="10905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A0308B-B589-42E4-AA85-DCE3C6BADE4A}"/>
                  </a:ext>
                </a:extLst>
              </p:cNvPr>
              <p:cNvSpPr txBox="1"/>
              <p:nvPr/>
            </p:nvSpPr>
            <p:spPr>
              <a:xfrm>
                <a:off x="6263701" y="2718223"/>
                <a:ext cx="4958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A0308B-B589-42E4-AA85-DCE3C6BAD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701" y="2718223"/>
                <a:ext cx="495843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0F01345-1B04-44B0-AD49-EBB44F7D7562}"/>
                  </a:ext>
                </a:extLst>
              </p:cNvPr>
              <p:cNvSpPr txBox="1"/>
              <p:nvPr/>
            </p:nvSpPr>
            <p:spPr>
              <a:xfrm>
                <a:off x="7055141" y="2718223"/>
                <a:ext cx="4958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0F01345-1B04-44B0-AD49-EBB44F7D7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141" y="2718223"/>
                <a:ext cx="495843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DD99791-AB23-4C30-931C-B6391BAAA791}"/>
                  </a:ext>
                </a:extLst>
              </p:cNvPr>
              <p:cNvSpPr txBox="1"/>
              <p:nvPr/>
            </p:nvSpPr>
            <p:spPr>
              <a:xfrm>
                <a:off x="242699" y="4338599"/>
                <a:ext cx="8283510" cy="50039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STARTER 2</a:t>
                </a:r>
                <a:r>
                  <a:rPr lang="en-GB" dirty="0"/>
                  <a:t>: Determine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dirty="0"/>
                  <a:t>. Is there an issue?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DD99791-AB23-4C30-931C-B6391BAAA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99" y="4338599"/>
                <a:ext cx="8283510" cy="500393"/>
              </a:xfrm>
              <a:prstGeom prst="rect">
                <a:avLst/>
              </a:prstGeom>
              <a:blipFill>
                <a:blip r:embed="rId8"/>
                <a:stretch>
                  <a:fillRect t="-65094" b="-10660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47F4E66-32C3-4319-9DEC-3549EE227BCD}"/>
              </a:ext>
            </a:extLst>
          </p:cNvPr>
          <p:cNvCxnSpPr/>
          <p:nvPr/>
        </p:nvCxnSpPr>
        <p:spPr>
          <a:xfrm>
            <a:off x="6009878" y="6294504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E6E34F1-5F5B-4C48-934C-599D749A6074}"/>
                  </a:ext>
                </a:extLst>
              </p:cNvPr>
              <p:cNvSpPr txBox="1"/>
              <p:nvPr/>
            </p:nvSpPr>
            <p:spPr>
              <a:xfrm>
                <a:off x="8265203" y="6137817"/>
                <a:ext cx="4958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E6E34F1-5F5B-4C48-934C-599D749A6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203" y="6137817"/>
                <a:ext cx="495843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297BF1C-2F50-4E96-BF44-E72C7D73B162}"/>
              </a:ext>
            </a:extLst>
          </p:cNvPr>
          <p:cNvCxnSpPr>
            <a:cxnSpLocks/>
          </p:cNvCxnSpPr>
          <p:nvPr/>
        </p:nvCxnSpPr>
        <p:spPr>
          <a:xfrm flipV="1">
            <a:off x="7198010" y="5127863"/>
            <a:ext cx="0" cy="1166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C5A392C-1C71-435D-9969-1CF266947471}"/>
                  </a:ext>
                </a:extLst>
              </p:cNvPr>
              <p:cNvSpPr txBox="1"/>
              <p:nvPr/>
            </p:nvSpPr>
            <p:spPr>
              <a:xfrm>
                <a:off x="6950088" y="4879086"/>
                <a:ext cx="4958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C5A392C-1C71-435D-9969-1CF266947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088" y="4879086"/>
                <a:ext cx="495843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78E6518-5C3D-48CD-8A3C-7E8DE428C8EE}"/>
              </a:ext>
            </a:extLst>
          </p:cNvPr>
          <p:cNvSpPr/>
          <p:nvPr/>
        </p:nvSpPr>
        <p:spPr>
          <a:xfrm>
            <a:off x="7298946" y="5104605"/>
            <a:ext cx="897622" cy="1090569"/>
          </a:xfrm>
          <a:custGeom>
            <a:avLst/>
            <a:gdLst>
              <a:gd name="connsiteX0" fmla="*/ 0 w 897622"/>
              <a:gd name="connsiteY0" fmla="*/ 0 h 1090569"/>
              <a:gd name="connsiteX1" fmla="*/ 234892 w 897622"/>
              <a:gd name="connsiteY1" fmla="*/ 855677 h 1090569"/>
              <a:gd name="connsiteX2" fmla="*/ 897622 w 897622"/>
              <a:gd name="connsiteY2" fmla="*/ 1090569 h 109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7622" h="1090569">
                <a:moveTo>
                  <a:pt x="0" y="0"/>
                </a:moveTo>
                <a:cubicBezTo>
                  <a:pt x="42644" y="336958"/>
                  <a:pt x="85288" y="673916"/>
                  <a:pt x="234892" y="855677"/>
                </a:cubicBezTo>
                <a:cubicBezTo>
                  <a:pt x="384496" y="1037438"/>
                  <a:pt x="641059" y="1064003"/>
                  <a:pt x="897622" y="10905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11324C5-9D47-4B66-AE5C-F07FB5E985B8}"/>
              </a:ext>
            </a:extLst>
          </p:cNvPr>
          <p:cNvSpPr/>
          <p:nvPr/>
        </p:nvSpPr>
        <p:spPr>
          <a:xfrm flipH="1">
            <a:off x="6195969" y="5121383"/>
            <a:ext cx="897622" cy="1090569"/>
          </a:xfrm>
          <a:custGeom>
            <a:avLst/>
            <a:gdLst>
              <a:gd name="connsiteX0" fmla="*/ 0 w 897622"/>
              <a:gd name="connsiteY0" fmla="*/ 0 h 1090569"/>
              <a:gd name="connsiteX1" fmla="*/ 234892 w 897622"/>
              <a:gd name="connsiteY1" fmla="*/ 855677 h 1090569"/>
              <a:gd name="connsiteX2" fmla="*/ 897622 w 897622"/>
              <a:gd name="connsiteY2" fmla="*/ 1090569 h 109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7622" h="1090569">
                <a:moveTo>
                  <a:pt x="0" y="0"/>
                </a:moveTo>
                <a:cubicBezTo>
                  <a:pt x="42644" y="336958"/>
                  <a:pt x="85288" y="673916"/>
                  <a:pt x="234892" y="855677"/>
                </a:cubicBezTo>
                <a:cubicBezTo>
                  <a:pt x="384496" y="1037438"/>
                  <a:pt x="641059" y="1064003"/>
                  <a:pt x="897622" y="10905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FB536FC-5B11-4261-8BFC-A365EAE39B02}"/>
                  </a:ext>
                </a:extLst>
              </p:cNvPr>
              <p:cNvSpPr txBox="1"/>
              <p:nvPr/>
            </p:nvSpPr>
            <p:spPr>
              <a:xfrm>
                <a:off x="7340891" y="6304421"/>
                <a:ext cx="4958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FB536FC-5B11-4261-8BFC-A365EAE39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891" y="6304421"/>
                <a:ext cx="495843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0496F56-FD28-41B9-9BED-EAC04A3B87ED}"/>
                  </a:ext>
                </a:extLst>
              </p:cNvPr>
              <p:cNvSpPr txBox="1"/>
              <p:nvPr/>
            </p:nvSpPr>
            <p:spPr>
              <a:xfrm>
                <a:off x="419101" y="4913996"/>
                <a:ext cx="5086350" cy="1742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(Note: </a:t>
                </a:r>
                <a:r>
                  <a:rPr lang="en-GB" sz="1300" b="1" dirty="0"/>
                  <a:t>the below is seriously dodgy maths </a:t>
                </a:r>
                <a:r>
                  <a:rPr lang="en-GB" sz="1300" dirty="0"/>
                  <a:t>as we’re not allowed to use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sz="1300" dirty="0"/>
                  <a:t> in calculations – we’ll look at the proper way to write this in a sec)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3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3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GB" sz="13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den>
                          </m:f>
                        </m:e>
                      </m:d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=0+1=1</m:t>
                      </m:r>
                    </m:oMath>
                  </m:oMathPara>
                </a14:m>
                <a:endParaRPr lang="en-GB" sz="1300" dirty="0"/>
              </a:p>
              <a:p>
                <a:r>
                  <a:rPr lang="en-GB" sz="1300" dirty="0"/>
                  <a:t>Although the graph is extending to infinity, the </a:t>
                </a:r>
                <a:r>
                  <a:rPr lang="en-GB" sz="1300" b="1" dirty="0"/>
                  <a:t>area is finite </a:t>
                </a:r>
                <a:r>
                  <a:rPr lang="en-GB" sz="1300" dirty="0"/>
                  <a:t>because the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300" dirty="0"/>
                  <a:t> values converge towards 0. The result is therefore valid this time. This is an example of an </a:t>
                </a:r>
                <a:r>
                  <a:rPr lang="en-GB" sz="1300" b="1" dirty="0"/>
                  <a:t>improper integral</a:t>
                </a:r>
                <a:r>
                  <a:rPr lang="en-GB" sz="1300" dirty="0"/>
                  <a:t> and because the value converged, </a:t>
                </a:r>
                <a:r>
                  <a:rPr lang="en-GB" sz="1300" b="1" dirty="0"/>
                  <a:t>we say the definite integral exists</a:t>
                </a:r>
                <a:r>
                  <a:rPr lang="en-GB" sz="1300" dirty="0"/>
                  <a:t>.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0496F56-FD28-41B9-9BED-EAC04A3B8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1" y="4913996"/>
                <a:ext cx="5086350" cy="1742144"/>
              </a:xfrm>
              <a:prstGeom prst="rect">
                <a:avLst/>
              </a:prstGeom>
              <a:blipFill>
                <a:blip r:embed="rId11"/>
                <a:stretch>
                  <a:fillRect l="-240" t="-350" r="-120" b="-20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93611" y="1247689"/>
            <a:ext cx="8232597" cy="29829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562F57F-48CC-4505-A4DF-53DBF7C56492}"/>
              </a:ext>
            </a:extLst>
          </p:cNvPr>
          <p:cNvSpPr/>
          <p:nvPr/>
        </p:nvSpPr>
        <p:spPr>
          <a:xfrm>
            <a:off x="239138" y="4841894"/>
            <a:ext cx="8283510" cy="19081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190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26" grpId="0" animBg="1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3D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2</a:t>
            </a:r>
          </a:p>
          <a:p>
            <a:r>
              <a:rPr lang="en-GB" sz="2400" dirty="0"/>
              <a:t>Pages 67-69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80826B-FA77-4FEF-844E-3F6755226C19}"/>
              </a:ext>
            </a:extLst>
          </p:cNvPr>
          <p:cNvSpPr txBox="1"/>
          <p:nvPr/>
        </p:nvSpPr>
        <p:spPr>
          <a:xfrm>
            <a:off x="1403648" y="2662363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Q4-7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Q8-11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Q12-14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0380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A4C650-6FAD-432D-8781-703CA74FF18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C000DBBB-4EC6-4BD5-8892-D6AB31884472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using partial fractions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D72E086-3E2B-485F-A441-1EFC8CE79DE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B78008-E82E-43FB-BC86-E6B68A505413}"/>
                  </a:ext>
                </a:extLst>
              </p:cNvPr>
              <p:cNvSpPr txBox="1"/>
              <p:nvPr/>
            </p:nvSpPr>
            <p:spPr>
              <a:xfrm>
                <a:off x="274597" y="727656"/>
                <a:ext cx="7344816" cy="1098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have already seen in Pure Year 2 how we can use partial fractions to integrate. We can use this to further expand our repertoire of integration techniques for expressions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B78008-E82E-43FB-BC86-E6B68A505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97" y="727656"/>
                <a:ext cx="7344816" cy="1098058"/>
              </a:xfrm>
              <a:prstGeom prst="rect">
                <a:avLst/>
              </a:prstGeom>
              <a:blipFill>
                <a:blip r:embed="rId2"/>
                <a:stretch>
                  <a:fillRect l="-664" t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AD77AC-AE79-44F4-B557-7AD7DA5741DE}"/>
                  </a:ext>
                </a:extLst>
              </p:cNvPr>
              <p:cNvSpPr txBox="1"/>
              <p:nvPr/>
            </p:nvSpPr>
            <p:spPr>
              <a:xfrm>
                <a:off x="394808" y="1884111"/>
                <a:ext cx="5616666" cy="5048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that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AD77AC-AE79-44F4-B557-7AD7DA574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08" y="1884111"/>
                <a:ext cx="5616666" cy="504818"/>
              </a:xfrm>
              <a:prstGeom prst="rect">
                <a:avLst/>
              </a:prstGeom>
              <a:blipFill>
                <a:blip r:embed="rId3"/>
                <a:stretch>
                  <a:fillRect t="-62617" b="-10654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200383-A7BC-4FE1-AF85-F5BB41811100}"/>
                  </a:ext>
                </a:extLst>
              </p:cNvPr>
              <p:cNvSpPr txBox="1"/>
              <p:nvPr/>
            </p:nvSpPr>
            <p:spPr>
              <a:xfrm>
                <a:off x="683568" y="2636912"/>
                <a:ext cx="4769276" cy="3337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b="0" dirty="0"/>
                  <a:t>  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⇒  1=2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𝑎𝐵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  →   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b="0" dirty="0"/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⇒  1=2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 →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200383-A7BC-4FE1-AF85-F5BB41811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636912"/>
                <a:ext cx="4769276" cy="3337709"/>
              </a:xfrm>
              <a:prstGeom prst="rect">
                <a:avLst/>
              </a:prstGeom>
              <a:blipFill>
                <a:blip r:embed="rId4"/>
                <a:stretch>
                  <a:fillRect l="-1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93A7CA5-9824-4962-95DC-F59C9938010C}"/>
              </a:ext>
            </a:extLst>
          </p:cNvPr>
          <p:cNvSpPr/>
          <p:nvPr/>
        </p:nvSpPr>
        <p:spPr>
          <a:xfrm>
            <a:off x="394808" y="2382682"/>
            <a:ext cx="5616666" cy="38875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43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3A4C70-4348-4BD3-8BD0-9D6B8B6B55D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1F22F74-55FF-4499-BF4F-C88DFC3BE40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Partial Fractions involving Quadratic Factors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93672DF-9CAC-49F6-B403-B4389E25768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93AB206-2F04-4AA6-92FF-E28FDBA0EE8E}"/>
              </a:ext>
            </a:extLst>
          </p:cNvPr>
          <p:cNvSpPr txBox="1"/>
          <p:nvPr/>
        </p:nvSpPr>
        <p:spPr>
          <a:xfrm>
            <a:off x="361980" y="83462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you write as partial fractions, ensure you have the </a:t>
            </a:r>
            <a:r>
              <a:rPr lang="en-GB" b="1" dirty="0"/>
              <a:t>most general possible non-top heavy fraction</a:t>
            </a:r>
            <a:r>
              <a:rPr lang="en-GB" dirty="0"/>
              <a:t>, i.e. the ‘order’ (i.e. maximum power) of the numerator is </a:t>
            </a:r>
            <a:r>
              <a:rPr lang="en-GB" b="1" dirty="0"/>
              <a:t>one less </a:t>
            </a:r>
            <a:r>
              <a:rPr lang="en-GB" dirty="0"/>
              <a:t>than the denominator.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9AC3FA-B682-4023-B165-AE6C488AE357}"/>
                  </a:ext>
                </a:extLst>
              </p:cNvPr>
              <p:cNvSpPr txBox="1"/>
              <p:nvPr/>
            </p:nvSpPr>
            <p:spPr>
              <a:xfrm>
                <a:off x="2041898" y="1825956"/>
                <a:ext cx="3600400" cy="661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9AC3FA-B682-4023-B165-AE6C488AE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898" y="1825956"/>
                <a:ext cx="3600400" cy="6619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54AA65-45F0-46C5-BA0D-95A253FEB389}"/>
                  </a:ext>
                </a:extLst>
              </p:cNvPr>
              <p:cNvSpPr txBox="1"/>
              <p:nvPr/>
            </p:nvSpPr>
            <p:spPr>
              <a:xfrm>
                <a:off x="467544" y="2716524"/>
                <a:ext cx="7455276" cy="80804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Show that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+9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</m:den>
                            </m:f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arctan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func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are constants to be found.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54AA65-45F0-46C5-BA0D-95A253FEB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16524"/>
                <a:ext cx="7455276" cy="808042"/>
              </a:xfrm>
              <a:prstGeom prst="rect">
                <a:avLst/>
              </a:prstGeom>
              <a:blipFill>
                <a:blip r:embed="rId3"/>
                <a:stretch>
                  <a:fillRect b="-192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B7EB67-DC70-471B-B8FD-C3424B0A0945}"/>
                  </a:ext>
                </a:extLst>
              </p:cNvPr>
              <p:cNvSpPr txBox="1"/>
              <p:nvPr/>
            </p:nvSpPr>
            <p:spPr>
              <a:xfrm>
                <a:off x="611560" y="3629397"/>
                <a:ext cx="6264696" cy="3104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den>
                              </m:f>
                            </m:e>
                          </m:d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arctan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B7EB67-DC70-471B-B8FD-C3424B0A0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629397"/>
                <a:ext cx="6264696" cy="31041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0D1C2A4-7690-48C8-972A-8DE2F27B53E0}"/>
              </a:ext>
            </a:extLst>
          </p:cNvPr>
          <p:cNvSpPr/>
          <p:nvPr/>
        </p:nvSpPr>
        <p:spPr>
          <a:xfrm>
            <a:off x="475928" y="3524566"/>
            <a:ext cx="7455276" cy="32090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52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B6BD832-8012-4C72-9403-E1D77DD897A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BFA1CD67-23BC-487A-B426-513CA718752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62D795F-66D8-4979-9D62-580F614CEE1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F44166-FE0C-4D2F-B2FC-508EB8D56A81}"/>
                  </a:ext>
                </a:extLst>
              </p:cNvPr>
              <p:cNvSpPr txBox="1"/>
              <p:nvPr/>
            </p:nvSpPr>
            <p:spPr>
              <a:xfrm>
                <a:off x="336114" y="2389808"/>
                <a:ext cx="7455276" cy="9543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(a) 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</m:oMath>
                </a14:m>
                <a:r>
                  <a:rPr lang="en-GB" dirty="0"/>
                  <a:t> as partial fractions.</a:t>
                </a:r>
              </a:p>
              <a:p>
                <a:r>
                  <a:rPr lang="en-GB" dirty="0"/>
                  <a:t>(b) Hence 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+5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+6</m:t>
                            </m:r>
                          </m:den>
                        </m:f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F44166-FE0C-4D2F-B2FC-508EB8D56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14" y="2389808"/>
                <a:ext cx="7455276" cy="9543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4AA22A3-8AD5-44B2-8E6A-D59CD33FF683}"/>
                  </a:ext>
                </a:extLst>
              </p:cNvPr>
              <p:cNvSpPr/>
              <p:nvPr/>
            </p:nvSpPr>
            <p:spPr>
              <a:xfrm>
                <a:off x="745829" y="3403359"/>
                <a:ext cx="6670039" cy="3391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𝐷𝑥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=1,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=1,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=4,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=−1,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=−9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den>
                          </m:f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den>
                          </m:f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den>
                          </m:f>
                        </m:e>
                      </m:nary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−3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4AA22A3-8AD5-44B2-8E6A-D59CD33FF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29" y="3403359"/>
                <a:ext cx="6670039" cy="33913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F97C49-3B51-4798-80C0-46F7A7022A42}"/>
                  </a:ext>
                </a:extLst>
              </p:cNvPr>
              <p:cNvSpPr txBox="1"/>
              <p:nvPr/>
            </p:nvSpPr>
            <p:spPr>
              <a:xfrm>
                <a:off x="395536" y="692696"/>
                <a:ext cx="8352928" cy="1518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the fraction is top-heavy, you’ll have a quotient. As per Pure Year 2, if the order of numerator and denominator is the same, you’ll need an extra constant term. If the power is 1 greater in the numerator, you’ll need a quotient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, and so on.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F97C49-3B51-4798-80C0-46F7A7022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92696"/>
                <a:ext cx="8352928" cy="1518364"/>
              </a:xfrm>
              <a:prstGeom prst="rect">
                <a:avLst/>
              </a:prstGeom>
              <a:blipFill>
                <a:blip r:embed="rId4"/>
                <a:stretch>
                  <a:fillRect l="-657" t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321B733C-DBAC-4078-8626-E5CD23B85B6A}"/>
              </a:ext>
            </a:extLst>
          </p:cNvPr>
          <p:cNvSpPr/>
          <p:nvPr/>
        </p:nvSpPr>
        <p:spPr>
          <a:xfrm>
            <a:off x="332107" y="3450768"/>
            <a:ext cx="235386" cy="2560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1551A7-923B-4B3B-BAED-5FD6A01E59FD}"/>
              </a:ext>
            </a:extLst>
          </p:cNvPr>
          <p:cNvSpPr/>
          <p:nvPr/>
        </p:nvSpPr>
        <p:spPr>
          <a:xfrm>
            <a:off x="351791" y="5191780"/>
            <a:ext cx="235386" cy="2560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2C379E-C939-4636-8E7B-23F9A53B4C85}"/>
              </a:ext>
            </a:extLst>
          </p:cNvPr>
          <p:cNvSpPr/>
          <p:nvPr/>
        </p:nvSpPr>
        <p:spPr>
          <a:xfrm>
            <a:off x="587177" y="3440410"/>
            <a:ext cx="7204213" cy="16447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338986-2C20-45BB-9FD9-07299BC232AE}"/>
              </a:ext>
            </a:extLst>
          </p:cNvPr>
          <p:cNvSpPr/>
          <p:nvPr/>
        </p:nvSpPr>
        <p:spPr>
          <a:xfrm>
            <a:off x="587177" y="5191780"/>
            <a:ext cx="7204213" cy="15423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107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3E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2</a:t>
            </a:r>
          </a:p>
          <a:p>
            <a:r>
              <a:rPr lang="en-GB" sz="2400" dirty="0"/>
              <a:t>Pages 72-73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B1409C7-04E5-484D-B79B-ABFA4F7CEB28}"/>
              </a:ext>
            </a:extLst>
          </p:cNvPr>
          <p:cNvSpPr txBox="1"/>
          <p:nvPr/>
        </p:nvSpPr>
        <p:spPr>
          <a:xfrm>
            <a:off x="1403648" y="2662363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Q3-5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Q6-7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Q8-12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467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7778192-7E76-421E-A299-1544D44B2595}"/>
              </a:ext>
            </a:extLst>
          </p:cNvPr>
          <p:cNvSpPr/>
          <p:nvPr/>
        </p:nvSpPr>
        <p:spPr>
          <a:xfrm>
            <a:off x="628650" y="5229225"/>
            <a:ext cx="1533525" cy="1028700"/>
          </a:xfrm>
          <a:custGeom>
            <a:avLst/>
            <a:gdLst>
              <a:gd name="connsiteX0" fmla="*/ 0 w 1533525"/>
              <a:gd name="connsiteY0" fmla="*/ 1028700 h 1028700"/>
              <a:gd name="connsiteX1" fmla="*/ 1533525 w 1533525"/>
              <a:gd name="connsiteY1" fmla="*/ 1028700 h 1028700"/>
              <a:gd name="connsiteX2" fmla="*/ 1533525 w 1533525"/>
              <a:gd name="connsiteY2" fmla="*/ 781050 h 1028700"/>
              <a:gd name="connsiteX3" fmla="*/ 1390650 w 1533525"/>
              <a:gd name="connsiteY3" fmla="*/ 657225 h 1028700"/>
              <a:gd name="connsiteX4" fmla="*/ 1343025 w 1533525"/>
              <a:gd name="connsiteY4" fmla="*/ 495300 h 1028700"/>
              <a:gd name="connsiteX5" fmla="*/ 1257300 w 1533525"/>
              <a:gd name="connsiteY5" fmla="*/ 314325 h 1028700"/>
              <a:gd name="connsiteX6" fmla="*/ 1190625 w 1533525"/>
              <a:gd name="connsiteY6" fmla="*/ 133350 h 1028700"/>
              <a:gd name="connsiteX7" fmla="*/ 1123950 w 1533525"/>
              <a:gd name="connsiteY7" fmla="*/ 9525 h 1028700"/>
              <a:gd name="connsiteX8" fmla="*/ 1019175 w 1533525"/>
              <a:gd name="connsiteY8" fmla="*/ 0 h 1028700"/>
              <a:gd name="connsiteX9" fmla="*/ 904875 w 1533525"/>
              <a:gd name="connsiteY9" fmla="*/ 104775 h 1028700"/>
              <a:gd name="connsiteX10" fmla="*/ 790575 w 1533525"/>
              <a:gd name="connsiteY10" fmla="*/ 323850 h 1028700"/>
              <a:gd name="connsiteX11" fmla="*/ 704850 w 1533525"/>
              <a:gd name="connsiteY11" fmla="*/ 504825 h 1028700"/>
              <a:gd name="connsiteX12" fmla="*/ 609600 w 1533525"/>
              <a:gd name="connsiteY12" fmla="*/ 638175 h 1028700"/>
              <a:gd name="connsiteX13" fmla="*/ 457200 w 1533525"/>
              <a:gd name="connsiteY13" fmla="*/ 781050 h 1028700"/>
              <a:gd name="connsiteX14" fmla="*/ 209550 w 1533525"/>
              <a:gd name="connsiteY14" fmla="*/ 895350 h 1028700"/>
              <a:gd name="connsiteX15" fmla="*/ 19050 w 1533525"/>
              <a:gd name="connsiteY15" fmla="*/ 971550 h 1028700"/>
              <a:gd name="connsiteX16" fmla="*/ 0 w 1533525"/>
              <a:gd name="connsiteY16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33525" h="1028700">
                <a:moveTo>
                  <a:pt x="0" y="1028700"/>
                </a:moveTo>
                <a:lnTo>
                  <a:pt x="1533525" y="1028700"/>
                </a:lnTo>
                <a:lnTo>
                  <a:pt x="1533525" y="781050"/>
                </a:lnTo>
                <a:lnTo>
                  <a:pt x="1390650" y="657225"/>
                </a:lnTo>
                <a:lnTo>
                  <a:pt x="1343025" y="495300"/>
                </a:lnTo>
                <a:lnTo>
                  <a:pt x="1257300" y="314325"/>
                </a:lnTo>
                <a:lnTo>
                  <a:pt x="1190625" y="133350"/>
                </a:lnTo>
                <a:lnTo>
                  <a:pt x="1123950" y="9525"/>
                </a:lnTo>
                <a:lnTo>
                  <a:pt x="1019175" y="0"/>
                </a:lnTo>
                <a:lnTo>
                  <a:pt x="904875" y="104775"/>
                </a:lnTo>
                <a:lnTo>
                  <a:pt x="790575" y="323850"/>
                </a:lnTo>
                <a:lnTo>
                  <a:pt x="704850" y="504825"/>
                </a:lnTo>
                <a:lnTo>
                  <a:pt x="609600" y="638175"/>
                </a:lnTo>
                <a:lnTo>
                  <a:pt x="457200" y="781050"/>
                </a:lnTo>
                <a:lnTo>
                  <a:pt x="209550" y="895350"/>
                </a:lnTo>
                <a:lnTo>
                  <a:pt x="19050" y="971550"/>
                </a:lnTo>
                <a:lnTo>
                  <a:pt x="0" y="10287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261E5C8-5225-4A0F-90BA-50591409424C}"/>
              </a:ext>
            </a:extLst>
          </p:cNvPr>
          <p:cNvSpPr/>
          <p:nvPr/>
        </p:nvSpPr>
        <p:spPr>
          <a:xfrm>
            <a:off x="6362700" y="1609725"/>
            <a:ext cx="495300" cy="1104900"/>
          </a:xfrm>
          <a:custGeom>
            <a:avLst/>
            <a:gdLst>
              <a:gd name="connsiteX0" fmla="*/ 495300 w 495300"/>
              <a:gd name="connsiteY0" fmla="*/ 1104900 h 1104900"/>
              <a:gd name="connsiteX1" fmla="*/ 495300 w 495300"/>
              <a:gd name="connsiteY1" fmla="*/ 809625 h 1104900"/>
              <a:gd name="connsiteX2" fmla="*/ 352425 w 495300"/>
              <a:gd name="connsiteY2" fmla="*/ 685800 h 1104900"/>
              <a:gd name="connsiteX3" fmla="*/ 276225 w 495300"/>
              <a:gd name="connsiteY3" fmla="*/ 542925 h 1104900"/>
              <a:gd name="connsiteX4" fmla="*/ 190500 w 495300"/>
              <a:gd name="connsiteY4" fmla="*/ 371475 h 1104900"/>
              <a:gd name="connsiteX5" fmla="*/ 142875 w 495300"/>
              <a:gd name="connsiteY5" fmla="*/ 171450 h 1104900"/>
              <a:gd name="connsiteX6" fmla="*/ 104775 w 495300"/>
              <a:gd name="connsiteY6" fmla="*/ 0 h 1104900"/>
              <a:gd name="connsiteX7" fmla="*/ 0 w 495300"/>
              <a:gd name="connsiteY7" fmla="*/ 0 h 1104900"/>
              <a:gd name="connsiteX8" fmla="*/ 0 w 495300"/>
              <a:gd name="connsiteY8" fmla="*/ 1104900 h 1104900"/>
              <a:gd name="connsiteX9" fmla="*/ 495300 w 495300"/>
              <a:gd name="connsiteY9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300" h="1104900">
                <a:moveTo>
                  <a:pt x="495300" y="1104900"/>
                </a:moveTo>
                <a:lnTo>
                  <a:pt x="495300" y="809625"/>
                </a:lnTo>
                <a:lnTo>
                  <a:pt x="352425" y="685800"/>
                </a:lnTo>
                <a:lnTo>
                  <a:pt x="276225" y="542925"/>
                </a:lnTo>
                <a:lnTo>
                  <a:pt x="190500" y="371475"/>
                </a:lnTo>
                <a:lnTo>
                  <a:pt x="142875" y="171450"/>
                </a:lnTo>
                <a:lnTo>
                  <a:pt x="104775" y="0"/>
                </a:lnTo>
                <a:lnTo>
                  <a:pt x="0" y="0"/>
                </a:lnTo>
                <a:lnTo>
                  <a:pt x="0" y="1104900"/>
                </a:lnTo>
                <a:lnTo>
                  <a:pt x="495300" y="11049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B2753E-68DC-4066-933C-EECF1D112452}"/>
                  </a:ext>
                </a:extLst>
              </p:cNvPr>
              <p:cNvSpPr txBox="1"/>
              <p:nvPr/>
            </p:nvSpPr>
            <p:spPr>
              <a:xfrm>
                <a:off x="299842" y="762284"/>
                <a:ext cx="8232597" cy="51610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STARTER 3</a:t>
                </a:r>
                <a:r>
                  <a:rPr lang="en-GB" dirty="0"/>
                  <a:t>: Determine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dirty="0"/>
                  <a:t>. Is there an issue?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B2753E-68DC-4066-933C-EECF1D112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42" y="762284"/>
                <a:ext cx="8232597" cy="516103"/>
              </a:xfrm>
              <a:prstGeom prst="rect">
                <a:avLst/>
              </a:prstGeom>
              <a:blipFill>
                <a:blip r:embed="rId2"/>
                <a:stretch>
                  <a:fillRect t="-63303" b="-10091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093E3C-5A19-44B5-AC10-3DF8C2C08C7E}"/>
                  </a:ext>
                </a:extLst>
              </p:cNvPr>
              <p:cNvSpPr txBox="1"/>
              <p:nvPr/>
            </p:nvSpPr>
            <p:spPr>
              <a:xfrm>
                <a:off x="503491" y="1373132"/>
                <a:ext cx="5173409" cy="1762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sz="1600" dirty="0"/>
                  <a:t>This is similar to the second example. Although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600" dirty="0"/>
                  <a:t> 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600" dirty="0"/>
                  <a:t> (and not defined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), the area is convergent and therefore finite. The result of 2 is therefore valid.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093E3C-5A19-44B5-AC10-3DF8C2C08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91" y="1373132"/>
                <a:ext cx="5173409" cy="1762855"/>
              </a:xfrm>
              <a:prstGeom prst="rect">
                <a:avLst/>
              </a:prstGeom>
              <a:blipFill>
                <a:blip r:embed="rId3"/>
                <a:stretch>
                  <a:fillRect l="-708" r="-1061" b="-3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19372B-2FA9-4154-B3D3-578D7C719946}"/>
              </a:ext>
            </a:extLst>
          </p:cNvPr>
          <p:cNvCxnSpPr/>
          <p:nvPr/>
        </p:nvCxnSpPr>
        <p:spPr>
          <a:xfrm>
            <a:off x="5724128" y="2708306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BDE52A-BF96-4459-AA6F-8ABF8548849C}"/>
                  </a:ext>
                </a:extLst>
              </p:cNvPr>
              <p:cNvSpPr txBox="1"/>
              <p:nvPr/>
            </p:nvSpPr>
            <p:spPr>
              <a:xfrm>
                <a:off x="7979453" y="2551619"/>
                <a:ext cx="4958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BDE52A-BF96-4459-AA6F-8ABF8548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453" y="2551619"/>
                <a:ext cx="495843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851B31-8197-4747-8149-7220527CEFC8}"/>
              </a:ext>
            </a:extLst>
          </p:cNvPr>
          <p:cNvCxnSpPr>
            <a:cxnSpLocks/>
          </p:cNvCxnSpPr>
          <p:nvPr/>
        </p:nvCxnSpPr>
        <p:spPr>
          <a:xfrm flipH="1" flipV="1">
            <a:off x="6353175" y="1438275"/>
            <a:ext cx="5855" cy="1270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0B6823-C310-4D5C-B7A3-133A970DA5B6}"/>
                  </a:ext>
                </a:extLst>
              </p:cNvPr>
              <p:cNvSpPr txBox="1"/>
              <p:nvPr/>
            </p:nvSpPr>
            <p:spPr>
              <a:xfrm>
                <a:off x="6044433" y="1242952"/>
                <a:ext cx="4958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0B6823-C310-4D5C-B7A3-133A970DA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433" y="1242952"/>
                <a:ext cx="495843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7F7812-49C0-4524-B0DC-216C3217FD8F}"/>
              </a:ext>
            </a:extLst>
          </p:cNvPr>
          <p:cNvSpPr/>
          <p:nvPr/>
        </p:nvSpPr>
        <p:spPr>
          <a:xfrm>
            <a:off x="6457950" y="1571625"/>
            <a:ext cx="1424293" cy="1056401"/>
          </a:xfrm>
          <a:custGeom>
            <a:avLst/>
            <a:gdLst>
              <a:gd name="connsiteX0" fmla="*/ 0 w 897622"/>
              <a:gd name="connsiteY0" fmla="*/ 0 h 1090569"/>
              <a:gd name="connsiteX1" fmla="*/ 234892 w 897622"/>
              <a:gd name="connsiteY1" fmla="*/ 855677 h 1090569"/>
              <a:gd name="connsiteX2" fmla="*/ 897622 w 897622"/>
              <a:gd name="connsiteY2" fmla="*/ 1090569 h 109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7622" h="1090569">
                <a:moveTo>
                  <a:pt x="0" y="0"/>
                </a:moveTo>
                <a:cubicBezTo>
                  <a:pt x="42644" y="336958"/>
                  <a:pt x="85288" y="673916"/>
                  <a:pt x="234892" y="855677"/>
                </a:cubicBezTo>
                <a:cubicBezTo>
                  <a:pt x="384496" y="1037438"/>
                  <a:pt x="641059" y="1064003"/>
                  <a:pt x="897622" y="10905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4B597B-D17A-4C49-B5A6-436008CAE42B}"/>
                  </a:ext>
                </a:extLst>
              </p:cNvPr>
              <p:cNvSpPr txBox="1"/>
              <p:nvPr/>
            </p:nvSpPr>
            <p:spPr>
              <a:xfrm>
                <a:off x="6626516" y="2708698"/>
                <a:ext cx="4958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4B597B-D17A-4C49-B5A6-436008CAE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516" y="2708698"/>
                <a:ext cx="495843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7">
            <a:extLst>
              <a:ext uri="{FF2B5EF4-FFF2-40B4-BE49-F238E27FC236}">
                <a16:creationId xmlns:a16="http://schemas.microsoft.com/office/drawing/2014/main" id="{7ECF93FB-F88B-4B8D-A84D-864E818C8F6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5" name="TextBox 32">
              <a:extLst>
                <a:ext uri="{FF2B5EF4-FFF2-40B4-BE49-F238E27FC236}">
                  <a16:creationId xmlns:a16="http://schemas.microsoft.com/office/drawing/2014/main" id="{47F8282C-AA6E-40E2-A171-9A3876860D5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Improper Integrals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2DC8A91-BA05-4BD9-8EE5-57B943C358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E97BCF-6392-4A3E-A9E2-5E47C0E67F7C}"/>
                  </a:ext>
                </a:extLst>
              </p:cNvPr>
              <p:cNvSpPr txBox="1"/>
              <p:nvPr/>
            </p:nvSpPr>
            <p:spPr>
              <a:xfrm>
                <a:off x="518871" y="3291689"/>
                <a:ext cx="7363372" cy="10280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integral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dirty="0"/>
                  <a:t> is improper if either: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One or both of the limits is infinite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undefined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or another point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E97BCF-6392-4A3E-A9E2-5E47C0E67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71" y="3291689"/>
                <a:ext cx="7363372" cy="1028038"/>
              </a:xfrm>
              <a:prstGeom prst="rect">
                <a:avLst/>
              </a:prstGeom>
              <a:blipFill>
                <a:blip r:embed="rId7"/>
                <a:stretch>
                  <a:fillRect l="-495" t="-45087" b="-21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2134C8-92E3-44A0-9982-A918496664B5}"/>
              </a:ext>
            </a:extLst>
          </p:cNvPr>
          <p:cNvCxnSpPr/>
          <p:nvPr/>
        </p:nvCxnSpPr>
        <p:spPr>
          <a:xfrm>
            <a:off x="558577" y="6270255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00F0EA5-83AF-49D5-897C-277E60D85C0A}"/>
              </a:ext>
            </a:extLst>
          </p:cNvPr>
          <p:cNvCxnSpPr>
            <a:cxnSpLocks/>
          </p:cNvCxnSpPr>
          <p:nvPr/>
        </p:nvCxnSpPr>
        <p:spPr>
          <a:xfrm flipH="1" flipV="1">
            <a:off x="1691680" y="4992955"/>
            <a:ext cx="5855" cy="1270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923E397-EEAD-423A-B5FE-506E9AE2EA82}"/>
              </a:ext>
            </a:extLst>
          </p:cNvPr>
          <p:cNvSpPr/>
          <p:nvPr/>
        </p:nvSpPr>
        <p:spPr>
          <a:xfrm>
            <a:off x="600075" y="5200525"/>
            <a:ext cx="2171700" cy="1009775"/>
          </a:xfrm>
          <a:custGeom>
            <a:avLst/>
            <a:gdLst>
              <a:gd name="connsiteX0" fmla="*/ 0 w 2171700"/>
              <a:gd name="connsiteY0" fmla="*/ 1009775 h 1009775"/>
              <a:gd name="connsiteX1" fmla="*/ 619125 w 2171700"/>
              <a:gd name="connsiteY1" fmla="*/ 695450 h 1009775"/>
              <a:gd name="connsiteX2" fmla="*/ 1104900 w 2171700"/>
              <a:gd name="connsiteY2" fmla="*/ 125 h 1009775"/>
              <a:gd name="connsiteX3" fmla="*/ 1485900 w 2171700"/>
              <a:gd name="connsiteY3" fmla="*/ 752600 h 1009775"/>
              <a:gd name="connsiteX4" fmla="*/ 2171700 w 2171700"/>
              <a:gd name="connsiteY4" fmla="*/ 990725 h 10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1009775">
                <a:moveTo>
                  <a:pt x="0" y="1009775"/>
                </a:moveTo>
                <a:cubicBezTo>
                  <a:pt x="217487" y="936750"/>
                  <a:pt x="434975" y="863725"/>
                  <a:pt x="619125" y="695450"/>
                </a:cubicBezTo>
                <a:cubicBezTo>
                  <a:pt x="803275" y="527175"/>
                  <a:pt x="960438" y="-9400"/>
                  <a:pt x="1104900" y="125"/>
                </a:cubicBezTo>
                <a:cubicBezTo>
                  <a:pt x="1249363" y="9650"/>
                  <a:pt x="1308100" y="587500"/>
                  <a:pt x="1485900" y="752600"/>
                </a:cubicBezTo>
                <a:cubicBezTo>
                  <a:pt x="1663700" y="917700"/>
                  <a:pt x="1917700" y="954212"/>
                  <a:pt x="2171700" y="9907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800A5C-0B2B-400F-A0D3-010F5801FDBC}"/>
                  </a:ext>
                </a:extLst>
              </p:cNvPr>
              <p:cNvSpPr txBox="1"/>
              <p:nvPr/>
            </p:nvSpPr>
            <p:spPr>
              <a:xfrm>
                <a:off x="2796252" y="6131755"/>
                <a:ext cx="4958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800A5C-0B2B-400F-A0D3-010F5801F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252" y="6131755"/>
                <a:ext cx="495843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17E731-0C81-4ED7-8F3F-5D31E9BE9863}"/>
                  </a:ext>
                </a:extLst>
              </p:cNvPr>
              <p:cNvSpPr txBox="1"/>
              <p:nvPr/>
            </p:nvSpPr>
            <p:spPr>
              <a:xfrm>
                <a:off x="1438003" y="4725412"/>
                <a:ext cx="4958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17E731-0C81-4ED7-8F3F-5D31E9BE9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003" y="4725412"/>
                <a:ext cx="495843" cy="276999"/>
              </a:xfrm>
              <a:prstGeom prst="rect">
                <a:avLst/>
              </a:prstGeom>
              <a:blipFill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5E4FD8B-9B8B-4534-81AD-B4890BFCBF6D}"/>
                  </a:ext>
                </a:extLst>
              </p:cNvPr>
              <p:cNvSpPr txBox="1"/>
              <p:nvPr/>
            </p:nvSpPr>
            <p:spPr>
              <a:xfrm>
                <a:off x="3316194" y="4563561"/>
                <a:ext cx="5492526" cy="1985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+mj-lt"/>
                  </a:rPr>
                  <a:t>We’ve seen use of improper integrals with the </a:t>
                </a:r>
                <a:r>
                  <a:rPr lang="en-GB" sz="1600" b="1" dirty="0">
                    <a:latin typeface="+mj-lt"/>
                  </a:rPr>
                  <a:t>normal distribution</a:t>
                </a:r>
                <a:r>
                  <a:rPr lang="en-GB" sz="1600" dirty="0">
                    <a:latin typeface="+mj-lt"/>
                  </a:rPr>
                  <a:t> (Stats Year 2), which has the probability function:</a:t>
                </a:r>
                <a:endParaRPr lang="en-GB" sz="1600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600" dirty="0"/>
                  <a:t> table determines the probability up to a particular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600" dirty="0"/>
                  <a:t>. So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1600" dirty="0"/>
                  <a:t>. As the area under the whole graph is 1, the improper integral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5E4FD8B-9B8B-4534-81AD-B4890BFCB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194" y="4563561"/>
                <a:ext cx="5492526" cy="1985031"/>
              </a:xfrm>
              <a:prstGeom prst="rect">
                <a:avLst/>
              </a:prstGeom>
              <a:blipFill>
                <a:blip r:embed="rId10"/>
                <a:stretch>
                  <a:fillRect l="-666" t="-923" b="-34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D06C972E-9119-46C0-AB23-600E6B06720E}"/>
              </a:ext>
            </a:extLst>
          </p:cNvPr>
          <p:cNvSpPr/>
          <p:nvPr/>
        </p:nvSpPr>
        <p:spPr>
          <a:xfrm>
            <a:off x="299010" y="1288953"/>
            <a:ext cx="8232597" cy="18479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819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23" grpId="0" animBg="1"/>
      <p:bldP spid="24" grpId="0"/>
      <p:bldP spid="25" grpId="0"/>
      <p:bldP spid="28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202BFD2D-37E6-4A17-BB29-69A4999FBB5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B3037E8-83A7-419F-BAC3-7A823B716C4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2ED912A-4065-4A2F-9567-8715996D1AA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24DF36-1FC2-4D86-91D2-B3F1EDD50520}"/>
                  </a:ext>
                </a:extLst>
              </p:cNvPr>
              <p:cNvSpPr txBox="1"/>
              <p:nvPr/>
            </p:nvSpPr>
            <p:spPr>
              <a:xfrm>
                <a:off x="323528" y="808835"/>
                <a:ext cx="4896544" cy="5094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To find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dirty="0"/>
                  <a:t>, determine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nary>
                      <m:nary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24DF36-1FC2-4D86-91D2-B3F1EDD50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08835"/>
                <a:ext cx="4896544" cy="509498"/>
              </a:xfrm>
              <a:prstGeom prst="rect">
                <a:avLst/>
              </a:prstGeom>
              <a:blipFill>
                <a:blip r:embed="rId2"/>
                <a:stretch>
                  <a:fillRect l="-743" t="-90805" b="-140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6FD068-5D91-4AEF-AA20-3ECBFE571CB4}"/>
                  </a:ext>
                </a:extLst>
              </p:cNvPr>
              <p:cNvSpPr txBox="1"/>
              <p:nvPr/>
            </p:nvSpPr>
            <p:spPr>
              <a:xfrm>
                <a:off x="429443" y="1448657"/>
                <a:ext cx="8064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As mentioned, </a:t>
                </a:r>
                <a:r>
                  <a:rPr lang="en-GB" b="1" dirty="0"/>
                  <a:t>we can’t use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b="1" dirty="0"/>
                  <a:t> in calculations directly</a:t>
                </a:r>
                <a:r>
                  <a:rPr lang="en-GB" dirty="0"/>
                  <a:t>. We can make use of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𝑙𝑖𝑚</m:t>
                    </m:r>
                  </m:oMath>
                </a14:m>
                <a:r>
                  <a:rPr lang="en-GB" dirty="0"/>
                  <a:t> function we saw in differentiation by first principles.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6FD068-5D91-4AEF-AA20-3ECBFE571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43" y="1448657"/>
                <a:ext cx="8064897" cy="646331"/>
              </a:xfrm>
              <a:prstGeom prst="rect">
                <a:avLst/>
              </a:prstGeom>
              <a:blipFill>
                <a:blip r:embed="rId3"/>
                <a:stretch>
                  <a:fillRect l="-605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8F60BB-D9D6-4C47-B8F0-37CF3ABED07B}"/>
                  </a:ext>
                </a:extLst>
              </p:cNvPr>
              <p:cNvSpPr txBox="1"/>
              <p:nvPr/>
            </p:nvSpPr>
            <p:spPr>
              <a:xfrm>
                <a:off x="313719" y="2253483"/>
                <a:ext cx="3403702" cy="68749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0" dirty="0"/>
                  <a:t>Evaluate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1600" dirty="0"/>
                  <a:t> or show that it is not convergent.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8F60BB-D9D6-4C47-B8F0-37CF3ABED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19" y="2253483"/>
                <a:ext cx="3403702" cy="687496"/>
              </a:xfrm>
              <a:prstGeom prst="rect">
                <a:avLst/>
              </a:prstGeom>
              <a:blipFill>
                <a:blip r:embed="rId4"/>
                <a:stretch>
                  <a:fillRect t="-42647" b="-4338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9D2410-98E8-4C78-86B0-20E741DBA96B}"/>
                  </a:ext>
                </a:extLst>
              </p:cNvPr>
              <p:cNvSpPr/>
              <p:nvPr/>
            </p:nvSpPr>
            <p:spPr>
              <a:xfrm>
                <a:off x="260563" y="3066230"/>
                <a:ext cx="3508132" cy="2023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dirty="0"/>
                  <a:t> converges to 1.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9D2410-98E8-4C78-86B0-20E741DBA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63" y="3066230"/>
                <a:ext cx="3508132" cy="2023503"/>
              </a:xfrm>
              <a:prstGeom prst="rect">
                <a:avLst/>
              </a:prstGeom>
              <a:blipFill>
                <a:blip r:embed="rId5"/>
                <a:stretch>
                  <a:fillRect l="-3826" b="-37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5594BC-377D-4379-8819-989ABCFAA2D1}"/>
                  </a:ext>
                </a:extLst>
              </p:cNvPr>
              <p:cNvSpPr txBox="1"/>
              <p:nvPr/>
            </p:nvSpPr>
            <p:spPr>
              <a:xfrm>
                <a:off x="4139952" y="2251887"/>
                <a:ext cx="4608510" cy="4412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0" dirty="0"/>
                  <a:t>Evaluate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1600" dirty="0"/>
                  <a:t> or show that it is not convergent.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5594BC-377D-4379-8819-989ABCFAA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251887"/>
                <a:ext cx="4608510" cy="441275"/>
              </a:xfrm>
              <a:prstGeom prst="rect">
                <a:avLst/>
              </a:prstGeom>
              <a:blipFill>
                <a:blip r:embed="rId6"/>
                <a:stretch>
                  <a:fillRect t="-59794" b="-10103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3AC4691-7EC3-4999-B14F-12F18D4A208B}"/>
                  </a:ext>
                </a:extLst>
              </p:cNvPr>
              <p:cNvSpPr/>
              <p:nvPr/>
            </p:nvSpPr>
            <p:spPr>
              <a:xfrm>
                <a:off x="4448024" y="2763994"/>
                <a:ext cx="3647040" cy="1563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600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But 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600" dirty="0"/>
                  <a:t> so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1600" dirty="0"/>
                  <a:t> does not converge.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3AC4691-7EC3-4999-B14F-12F18D4A20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024" y="2763994"/>
                <a:ext cx="3647040" cy="1563377"/>
              </a:xfrm>
              <a:prstGeom prst="rect">
                <a:avLst/>
              </a:prstGeom>
              <a:blipFill>
                <a:blip r:embed="rId7"/>
                <a:stretch>
                  <a:fillRect l="-1003" b="-26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8A7CE50-77F5-44B2-92B4-850F7ADECEB2}"/>
              </a:ext>
            </a:extLst>
          </p:cNvPr>
          <p:cNvSpPr txBox="1"/>
          <p:nvPr/>
        </p:nvSpPr>
        <p:spPr>
          <a:xfrm>
            <a:off x="4916040" y="4413870"/>
            <a:ext cx="383242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Just For Your Interest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56812D-9817-49E9-BD1B-9AA5404942CE}"/>
                  </a:ext>
                </a:extLst>
              </p:cNvPr>
              <p:cNvSpPr txBox="1"/>
              <p:nvPr/>
            </p:nvSpPr>
            <p:spPr>
              <a:xfrm>
                <a:off x="4992241" y="4831060"/>
                <a:ext cx="3793619" cy="143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This can be used to prove that the ‘harmonic series’ </a:t>
                </a:r>
              </a:p>
              <a:p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GB" sz="1200" b="1" dirty="0"/>
                  <a:t> is divergent.</a:t>
                </a:r>
              </a:p>
              <a:p>
                <a:r>
                  <a:rPr lang="en-GB" sz="1200" dirty="0"/>
                  <a:t>The areas of the below rectangles are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1×1,  1×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,  1×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200" dirty="0"/>
                  <a:t> and so on, i.e. their total area is the harmonic series.</a:t>
                </a:r>
              </a:p>
              <a:p>
                <a:r>
                  <a:rPr lang="en-GB" sz="1200" dirty="0"/>
                  <a:t>But the blue area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1200" dirty="0"/>
                  <a:t>, which is smaller, is divergent. Therefore the harmonic series must also be divergent.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56812D-9817-49E9-BD1B-9AA540494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241" y="4831060"/>
                <a:ext cx="3793619" cy="1431482"/>
              </a:xfrm>
              <a:prstGeom prst="rect">
                <a:avLst/>
              </a:prstGeom>
              <a:blipFill>
                <a:blip r:embed="rId8"/>
                <a:stretch>
                  <a:fillRect l="-161" b="-217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AAD860C-8738-4508-87BB-5D7D7A84CFFD}"/>
              </a:ext>
            </a:extLst>
          </p:cNvPr>
          <p:cNvSpPr/>
          <p:nvPr/>
        </p:nvSpPr>
        <p:spPr>
          <a:xfrm>
            <a:off x="4829636" y="6313768"/>
            <a:ext cx="612396" cy="285226"/>
          </a:xfrm>
          <a:custGeom>
            <a:avLst/>
            <a:gdLst>
              <a:gd name="connsiteX0" fmla="*/ 0 w 612396"/>
              <a:gd name="connsiteY0" fmla="*/ 268448 h 285226"/>
              <a:gd name="connsiteX1" fmla="*/ 0 w 612396"/>
              <a:gd name="connsiteY1" fmla="*/ 0 h 285226"/>
              <a:gd name="connsiteX2" fmla="*/ 184558 w 612396"/>
              <a:gd name="connsiteY2" fmla="*/ 92279 h 285226"/>
              <a:gd name="connsiteX3" fmla="*/ 402672 w 612396"/>
              <a:gd name="connsiteY3" fmla="*/ 151002 h 285226"/>
              <a:gd name="connsiteX4" fmla="*/ 536895 w 612396"/>
              <a:gd name="connsiteY4" fmla="*/ 176169 h 285226"/>
              <a:gd name="connsiteX5" fmla="*/ 612396 w 612396"/>
              <a:gd name="connsiteY5" fmla="*/ 176169 h 285226"/>
              <a:gd name="connsiteX6" fmla="*/ 612396 w 612396"/>
              <a:gd name="connsiteY6" fmla="*/ 285226 h 285226"/>
              <a:gd name="connsiteX7" fmla="*/ 0 w 612396"/>
              <a:gd name="connsiteY7" fmla="*/ 268448 h 28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396" h="285226">
                <a:moveTo>
                  <a:pt x="0" y="268448"/>
                </a:moveTo>
                <a:lnTo>
                  <a:pt x="0" y="0"/>
                </a:lnTo>
                <a:lnTo>
                  <a:pt x="184558" y="92279"/>
                </a:lnTo>
                <a:lnTo>
                  <a:pt x="402672" y="151002"/>
                </a:lnTo>
                <a:lnTo>
                  <a:pt x="536895" y="176169"/>
                </a:lnTo>
                <a:lnTo>
                  <a:pt x="612396" y="176169"/>
                </a:lnTo>
                <a:lnTo>
                  <a:pt x="612396" y="285226"/>
                </a:lnTo>
                <a:lnTo>
                  <a:pt x="0" y="26844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AB74BC5-6AB5-47AE-B5C0-A0DD59DDB387}"/>
              </a:ext>
            </a:extLst>
          </p:cNvPr>
          <p:cNvCxnSpPr>
            <a:cxnSpLocks/>
          </p:cNvCxnSpPr>
          <p:nvPr/>
        </p:nvCxnSpPr>
        <p:spPr>
          <a:xfrm>
            <a:off x="4455795" y="6579870"/>
            <a:ext cx="1184200" cy="9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1A8D7F-40CE-4EAA-84B7-DA254C6FE08F}"/>
                  </a:ext>
                </a:extLst>
              </p:cNvPr>
              <p:cNvSpPr txBox="1"/>
              <p:nvPr/>
            </p:nvSpPr>
            <p:spPr>
              <a:xfrm>
                <a:off x="5519056" y="6432834"/>
                <a:ext cx="4958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1A8D7F-40CE-4EAA-84B7-DA254C6FE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056" y="6432834"/>
                <a:ext cx="495843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CD85C2-339F-41AA-8534-419FDFA2CEDD}"/>
              </a:ext>
            </a:extLst>
          </p:cNvPr>
          <p:cNvCxnSpPr>
            <a:cxnSpLocks/>
          </p:cNvCxnSpPr>
          <p:nvPr/>
        </p:nvCxnSpPr>
        <p:spPr>
          <a:xfrm flipV="1">
            <a:off x="4451863" y="5422880"/>
            <a:ext cx="0" cy="1166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C93F7C-883B-4186-9447-BE9ECAA0F1CF}"/>
                  </a:ext>
                </a:extLst>
              </p:cNvPr>
              <p:cNvSpPr txBox="1"/>
              <p:nvPr/>
            </p:nvSpPr>
            <p:spPr>
              <a:xfrm>
                <a:off x="4203941" y="5174103"/>
                <a:ext cx="4958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C93F7C-883B-4186-9447-BE9ECAA0F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941" y="5174103"/>
                <a:ext cx="495843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BF61B35-15F4-4E67-A78D-B3E1BDB58EF8}"/>
              </a:ext>
            </a:extLst>
          </p:cNvPr>
          <p:cNvSpPr/>
          <p:nvPr/>
        </p:nvSpPr>
        <p:spPr>
          <a:xfrm>
            <a:off x="4552799" y="5399622"/>
            <a:ext cx="897622" cy="1090569"/>
          </a:xfrm>
          <a:custGeom>
            <a:avLst/>
            <a:gdLst>
              <a:gd name="connsiteX0" fmla="*/ 0 w 897622"/>
              <a:gd name="connsiteY0" fmla="*/ 0 h 1090569"/>
              <a:gd name="connsiteX1" fmla="*/ 234892 w 897622"/>
              <a:gd name="connsiteY1" fmla="*/ 855677 h 1090569"/>
              <a:gd name="connsiteX2" fmla="*/ 897622 w 897622"/>
              <a:gd name="connsiteY2" fmla="*/ 1090569 h 109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7622" h="1090569">
                <a:moveTo>
                  <a:pt x="0" y="0"/>
                </a:moveTo>
                <a:cubicBezTo>
                  <a:pt x="42644" y="336958"/>
                  <a:pt x="85288" y="673916"/>
                  <a:pt x="234892" y="855677"/>
                </a:cubicBezTo>
                <a:cubicBezTo>
                  <a:pt x="384496" y="1037438"/>
                  <a:pt x="641059" y="1064003"/>
                  <a:pt x="897622" y="10905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35ECC0-4824-415F-93A3-28310BCEBF5B}"/>
                  </a:ext>
                </a:extLst>
              </p:cNvPr>
              <p:cNvSpPr txBox="1"/>
              <p:nvPr/>
            </p:nvSpPr>
            <p:spPr>
              <a:xfrm>
                <a:off x="4689995" y="6566101"/>
                <a:ext cx="236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35ECC0-4824-415F-93A3-28310BCEB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995" y="6566101"/>
                <a:ext cx="236812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14A4D7E8-4278-4494-B15E-295E68FA66AC}"/>
              </a:ext>
            </a:extLst>
          </p:cNvPr>
          <p:cNvSpPr/>
          <p:nvPr/>
        </p:nvSpPr>
        <p:spPr>
          <a:xfrm>
            <a:off x="4829636" y="6300788"/>
            <a:ext cx="161464" cy="28000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4BE1AC-0422-42EF-B948-60818056027F}"/>
              </a:ext>
            </a:extLst>
          </p:cNvPr>
          <p:cNvSpPr/>
          <p:nvPr/>
        </p:nvSpPr>
        <p:spPr>
          <a:xfrm>
            <a:off x="4992240" y="6396038"/>
            <a:ext cx="161464" cy="18994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F7DF3DE-8F5D-4874-9908-8E868A93C9FA}"/>
                  </a:ext>
                </a:extLst>
              </p:cNvPr>
              <p:cNvSpPr txBox="1"/>
              <p:nvPr/>
            </p:nvSpPr>
            <p:spPr>
              <a:xfrm>
                <a:off x="4861348" y="6566101"/>
                <a:ext cx="236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F7DF3DE-8F5D-4874-9908-8E868A93C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348" y="6566101"/>
                <a:ext cx="236812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5907687-C7D8-4C0A-9177-BD68303D25A5}"/>
                  </a:ext>
                </a:extLst>
              </p:cNvPr>
              <p:cNvSpPr txBox="1"/>
              <p:nvPr/>
            </p:nvSpPr>
            <p:spPr>
              <a:xfrm>
                <a:off x="5016858" y="6566052"/>
                <a:ext cx="236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5907687-C7D8-4C0A-9177-BD68303D2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858" y="6566052"/>
                <a:ext cx="236812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0FFA54-F039-4233-A8B7-B46A38047848}"/>
                  </a:ext>
                </a:extLst>
              </p:cNvPr>
              <p:cNvSpPr txBox="1"/>
              <p:nvPr/>
            </p:nvSpPr>
            <p:spPr>
              <a:xfrm>
                <a:off x="5164569" y="6566003"/>
                <a:ext cx="236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0FFA54-F039-4233-A8B7-B46A38047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569" y="6566003"/>
                <a:ext cx="236812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2C341812-DC63-47BF-8C1C-84DEF429105F}"/>
              </a:ext>
            </a:extLst>
          </p:cNvPr>
          <p:cNvSpPr/>
          <p:nvPr/>
        </p:nvSpPr>
        <p:spPr>
          <a:xfrm>
            <a:off x="5156913" y="6457950"/>
            <a:ext cx="161464" cy="13276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" descr="Image result for stick man scratching head">
            <a:extLst>
              <a:ext uri="{FF2B5EF4-FFF2-40B4-BE49-F238E27FC236}">
                <a16:creationId xmlns:a16="http://schemas.microsoft.com/office/drawing/2014/main" id="{B1ACB7B5-3E38-4968-BE02-DD874FC3F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106" y="4414775"/>
            <a:ext cx="531439" cy="6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C4C95AA-D200-40CE-A724-A9D97802FD30}"/>
              </a:ext>
            </a:extLst>
          </p:cNvPr>
          <p:cNvSpPr/>
          <p:nvPr/>
        </p:nvSpPr>
        <p:spPr>
          <a:xfrm>
            <a:off x="313719" y="2957013"/>
            <a:ext cx="3403700" cy="29202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7BDEF1-3915-497F-A709-0C7AEFCE9D2A}"/>
              </a:ext>
            </a:extLst>
          </p:cNvPr>
          <p:cNvSpPr/>
          <p:nvPr/>
        </p:nvSpPr>
        <p:spPr>
          <a:xfrm>
            <a:off x="4139951" y="2689442"/>
            <a:ext cx="4608511" cy="40710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493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E8780F93-9EF2-4DE5-A18F-C99F73A696D0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32">
                  <a:extLst>
                    <a:ext uri="{FF2B5EF4-FFF2-40B4-BE49-F238E27FC236}">
                      <a16:creationId xmlns:a16="http://schemas.microsoft.com/office/drawing/2014/main" id="{6F078419-6D44-4E0C-B054-80A4ECBDCAEF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When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3200" dirty="0"/>
                    <a:t> not defined for some value</a:t>
                  </a:r>
                </a:p>
              </p:txBody>
            </p:sp>
          </mc:Choice>
          <mc:Fallback xmlns="">
            <p:sp>
              <p:nvSpPr>
                <p:cNvPr id="5" name="TextBox 32">
                  <a:extLst>
                    <a:ext uri="{FF2B5EF4-FFF2-40B4-BE49-F238E27FC236}">
                      <a16:creationId xmlns:a16="http://schemas.microsoft.com/office/drawing/2014/main" id="{6F078419-6D44-4E0C-B054-80A4ECBDCA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AD725C-567C-43F1-865B-7B79DB27B18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3D6724-A2A8-4B43-A994-195C2B1C76EA}"/>
                  </a:ext>
                </a:extLst>
              </p:cNvPr>
              <p:cNvSpPr txBox="1"/>
              <p:nvPr/>
            </p:nvSpPr>
            <p:spPr>
              <a:xfrm>
                <a:off x="395536" y="764704"/>
                <a:ext cx="806489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need to </a:t>
                </a:r>
                <a:r>
                  <a:rPr lang="en-GB" b="1" dirty="0"/>
                  <a:t>avoid values </a:t>
                </a:r>
                <a:r>
                  <a:rPr lang="en-GB" dirty="0"/>
                  <a:t>with the range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for which the expression is not defined</a:t>
                </a:r>
                <a:r>
                  <a:rPr lang="en-GB" dirty="0"/>
                  <a:t>. But just as we avoided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dirty="0"/>
                  <a:t> by considering the limit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dirty="0"/>
                  <a:t>, we can similarly find what the area converges to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tends towards the undefined value.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3D6724-A2A8-4B43-A994-195C2B1C7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64704"/>
                <a:ext cx="8064896" cy="923330"/>
              </a:xfrm>
              <a:prstGeom prst="rect">
                <a:avLst/>
              </a:prstGeom>
              <a:blipFill>
                <a:blip r:embed="rId3"/>
                <a:stretch>
                  <a:fillRect l="-680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C029B6-B7A0-43D2-8369-88862CCBB403}"/>
                  </a:ext>
                </a:extLst>
              </p:cNvPr>
              <p:cNvSpPr txBox="1"/>
              <p:nvPr/>
            </p:nvSpPr>
            <p:spPr>
              <a:xfrm>
                <a:off x="415628" y="1853611"/>
                <a:ext cx="3527626" cy="68749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0" dirty="0"/>
                  <a:t>Evaluate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1600" dirty="0"/>
                  <a:t> or show that it is not convergent.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C029B6-B7A0-43D2-8369-88862CCBB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28" y="1853611"/>
                <a:ext cx="3527626" cy="687496"/>
              </a:xfrm>
              <a:prstGeom prst="rect">
                <a:avLst/>
              </a:prstGeom>
              <a:blipFill>
                <a:blip r:embed="rId4"/>
                <a:stretch>
                  <a:fillRect t="-42336" b="-423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5A68F9-C5C2-4023-9BE0-63644AF277F6}"/>
                  </a:ext>
                </a:extLst>
              </p:cNvPr>
              <p:cNvSpPr txBox="1"/>
              <p:nvPr/>
            </p:nvSpPr>
            <p:spPr>
              <a:xfrm>
                <a:off x="539552" y="2708920"/>
                <a:ext cx="3403702" cy="2339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1400" dirty="0"/>
                  <a:t> is not defined for 0 so consider the area as the lower limit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−1+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→0,</m:t>
                    </m:r>
                  </m:oMath>
                </a14:m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−1+</m:t>
                    </m:r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400" dirty="0"/>
                  <a:t> so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1400" dirty="0"/>
                  <a:t> does not converge.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5A68F9-C5C2-4023-9BE0-63644AF27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08920"/>
                <a:ext cx="3403702" cy="2339038"/>
              </a:xfrm>
              <a:prstGeom prst="rect">
                <a:avLst/>
              </a:prstGeom>
              <a:blipFill>
                <a:blip r:embed="rId5"/>
                <a:stretch>
                  <a:fillRect l="-538" r="-538" b="-14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F89C3F-9C5D-4B2E-8309-248D515F74FB}"/>
                  </a:ext>
                </a:extLst>
              </p:cNvPr>
              <p:cNvSpPr txBox="1"/>
              <p:nvPr/>
            </p:nvSpPr>
            <p:spPr>
              <a:xfrm>
                <a:off x="4250184" y="1853611"/>
                <a:ext cx="4656148" cy="72154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0" dirty="0"/>
                  <a:t>Evaluate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4−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1600" dirty="0"/>
                  <a:t> or show that it is not convergent.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F89C3F-9C5D-4B2E-8309-248D515F7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184" y="1853611"/>
                <a:ext cx="4656148" cy="721544"/>
              </a:xfrm>
              <a:prstGeom prst="rect">
                <a:avLst/>
              </a:prstGeom>
              <a:blipFill>
                <a:blip r:embed="rId6"/>
                <a:stretch>
                  <a:fillRect t="-40845" b="-3732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1A48E3-0EAE-45AC-B36F-824419B36FDA}"/>
                  </a:ext>
                </a:extLst>
              </p:cNvPr>
              <p:cNvSpPr txBox="1"/>
              <p:nvPr/>
            </p:nvSpPr>
            <p:spPr>
              <a:xfrm>
                <a:off x="4320788" y="2676039"/>
                <a:ext cx="3831679" cy="2118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br>
                  <a:rPr lang="en-GB" sz="1400" dirty="0"/>
                </a:br>
                <a:r>
                  <a:rPr lang="en-GB" sz="1400" dirty="0"/>
                  <a:t>Try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→ 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4−</m:t>
                                      </m:r>
                                      <m:sSup>
                                        <m:sSup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4−</m:t>
                                      </m:r>
                                      <m:sSup>
                                        <m:sSupPr>
                                          <m:ctrlPr>
                                            <a:rPr lang="en-GB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So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1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4−</m:t>
                                </m:r>
                                <m:sSup>
                                  <m:sSup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1400" dirty="0"/>
                  <a:t> converges to 2.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1A48E3-0EAE-45AC-B36F-824419B36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788" y="2676039"/>
                <a:ext cx="3831679" cy="2118978"/>
              </a:xfrm>
              <a:prstGeom prst="rect">
                <a:avLst/>
              </a:prstGeom>
              <a:blipFill>
                <a:blip r:embed="rId7"/>
                <a:stretch>
                  <a:fillRect l="-2070" b="-258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469B5BC-C994-469D-804D-AEA44A605DB9}"/>
              </a:ext>
            </a:extLst>
          </p:cNvPr>
          <p:cNvSpPr txBox="1"/>
          <p:nvPr/>
        </p:nvSpPr>
        <p:spPr>
          <a:xfrm>
            <a:off x="7778576" y="3013510"/>
            <a:ext cx="86045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900" dirty="0"/>
              <a:t>“Consider and scale” method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44BB4A8-83AD-4276-B44C-B7015011475B}"/>
              </a:ext>
            </a:extLst>
          </p:cNvPr>
          <p:cNvCxnSpPr>
            <a:cxnSpLocks/>
          </p:cNvCxnSpPr>
          <p:nvPr/>
        </p:nvCxnSpPr>
        <p:spPr>
          <a:xfrm flipH="1">
            <a:off x="7634560" y="3187817"/>
            <a:ext cx="157181" cy="97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196CA4-90A4-4721-AD4F-82FF648948E4}"/>
                  </a:ext>
                </a:extLst>
              </p:cNvPr>
              <p:cNvSpPr txBox="1"/>
              <p:nvPr/>
            </p:nvSpPr>
            <p:spPr>
              <a:xfrm>
                <a:off x="8110523" y="3471223"/>
                <a:ext cx="795809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900" dirty="0"/>
                  <a:t>Undefined when </a:t>
                </a:r>
                <a14:m>
                  <m:oMath xmlns:m="http://schemas.openxmlformats.org/officeDocument/2006/math">
                    <m:r>
                      <a:rPr lang="en-GB" sz="9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9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9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196CA4-90A4-4721-AD4F-82FF64894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523" y="3471223"/>
                <a:ext cx="795809" cy="369332"/>
              </a:xfrm>
              <a:prstGeom prst="rect">
                <a:avLst/>
              </a:prstGeom>
              <a:blipFill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C4B662-8BA6-464C-82E4-2CF42B5855BC}"/>
              </a:ext>
            </a:extLst>
          </p:cNvPr>
          <p:cNvCxnSpPr>
            <a:cxnSpLocks/>
          </p:cNvCxnSpPr>
          <p:nvPr/>
        </p:nvCxnSpPr>
        <p:spPr>
          <a:xfrm flipH="1">
            <a:off x="7925965" y="3515286"/>
            <a:ext cx="200054" cy="100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AC3DFE9-703F-444C-B7EE-BFC758493D91}"/>
              </a:ext>
            </a:extLst>
          </p:cNvPr>
          <p:cNvSpPr/>
          <p:nvPr/>
        </p:nvSpPr>
        <p:spPr>
          <a:xfrm>
            <a:off x="415628" y="2541106"/>
            <a:ext cx="3525794" cy="32641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51597B-870E-4917-8BC8-29EFEAAA914E}"/>
              </a:ext>
            </a:extLst>
          </p:cNvPr>
          <p:cNvSpPr/>
          <p:nvPr/>
        </p:nvSpPr>
        <p:spPr>
          <a:xfrm>
            <a:off x="4239462" y="2541105"/>
            <a:ext cx="4666870" cy="32641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720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9876AFD9-2779-47F6-85F5-B032AA59504F}"/>
              </a:ext>
            </a:extLst>
          </p:cNvPr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EB5C8B02-4062-4D70-B954-1F7A1723E331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When integrating between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−∞</m:t>
                      </m:r>
                    </m:oMath>
                  </a14:m>
                  <a:r>
                    <a:rPr lang="en-GB" sz="3200" dirty="0"/>
                    <a:t> and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EB5C8B02-4062-4D70-B954-1F7A1723E3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5788E9E-5E56-453D-9DE8-936D066B1F6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0B7778-314A-4907-9B91-F28C803E248F}"/>
              </a:ext>
            </a:extLst>
          </p:cNvPr>
          <p:cNvCxnSpPr/>
          <p:nvPr/>
        </p:nvCxnSpPr>
        <p:spPr>
          <a:xfrm>
            <a:off x="1115616" y="1700808"/>
            <a:ext cx="61926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3E95BA-BC0B-419B-A5C1-991EEC646A74}"/>
              </a:ext>
            </a:extLst>
          </p:cNvPr>
          <p:cNvCxnSpPr>
            <a:cxnSpLocks/>
          </p:cNvCxnSpPr>
          <p:nvPr/>
        </p:nvCxnSpPr>
        <p:spPr>
          <a:xfrm flipV="1">
            <a:off x="1691680" y="1700808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4EFD56-CADF-495B-80F5-B7201582B09E}"/>
              </a:ext>
            </a:extLst>
          </p:cNvPr>
          <p:cNvCxnSpPr>
            <a:cxnSpLocks/>
          </p:cNvCxnSpPr>
          <p:nvPr/>
        </p:nvCxnSpPr>
        <p:spPr>
          <a:xfrm flipV="1">
            <a:off x="2267744" y="1700808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B82E18-621F-418C-8106-FD8AEA3602F6}"/>
              </a:ext>
            </a:extLst>
          </p:cNvPr>
          <p:cNvCxnSpPr>
            <a:cxnSpLocks/>
          </p:cNvCxnSpPr>
          <p:nvPr/>
        </p:nvCxnSpPr>
        <p:spPr>
          <a:xfrm flipV="1">
            <a:off x="2843808" y="1700808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89837E-ACE1-4104-AD29-540BE79435FA}"/>
              </a:ext>
            </a:extLst>
          </p:cNvPr>
          <p:cNvCxnSpPr>
            <a:cxnSpLocks/>
          </p:cNvCxnSpPr>
          <p:nvPr/>
        </p:nvCxnSpPr>
        <p:spPr>
          <a:xfrm flipV="1">
            <a:off x="3419872" y="1700808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59E5C4-BC38-49C7-BF0E-86ABD0DB84A0}"/>
              </a:ext>
            </a:extLst>
          </p:cNvPr>
          <p:cNvCxnSpPr>
            <a:cxnSpLocks/>
          </p:cNvCxnSpPr>
          <p:nvPr/>
        </p:nvCxnSpPr>
        <p:spPr>
          <a:xfrm flipV="1">
            <a:off x="3995936" y="1700808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2A72F9-B3CE-46E4-93D7-DCD79C6887C9}"/>
              </a:ext>
            </a:extLst>
          </p:cNvPr>
          <p:cNvCxnSpPr>
            <a:cxnSpLocks/>
          </p:cNvCxnSpPr>
          <p:nvPr/>
        </p:nvCxnSpPr>
        <p:spPr>
          <a:xfrm flipV="1">
            <a:off x="4572000" y="1700808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9CCD6F-A82B-4D75-9923-804B085EF68A}"/>
              </a:ext>
            </a:extLst>
          </p:cNvPr>
          <p:cNvCxnSpPr>
            <a:cxnSpLocks/>
          </p:cNvCxnSpPr>
          <p:nvPr/>
        </p:nvCxnSpPr>
        <p:spPr>
          <a:xfrm flipV="1">
            <a:off x="5148064" y="1700808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9090D9-CEA0-45CC-9A8C-CBF59CCA7F4F}"/>
              </a:ext>
            </a:extLst>
          </p:cNvPr>
          <p:cNvCxnSpPr>
            <a:cxnSpLocks/>
          </p:cNvCxnSpPr>
          <p:nvPr/>
        </p:nvCxnSpPr>
        <p:spPr>
          <a:xfrm flipV="1">
            <a:off x="5724128" y="1700808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918C7-F353-44BC-A681-E2FB6F7A3B00}"/>
              </a:ext>
            </a:extLst>
          </p:cNvPr>
          <p:cNvCxnSpPr>
            <a:cxnSpLocks/>
          </p:cNvCxnSpPr>
          <p:nvPr/>
        </p:nvCxnSpPr>
        <p:spPr>
          <a:xfrm flipV="1">
            <a:off x="6300192" y="1700808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D7D0FC7-CE4A-4BBD-92CF-375FFAF7EC3D}"/>
              </a:ext>
            </a:extLst>
          </p:cNvPr>
          <p:cNvCxnSpPr>
            <a:cxnSpLocks/>
          </p:cNvCxnSpPr>
          <p:nvPr/>
        </p:nvCxnSpPr>
        <p:spPr>
          <a:xfrm flipV="1">
            <a:off x="6876256" y="1700808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1273FF-C28D-4F54-B501-1C2B1F704403}"/>
                  </a:ext>
                </a:extLst>
              </p:cNvPr>
              <p:cNvSpPr txBox="1"/>
              <p:nvPr/>
            </p:nvSpPr>
            <p:spPr>
              <a:xfrm>
                <a:off x="744528" y="1837968"/>
                <a:ext cx="504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1273FF-C28D-4F54-B501-1C2B1F704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28" y="1837968"/>
                <a:ext cx="504054" cy="369332"/>
              </a:xfrm>
              <a:prstGeom prst="rect">
                <a:avLst/>
              </a:prstGeom>
              <a:blipFill>
                <a:blip r:embed="rId3"/>
                <a:stretch>
                  <a:fillRect r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57DF21-C29F-4413-A70B-EE0FD5EA330B}"/>
                  </a:ext>
                </a:extLst>
              </p:cNvPr>
              <p:cNvSpPr txBox="1"/>
              <p:nvPr/>
            </p:nvSpPr>
            <p:spPr>
              <a:xfrm>
                <a:off x="7246013" y="1881187"/>
                <a:ext cx="504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57DF21-C29F-4413-A70B-EE0FD5EA3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013" y="1881187"/>
                <a:ext cx="504054" cy="369332"/>
              </a:xfrm>
              <a:prstGeom prst="rect">
                <a:avLst/>
              </a:prstGeom>
              <a:blipFill>
                <a:blip r:embed="rId4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4A7062-C125-4E05-AB76-8DCA1FA2C269}"/>
                  </a:ext>
                </a:extLst>
              </p:cNvPr>
              <p:cNvSpPr txBox="1"/>
              <p:nvPr/>
            </p:nvSpPr>
            <p:spPr>
              <a:xfrm>
                <a:off x="1366311" y="1934691"/>
                <a:ext cx="504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4A7062-C125-4E05-AB76-8DCA1FA2C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311" y="1934691"/>
                <a:ext cx="5040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23F423F-D39A-44CC-B7F5-492DFB38128D}"/>
                  </a:ext>
                </a:extLst>
              </p:cNvPr>
              <p:cNvSpPr txBox="1"/>
              <p:nvPr/>
            </p:nvSpPr>
            <p:spPr>
              <a:xfrm>
                <a:off x="1988094" y="1934691"/>
                <a:ext cx="504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23F423F-D39A-44CC-B7F5-492DFB381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094" y="1934691"/>
                <a:ext cx="5040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12B1FFF-EBF2-4BA3-B158-7CB0BF21C7CA}"/>
                  </a:ext>
                </a:extLst>
              </p:cNvPr>
              <p:cNvSpPr txBox="1"/>
              <p:nvPr/>
            </p:nvSpPr>
            <p:spPr>
              <a:xfrm>
                <a:off x="2591781" y="1934691"/>
                <a:ext cx="504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12B1FFF-EBF2-4BA3-B158-7CB0BF21C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81" y="1934691"/>
                <a:ext cx="5040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925A7E-C00F-4EFB-A2AA-70E227359905}"/>
                  </a:ext>
                </a:extLst>
              </p:cNvPr>
              <p:cNvSpPr txBox="1"/>
              <p:nvPr/>
            </p:nvSpPr>
            <p:spPr>
              <a:xfrm>
                <a:off x="3154724" y="1934691"/>
                <a:ext cx="504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925A7E-C00F-4EFB-A2AA-70E227359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724" y="1934691"/>
                <a:ext cx="50405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BB01640-A4D8-4C44-A79B-FB7FB1C06903}"/>
                  </a:ext>
                </a:extLst>
              </p:cNvPr>
              <p:cNvSpPr txBox="1"/>
              <p:nvPr/>
            </p:nvSpPr>
            <p:spPr>
              <a:xfrm>
                <a:off x="3743243" y="1937474"/>
                <a:ext cx="504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BB01640-A4D8-4C44-A79B-FB7FB1C06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243" y="1937474"/>
                <a:ext cx="50405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112E9F-B7CC-41CB-940E-88463CED5AE8}"/>
                  </a:ext>
                </a:extLst>
              </p:cNvPr>
              <p:cNvSpPr txBox="1"/>
              <p:nvPr/>
            </p:nvSpPr>
            <p:spPr>
              <a:xfrm>
                <a:off x="4319401" y="1934691"/>
                <a:ext cx="504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112E9F-B7CC-41CB-940E-88463CED5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401" y="1934691"/>
                <a:ext cx="50405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75AB2-E46C-4770-93B9-D9898E5639BC}"/>
                  </a:ext>
                </a:extLst>
              </p:cNvPr>
              <p:cNvSpPr txBox="1"/>
              <p:nvPr/>
            </p:nvSpPr>
            <p:spPr>
              <a:xfrm>
                <a:off x="4896037" y="1934691"/>
                <a:ext cx="504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75AB2-E46C-4770-93B9-D9898E563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37" y="1934691"/>
                <a:ext cx="50405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EE3BB05-3798-4B0E-8642-CF1B2B75F210}"/>
                  </a:ext>
                </a:extLst>
              </p:cNvPr>
              <p:cNvSpPr txBox="1"/>
              <p:nvPr/>
            </p:nvSpPr>
            <p:spPr>
              <a:xfrm>
                <a:off x="5457600" y="1934691"/>
                <a:ext cx="504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EE3BB05-3798-4B0E-8642-CF1B2B75F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600" y="1934691"/>
                <a:ext cx="50405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D6003AC-E594-4B79-9E26-0D66C417EDD2}"/>
                  </a:ext>
                </a:extLst>
              </p:cNvPr>
              <p:cNvSpPr txBox="1"/>
              <p:nvPr/>
            </p:nvSpPr>
            <p:spPr>
              <a:xfrm>
                <a:off x="6048165" y="1945094"/>
                <a:ext cx="504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D6003AC-E594-4B79-9E26-0D66C417E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65" y="1945094"/>
                <a:ext cx="50405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BAD7223-33F9-47AA-AAD5-FDC284DA6AFC}"/>
                  </a:ext>
                </a:extLst>
              </p:cNvPr>
              <p:cNvSpPr txBox="1"/>
              <p:nvPr/>
            </p:nvSpPr>
            <p:spPr>
              <a:xfrm>
                <a:off x="6628003" y="1934691"/>
                <a:ext cx="504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BAD7223-33F9-47AA-AAD5-FDC284DA6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003" y="1934691"/>
                <a:ext cx="50405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838B87D-2152-442B-AA83-3FA783B1F4CE}"/>
              </a:ext>
            </a:extLst>
          </p:cNvPr>
          <p:cNvCxnSpPr>
            <a:cxnSpLocks/>
          </p:cNvCxnSpPr>
          <p:nvPr/>
        </p:nvCxnSpPr>
        <p:spPr>
          <a:xfrm>
            <a:off x="827584" y="1070940"/>
            <a:ext cx="64807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0CA819D-22F1-48B8-B374-BB9EBA449814}"/>
              </a:ext>
            </a:extLst>
          </p:cNvPr>
          <p:cNvSpPr txBox="1"/>
          <p:nvPr/>
        </p:nvSpPr>
        <p:spPr>
          <a:xfrm>
            <a:off x="2708751" y="693837"/>
            <a:ext cx="234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desired range of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432B421-A1C7-4EBE-B03D-492A7E090E30}"/>
                  </a:ext>
                </a:extLst>
              </p:cNvPr>
              <p:cNvSpPr txBox="1"/>
              <p:nvPr/>
            </p:nvSpPr>
            <p:spPr>
              <a:xfrm>
                <a:off x="555934" y="2371832"/>
                <a:ext cx="7526933" cy="1694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we want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dirty="0"/>
                  <a:t>. How could evaluate this?</a:t>
                </a:r>
              </a:p>
              <a:p>
                <a:r>
                  <a:rPr lang="en-GB" b="1" dirty="0"/>
                  <a:t>We could integrate for example between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GB" b="1" dirty="0"/>
                  <a:t> and 0, and between 0 and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b="1" dirty="0"/>
                  <a:t>, using limits as appropriate (but any finite value would work). That way we are only limiting towards one value at a time.</a:t>
                </a:r>
              </a:p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nary>
                          <m:nary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nary>
                          <m:nary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432B421-A1C7-4EBE-B03D-492A7E09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34" y="2371832"/>
                <a:ext cx="7526933" cy="1694888"/>
              </a:xfrm>
              <a:prstGeom prst="rect">
                <a:avLst/>
              </a:prstGeom>
              <a:blipFill>
                <a:blip r:embed="rId15"/>
                <a:stretch>
                  <a:fillRect l="-4696" t="-30216" r="-243" b="-43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048D5D4-490E-4B4F-900A-D05B68FF9290}"/>
              </a:ext>
            </a:extLst>
          </p:cNvPr>
          <p:cNvCxnSpPr>
            <a:cxnSpLocks/>
          </p:cNvCxnSpPr>
          <p:nvPr/>
        </p:nvCxnSpPr>
        <p:spPr>
          <a:xfrm>
            <a:off x="824161" y="1418109"/>
            <a:ext cx="1995239" cy="1064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209E72D-F9C4-434E-9686-F75F6E39BF3F}"/>
              </a:ext>
            </a:extLst>
          </p:cNvPr>
          <p:cNvCxnSpPr>
            <a:cxnSpLocks/>
          </p:cNvCxnSpPr>
          <p:nvPr/>
        </p:nvCxnSpPr>
        <p:spPr>
          <a:xfrm flipV="1">
            <a:off x="2900798" y="1419870"/>
            <a:ext cx="4407506" cy="777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AC35BF-6A77-4794-A054-D2D7F42E54CA}"/>
                  </a:ext>
                </a:extLst>
              </p:cNvPr>
              <p:cNvSpPr txBox="1"/>
              <p:nvPr/>
            </p:nvSpPr>
            <p:spPr>
              <a:xfrm>
                <a:off x="594034" y="4352528"/>
                <a:ext cx="5850174" cy="6574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0" dirty="0"/>
                  <a:t>[Textbook] (a) 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1600" dirty="0"/>
                  <a:t>   (b) Hence show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600" dirty="0"/>
                  <a:t> converges and find its value.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AC35BF-6A77-4794-A054-D2D7F42E5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34" y="4352528"/>
                <a:ext cx="5850174" cy="657488"/>
              </a:xfrm>
              <a:prstGeom prst="rect">
                <a:avLst/>
              </a:prstGeom>
              <a:blipFill>
                <a:blip r:embed="rId16"/>
                <a:stretch>
                  <a:fillRect t="-45455" b="-4621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6E16230-EAE6-4691-973C-ADD26F313FE2}"/>
                  </a:ext>
                </a:extLst>
              </p:cNvPr>
              <p:cNvSpPr txBox="1"/>
              <p:nvPr/>
            </p:nvSpPr>
            <p:spPr>
              <a:xfrm>
                <a:off x="594034" y="5157192"/>
                <a:ext cx="4016066" cy="1074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Try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GB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6E16230-EAE6-4691-973C-ADD26F313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34" y="5157192"/>
                <a:ext cx="4016066" cy="1074012"/>
              </a:xfrm>
              <a:prstGeom prst="rect">
                <a:avLst/>
              </a:prstGeom>
              <a:blipFill>
                <a:blip r:embed="rId17"/>
                <a:stretch>
                  <a:fillRect l="-1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CD1E2DE-51E8-434D-B18D-29AC0F840368}"/>
                  </a:ext>
                </a:extLst>
              </p:cNvPr>
              <p:cNvSpPr txBox="1"/>
              <p:nvPr/>
            </p:nvSpPr>
            <p:spPr>
              <a:xfrm>
                <a:off x="4899655" y="5065904"/>
                <a:ext cx="3888745" cy="1677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CD1E2DE-51E8-434D-B18D-29AC0F840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655" y="5065904"/>
                <a:ext cx="3888745" cy="167789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B179DC2D-361A-4251-9C32-DFA878AD262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42324" y="4143375"/>
            <a:ext cx="1473122" cy="915474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BB3B672B-545A-461B-8B7A-A28EF7F5DE08}"/>
              </a:ext>
            </a:extLst>
          </p:cNvPr>
          <p:cNvSpPr/>
          <p:nvPr/>
        </p:nvSpPr>
        <p:spPr>
          <a:xfrm>
            <a:off x="318878" y="5157192"/>
            <a:ext cx="232406" cy="2297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FB6F31-964B-44BB-AEE9-C9F50F5213F1}"/>
              </a:ext>
            </a:extLst>
          </p:cNvPr>
          <p:cNvSpPr/>
          <p:nvPr/>
        </p:nvSpPr>
        <p:spPr>
          <a:xfrm>
            <a:off x="4603749" y="5125505"/>
            <a:ext cx="232406" cy="2297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093D1B1-946D-41F2-AF61-623747CE4308}"/>
              </a:ext>
            </a:extLst>
          </p:cNvPr>
          <p:cNvSpPr/>
          <p:nvPr/>
        </p:nvSpPr>
        <p:spPr>
          <a:xfrm>
            <a:off x="551606" y="5157192"/>
            <a:ext cx="3692739" cy="13925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FB7019-B207-4FA1-8B24-7AF1AEAFD4AC}"/>
              </a:ext>
            </a:extLst>
          </p:cNvPr>
          <p:cNvSpPr/>
          <p:nvPr/>
        </p:nvSpPr>
        <p:spPr>
          <a:xfrm>
            <a:off x="4836155" y="5125505"/>
            <a:ext cx="3826410" cy="16031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4EAA758-324B-46FE-ACD5-6830BE75BA68}"/>
              </a:ext>
            </a:extLst>
          </p:cNvPr>
          <p:cNvSpPr/>
          <p:nvPr/>
        </p:nvSpPr>
        <p:spPr>
          <a:xfrm>
            <a:off x="594034" y="2795514"/>
            <a:ext cx="7362342" cy="12385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25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/>
      <p:bldP spid="49" grpId="0" animBg="1"/>
      <p:bldP spid="50" grpId="0" animBg="1"/>
      <p:bldP spid="51" grpId="0" animBg="1"/>
      <p:bldP spid="51" grpId="1" animBg="1"/>
      <p:bldP spid="52" grpId="0" animBg="1"/>
      <p:bldP spid="52" grpId="1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3A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2</a:t>
            </a:r>
          </a:p>
          <a:p>
            <a:r>
              <a:rPr lang="en-GB" sz="2400" dirty="0"/>
              <a:t>Pages 56-58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7FAB978-DC89-490A-A25B-ECE1E54C8813}"/>
              </a:ext>
            </a:extLst>
          </p:cNvPr>
          <p:cNvSpPr txBox="1"/>
          <p:nvPr/>
        </p:nvSpPr>
        <p:spPr>
          <a:xfrm>
            <a:off x="1403648" y="2662363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Q4-6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Q7-10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Q11-15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73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AC6ADB-AAD9-4A8F-9283-5F3E9F11077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F632B74-14A9-4C83-943E-76A2DD0B1EB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The Mean Value of a Function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2324DCB-1663-4CC7-BC20-9D51025CCBE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EBDDFF-7ACE-4E56-81EC-3948A597E7B3}"/>
                  </a:ext>
                </a:extLst>
              </p:cNvPr>
              <p:cNvSpPr txBox="1"/>
              <p:nvPr/>
            </p:nvSpPr>
            <p:spPr>
              <a:xfrm>
                <a:off x="467544" y="836712"/>
                <a:ext cx="355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How would we find the mean of a set of values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EBDDFF-7ACE-4E56-81EC-3948A597E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36712"/>
                <a:ext cx="3555816" cy="646331"/>
              </a:xfrm>
              <a:prstGeom prst="rect">
                <a:avLst/>
              </a:prstGeom>
              <a:blipFill>
                <a:blip r:embed="rId2"/>
                <a:stretch>
                  <a:fillRect l="-1544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8A9F82FE-DD52-4F71-86EB-00D49EE424E2}"/>
              </a:ext>
            </a:extLst>
          </p:cNvPr>
          <p:cNvSpPr/>
          <p:nvPr/>
        </p:nvSpPr>
        <p:spPr>
          <a:xfrm>
            <a:off x="668880" y="2479611"/>
            <a:ext cx="103956" cy="1089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816AF8-8672-4E2C-96C9-3F20F355222F}"/>
              </a:ext>
            </a:extLst>
          </p:cNvPr>
          <p:cNvSpPr/>
          <p:nvPr/>
        </p:nvSpPr>
        <p:spPr>
          <a:xfrm>
            <a:off x="1244944" y="2107703"/>
            <a:ext cx="103956" cy="1089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4698A6-B01A-4841-9385-384161BC9FDE}"/>
              </a:ext>
            </a:extLst>
          </p:cNvPr>
          <p:cNvSpPr/>
          <p:nvPr/>
        </p:nvSpPr>
        <p:spPr>
          <a:xfrm>
            <a:off x="1965024" y="2232231"/>
            <a:ext cx="103956" cy="1089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BA4DDF-2702-409F-820B-95D9E2D023E3}"/>
              </a:ext>
            </a:extLst>
          </p:cNvPr>
          <p:cNvSpPr/>
          <p:nvPr/>
        </p:nvSpPr>
        <p:spPr>
          <a:xfrm>
            <a:off x="2613096" y="1708046"/>
            <a:ext cx="103956" cy="1089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F8E3C6-BF09-4B40-8D7D-ECD59E6C50C7}"/>
                  </a:ext>
                </a:extLst>
              </p:cNvPr>
              <p:cNvSpPr txBox="1"/>
              <p:nvPr/>
            </p:nvSpPr>
            <p:spPr>
              <a:xfrm>
                <a:off x="522774" y="3003259"/>
                <a:ext cx="2623098" cy="595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F8E3C6-BF09-4B40-8D7D-ECD59E6C5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74" y="3003259"/>
                <a:ext cx="2623098" cy="5954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667F6F-4A68-4996-8213-380BA32CB713}"/>
                  </a:ext>
                </a:extLst>
              </p:cNvPr>
              <p:cNvSpPr txBox="1"/>
              <p:nvPr/>
            </p:nvSpPr>
            <p:spPr>
              <a:xfrm>
                <a:off x="307524" y="238817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667F6F-4A68-4996-8213-380BA32CB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2388175"/>
                <a:ext cx="432048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0ED71DA-9AE2-4886-A55F-5C88EC0E76A1}"/>
                  </a:ext>
                </a:extLst>
              </p:cNvPr>
              <p:cNvSpPr txBox="1"/>
              <p:nvPr/>
            </p:nvSpPr>
            <p:spPr>
              <a:xfrm>
                <a:off x="841405" y="191737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0ED71DA-9AE2-4886-A55F-5C88EC0E7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05" y="1917375"/>
                <a:ext cx="43204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8A5D52-5F5B-4D43-B70E-C7A2CA02F6E7}"/>
                  </a:ext>
                </a:extLst>
              </p:cNvPr>
              <p:cNvSpPr txBox="1"/>
              <p:nvPr/>
            </p:nvSpPr>
            <p:spPr>
              <a:xfrm>
                <a:off x="1577923" y="199508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8A5D52-5F5B-4D43-B70E-C7A2CA02F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923" y="1995082"/>
                <a:ext cx="432048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3CE5E2E-4E98-4232-B234-2DA6BE431ECF}"/>
                  </a:ext>
                </a:extLst>
              </p:cNvPr>
              <p:cNvSpPr txBox="1"/>
              <p:nvPr/>
            </p:nvSpPr>
            <p:spPr>
              <a:xfrm>
                <a:off x="2250832" y="142589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3CE5E2E-4E98-4232-B234-2DA6BE431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32" y="1425890"/>
                <a:ext cx="432048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BA710B1-CC3F-4D1D-A795-BD8E69F89377}"/>
              </a:ext>
            </a:extLst>
          </p:cNvPr>
          <p:cNvCxnSpPr>
            <a:cxnSpLocks/>
          </p:cNvCxnSpPr>
          <p:nvPr/>
        </p:nvCxnSpPr>
        <p:spPr>
          <a:xfrm flipH="1" flipV="1">
            <a:off x="396240" y="2019300"/>
            <a:ext cx="2545864" cy="1416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983E00-23C7-4AB7-A611-FAE470D06F16}"/>
                  </a:ext>
                </a:extLst>
              </p:cNvPr>
              <p:cNvSpPr txBox="1"/>
              <p:nvPr/>
            </p:nvSpPr>
            <p:spPr>
              <a:xfrm>
                <a:off x="206352" y="164433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3983E00-23C7-4AB7-A611-FAE470D06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2" y="1644330"/>
                <a:ext cx="432048" cy="369332"/>
              </a:xfrm>
              <a:prstGeom prst="rect">
                <a:avLst/>
              </a:prstGeom>
              <a:blipFill>
                <a:blip r:embed="rId8"/>
                <a:stretch>
                  <a:fillRect r="-422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C361ACAD-12C1-4411-A9D6-7E612F6F1B87}"/>
              </a:ext>
            </a:extLst>
          </p:cNvPr>
          <p:cNvGrpSpPr/>
          <p:nvPr/>
        </p:nvGrpSpPr>
        <p:grpSpPr>
          <a:xfrm>
            <a:off x="4768151" y="1791097"/>
            <a:ext cx="2727552" cy="1820117"/>
            <a:chOff x="4768151" y="1791097"/>
            <a:chExt cx="2727552" cy="182011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3988004-B42C-4EFA-8F00-B00D09A4BE7A}"/>
                </a:ext>
              </a:extLst>
            </p:cNvPr>
            <p:cNvSpPr/>
            <p:nvPr/>
          </p:nvSpPr>
          <p:spPr>
            <a:xfrm>
              <a:off x="5231507" y="2562662"/>
              <a:ext cx="103956" cy="1089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7523185-2E12-433C-9B5C-9077AA7536FA}"/>
                </a:ext>
              </a:extLst>
            </p:cNvPr>
            <p:cNvSpPr/>
            <p:nvPr/>
          </p:nvSpPr>
          <p:spPr>
            <a:xfrm>
              <a:off x="5807571" y="2190754"/>
              <a:ext cx="103956" cy="1089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B695EAE-7A18-487B-8B7B-99342ED6D5AE}"/>
                </a:ext>
              </a:extLst>
            </p:cNvPr>
            <p:cNvSpPr/>
            <p:nvPr/>
          </p:nvSpPr>
          <p:spPr>
            <a:xfrm>
              <a:off x="6527651" y="2315282"/>
              <a:ext cx="103956" cy="1089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7131726-BF0D-4BC9-B995-6DF12391B965}"/>
                </a:ext>
              </a:extLst>
            </p:cNvPr>
            <p:cNvSpPr/>
            <p:nvPr/>
          </p:nvSpPr>
          <p:spPr>
            <a:xfrm>
              <a:off x="7175723" y="1791097"/>
              <a:ext cx="103956" cy="1089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F5DFB91-6E7C-4D53-9BAB-3798D21A63E4}"/>
                </a:ext>
              </a:extLst>
            </p:cNvPr>
            <p:cNvSpPr/>
            <p:nvPr/>
          </p:nvSpPr>
          <p:spPr>
            <a:xfrm>
              <a:off x="4960253" y="1832208"/>
              <a:ext cx="2273416" cy="1182848"/>
            </a:xfrm>
            <a:custGeom>
              <a:avLst/>
              <a:gdLst>
                <a:gd name="connsiteX0" fmla="*/ 0 w 2273416"/>
                <a:gd name="connsiteY0" fmla="*/ 1182848 h 1182848"/>
                <a:gd name="connsiteX1" fmla="*/ 335560 w 2273416"/>
                <a:gd name="connsiteY1" fmla="*/ 805343 h 1182848"/>
                <a:gd name="connsiteX2" fmla="*/ 880844 w 2273416"/>
                <a:gd name="connsiteY2" fmla="*/ 419450 h 1182848"/>
                <a:gd name="connsiteX3" fmla="*/ 1635853 w 2273416"/>
                <a:gd name="connsiteY3" fmla="*/ 553673 h 1182848"/>
                <a:gd name="connsiteX4" fmla="*/ 2273416 w 2273416"/>
                <a:gd name="connsiteY4" fmla="*/ 0 h 118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3416" h="1182848">
                  <a:moveTo>
                    <a:pt x="0" y="1182848"/>
                  </a:moveTo>
                  <a:cubicBezTo>
                    <a:pt x="94376" y="1057712"/>
                    <a:pt x="188753" y="932576"/>
                    <a:pt x="335560" y="805343"/>
                  </a:cubicBezTo>
                  <a:cubicBezTo>
                    <a:pt x="482367" y="678110"/>
                    <a:pt x="664129" y="461395"/>
                    <a:pt x="880844" y="419450"/>
                  </a:cubicBezTo>
                  <a:cubicBezTo>
                    <a:pt x="1097559" y="377505"/>
                    <a:pt x="1403758" y="623581"/>
                    <a:pt x="1635853" y="553673"/>
                  </a:cubicBezTo>
                  <a:cubicBezTo>
                    <a:pt x="1867948" y="483765"/>
                    <a:pt x="2070682" y="241882"/>
                    <a:pt x="2273416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F17CF6-5D6B-4CC8-B8CB-F3D74ACED189}"/>
                </a:ext>
              </a:extLst>
            </p:cNvPr>
            <p:cNvCxnSpPr>
              <a:cxnSpLocks/>
            </p:cNvCxnSpPr>
            <p:nvPr/>
          </p:nvCxnSpPr>
          <p:spPr>
            <a:xfrm>
              <a:off x="5287424" y="2729829"/>
              <a:ext cx="0" cy="56206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63B79D7-763A-4903-9AAC-35A0E93C7C40}"/>
                </a:ext>
              </a:extLst>
            </p:cNvPr>
            <p:cNvCxnSpPr>
              <a:cxnSpLocks/>
            </p:cNvCxnSpPr>
            <p:nvPr/>
          </p:nvCxnSpPr>
          <p:spPr>
            <a:xfrm>
              <a:off x="7233669" y="1962943"/>
              <a:ext cx="0" cy="130378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DDE33B-7F3A-4F2E-954F-8BA51B95FBC7}"/>
                </a:ext>
              </a:extLst>
            </p:cNvPr>
            <p:cNvSpPr/>
            <p:nvPr/>
          </p:nvSpPr>
          <p:spPr>
            <a:xfrm>
              <a:off x="5515251" y="2343756"/>
              <a:ext cx="103956" cy="1089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27743A7-B56A-48BD-854D-99343C925C6B}"/>
                </a:ext>
              </a:extLst>
            </p:cNvPr>
            <p:cNvSpPr/>
            <p:nvPr/>
          </p:nvSpPr>
          <p:spPr>
            <a:xfrm>
              <a:off x="6156591" y="2284037"/>
              <a:ext cx="103956" cy="1089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CCF68CB-8E20-4BBC-B455-287C18B9FD9B}"/>
                </a:ext>
              </a:extLst>
            </p:cNvPr>
            <p:cNvSpPr/>
            <p:nvPr/>
          </p:nvSpPr>
          <p:spPr>
            <a:xfrm>
              <a:off x="6873037" y="2086185"/>
              <a:ext cx="103956" cy="1089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3EB4B25-17F3-4AEE-B4B2-364876C9CE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83659" y="2276755"/>
              <a:ext cx="2545864" cy="1416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6F6A5E5-5258-465F-A9F0-250387DBEDD4}"/>
                    </a:ext>
                  </a:extLst>
                </p:cNvPr>
                <p:cNvSpPr txBox="1"/>
                <p:nvPr/>
              </p:nvSpPr>
              <p:spPr>
                <a:xfrm>
                  <a:off x="4768151" y="1901507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6F6A5E5-5258-465F-A9F0-250387DBED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8151" y="1901507"/>
                  <a:ext cx="432048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5634" b="-49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13CECB3-E50C-47BC-BB3C-0F6415C7CCBD}"/>
                    </a:ext>
                  </a:extLst>
                </p:cNvPr>
                <p:cNvSpPr txBox="1"/>
                <p:nvPr/>
              </p:nvSpPr>
              <p:spPr>
                <a:xfrm>
                  <a:off x="5036981" y="324188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13CECB3-E50C-47BC-BB3C-0F6415C7CC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6981" y="3241882"/>
                  <a:ext cx="43204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FCF7002-929C-4AEB-9E00-2F052CD557F4}"/>
                    </a:ext>
                  </a:extLst>
                </p:cNvPr>
                <p:cNvSpPr txBox="1"/>
                <p:nvPr/>
              </p:nvSpPr>
              <p:spPr>
                <a:xfrm>
                  <a:off x="7063655" y="321793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FCF7002-929C-4AEB-9E00-2F052CD557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3655" y="3217932"/>
                  <a:ext cx="432048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391E688-A62A-4D82-849E-68CE5E71FA3F}"/>
                  </a:ext>
                </a:extLst>
              </p:cNvPr>
              <p:cNvSpPr txBox="1"/>
              <p:nvPr/>
            </p:nvSpPr>
            <p:spPr>
              <a:xfrm>
                <a:off x="4219575" y="827979"/>
                <a:ext cx="474344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 the question then is, can we extend this to the continuous world, with a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391E688-A62A-4D82-849E-68CE5E71F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575" y="827979"/>
                <a:ext cx="4743449" cy="923330"/>
              </a:xfrm>
              <a:prstGeom prst="rect">
                <a:avLst/>
              </a:prstGeom>
              <a:blipFill>
                <a:blip r:embed="rId12"/>
                <a:stretch>
                  <a:fillRect l="-1028" t="-3974" r="-900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155374-88DF-4C1E-B6BF-8AAB929C2D48}"/>
                  </a:ext>
                </a:extLst>
              </p:cNvPr>
              <p:cNvSpPr txBox="1"/>
              <p:nvPr/>
            </p:nvSpPr>
            <p:spPr>
              <a:xfrm>
                <a:off x="4770477" y="3827628"/>
                <a:ext cx="2623098" cy="732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155374-88DF-4C1E-B6BF-8AAB929C2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477" y="3827628"/>
                <a:ext cx="2623098" cy="7329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1B9040CB-1417-4719-B5C7-C31EA5BA60D3}"/>
              </a:ext>
            </a:extLst>
          </p:cNvPr>
          <p:cNvGrpSpPr/>
          <p:nvPr/>
        </p:nvGrpSpPr>
        <p:grpSpPr>
          <a:xfrm>
            <a:off x="2483583" y="3239460"/>
            <a:ext cx="2953503" cy="939463"/>
            <a:chOff x="2483583" y="3239460"/>
            <a:chExt cx="2953503" cy="939463"/>
          </a:xfrm>
        </p:grpSpPr>
        <p:sp>
          <p:nvSpPr>
            <p:cNvPr id="40" name="Arrow: Down 39">
              <a:extLst>
                <a:ext uri="{FF2B5EF4-FFF2-40B4-BE49-F238E27FC236}">
                  <a16:creationId xmlns:a16="http://schemas.microsoft.com/office/drawing/2014/main" id="{665E68C7-95EB-402F-8FF5-00BD41CC1677}"/>
                </a:ext>
              </a:extLst>
            </p:cNvPr>
            <p:cNvSpPr/>
            <p:nvPr/>
          </p:nvSpPr>
          <p:spPr>
            <a:xfrm rot="17178758">
              <a:off x="4164771" y="2389360"/>
              <a:ext cx="191538" cy="235309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Arrow: Down 40">
              <a:extLst>
                <a:ext uri="{FF2B5EF4-FFF2-40B4-BE49-F238E27FC236}">
                  <a16:creationId xmlns:a16="http://schemas.microsoft.com/office/drawing/2014/main" id="{1E8718C6-94E3-47B5-B887-4F3FFEA985A7}"/>
                </a:ext>
              </a:extLst>
            </p:cNvPr>
            <p:cNvSpPr/>
            <p:nvPr/>
          </p:nvSpPr>
          <p:spPr>
            <a:xfrm rot="17178758">
              <a:off x="3656201" y="2574635"/>
              <a:ext cx="178488" cy="252372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252F04A-7315-490D-91C5-101A4EA706FC}"/>
                </a:ext>
              </a:extLst>
            </p:cNvPr>
            <p:cNvSpPr txBox="1"/>
            <p:nvPr/>
          </p:nvSpPr>
          <p:spPr>
            <a:xfrm rot="921175">
              <a:off x="3487689" y="3239460"/>
              <a:ext cx="17225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continuous equivalent?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B0DB742-A8D2-425C-8C50-28AED5DA3809}"/>
                </a:ext>
              </a:extLst>
            </p:cNvPr>
            <p:cNvSpPr txBox="1"/>
            <p:nvPr/>
          </p:nvSpPr>
          <p:spPr>
            <a:xfrm rot="921175">
              <a:off x="2875049" y="3917313"/>
              <a:ext cx="17225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continuous equivalent?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7FE57F-679C-4C62-A3AC-4BC88AEFA9EE}"/>
                  </a:ext>
                </a:extLst>
              </p:cNvPr>
              <p:cNvSpPr txBox="1"/>
              <p:nvPr/>
            </p:nvSpPr>
            <p:spPr>
              <a:xfrm>
                <a:off x="7403504" y="3465021"/>
                <a:ext cx="158809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Integration can be thought of as the continuous version of summation of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 values.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7FE57F-679C-4C62-A3AC-4BC88AEFA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504" y="3465021"/>
                <a:ext cx="1588097" cy="1015663"/>
              </a:xfrm>
              <a:prstGeom prst="rect">
                <a:avLst/>
              </a:prstGeom>
              <a:blipFill>
                <a:blip r:embed="rId14"/>
                <a:stretch>
                  <a:fillRect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12B1382-3443-4DCA-92AE-7E1D741C76D2}"/>
              </a:ext>
            </a:extLst>
          </p:cNvPr>
          <p:cNvCxnSpPr/>
          <p:nvPr/>
        </p:nvCxnSpPr>
        <p:spPr>
          <a:xfrm flipH="1">
            <a:off x="6991350" y="3724440"/>
            <a:ext cx="402225" cy="228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A2DA18-4620-48B3-B135-873491FD767A}"/>
                  </a:ext>
                </a:extLst>
              </p:cNvPr>
              <p:cNvSpPr txBox="1"/>
              <p:nvPr/>
            </p:nvSpPr>
            <p:spPr>
              <a:xfrm>
                <a:off x="7365404" y="4565229"/>
                <a:ext cx="171192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The width of the interval,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100" dirty="0"/>
                  <a:t>, could (sort of) be thought of as the number of points in the interval on an infinitesimally small scale.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A2DA18-4620-48B3-B135-873491FD7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404" y="4565229"/>
                <a:ext cx="1711922" cy="1107996"/>
              </a:xfrm>
              <a:prstGeom prst="rect">
                <a:avLst/>
              </a:prstGeom>
              <a:blipFill>
                <a:blip r:embed="rId15"/>
                <a:stretch>
                  <a:fillRect t="-549" b="-27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124CDD3-505E-4563-9E3C-2196B654C6C1}"/>
              </a:ext>
            </a:extLst>
          </p:cNvPr>
          <p:cNvCxnSpPr>
            <a:cxnSpLocks/>
          </p:cNvCxnSpPr>
          <p:nvPr/>
        </p:nvCxnSpPr>
        <p:spPr>
          <a:xfrm flipH="1" flipV="1">
            <a:off x="6924675" y="4457700"/>
            <a:ext cx="402566" cy="193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678A4C2-4B7A-425E-8ACF-E4C944E302A9}"/>
                  </a:ext>
                </a:extLst>
              </p:cNvPr>
              <p:cNvSpPr txBox="1"/>
              <p:nvPr/>
            </p:nvSpPr>
            <p:spPr>
              <a:xfrm>
                <a:off x="1000257" y="4803629"/>
                <a:ext cx="4448043" cy="155837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</a:t>
                </a:r>
                <a:r>
                  <a:rPr lang="en-GB" b="1" dirty="0"/>
                  <a:t>mean value</a:t>
                </a:r>
                <a:r>
                  <a:rPr lang="en-GB" dirty="0"/>
                  <a:t> of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over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/>
                  <a:t> is given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write it 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678A4C2-4B7A-425E-8ACF-E4C944E30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57" y="4803629"/>
                <a:ext cx="4448043" cy="1558375"/>
              </a:xfrm>
              <a:prstGeom prst="rect">
                <a:avLst/>
              </a:prstGeom>
              <a:blipFill>
                <a:blip r:embed="rId16"/>
                <a:stretch>
                  <a:fillRect l="-817" t="-1923"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40C7631F-2B90-4832-A312-46DA9957A872}"/>
              </a:ext>
            </a:extLst>
          </p:cNvPr>
          <p:cNvSpPr/>
          <p:nvPr/>
        </p:nvSpPr>
        <p:spPr>
          <a:xfrm>
            <a:off x="5775634" y="3743325"/>
            <a:ext cx="1091891" cy="4907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F4F95C6-882D-4CC3-8950-54141F02982D}"/>
              </a:ext>
            </a:extLst>
          </p:cNvPr>
          <p:cNvSpPr/>
          <p:nvPr/>
        </p:nvSpPr>
        <p:spPr>
          <a:xfrm>
            <a:off x="5755770" y="4332215"/>
            <a:ext cx="1091891" cy="4907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47D43B2-B2BF-47F7-822B-5A48093D4D48}"/>
              </a:ext>
            </a:extLst>
          </p:cNvPr>
          <p:cNvSpPr/>
          <p:nvPr/>
        </p:nvSpPr>
        <p:spPr>
          <a:xfrm>
            <a:off x="1169310" y="2913339"/>
            <a:ext cx="1831065" cy="6680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969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4" grpId="0"/>
      <p:bldP spid="47" grpId="0"/>
      <p:bldP spid="50" grpId="0" animBg="1"/>
      <p:bldP spid="51" grpId="0" animBg="1"/>
      <p:bldP spid="51" grpId="1" animBg="1"/>
      <p:bldP spid="52" grpId="0" animBg="1"/>
      <p:bldP spid="52" grpId="1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DFFF1C-14EC-4469-A505-3AFE3868E274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C5BEF3DE-002C-4A64-BF01-C42BF765FC0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F3702C4-633B-4754-AF42-9A311E0AB97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D2C0E7-8239-41F9-8AD6-360489534899}"/>
                  </a:ext>
                </a:extLst>
              </p:cNvPr>
              <p:cNvSpPr txBox="1"/>
              <p:nvPr/>
            </p:nvSpPr>
            <p:spPr>
              <a:xfrm>
                <a:off x="275618" y="767583"/>
                <a:ext cx="4296381" cy="7014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0" dirty="0"/>
                  <a:t>[Textbook] Find the mean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2+3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1600" dirty="0"/>
                  <a:t> over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2,6</m:t>
                        </m:r>
                      </m:e>
                    </m:d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D2C0E7-8239-41F9-8AD6-360489534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18" y="767583"/>
                <a:ext cx="4296381" cy="701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2D3D62-6AD9-4F84-951B-AF9178157145}"/>
                  </a:ext>
                </a:extLst>
              </p:cNvPr>
              <p:cNvSpPr txBox="1"/>
              <p:nvPr/>
            </p:nvSpPr>
            <p:spPr>
              <a:xfrm>
                <a:off x="365473" y="1801476"/>
                <a:ext cx="3888432" cy="2070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2+3</m:t>
                                  </m:r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nary>
                        <m:nary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2+3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2+3</m:t>
                                      </m:r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So mean value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6−2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2D3D62-6AD9-4F84-951B-AF9178157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73" y="1801476"/>
                <a:ext cx="3888432" cy="2070567"/>
              </a:xfrm>
              <a:prstGeom prst="rect">
                <a:avLst/>
              </a:prstGeom>
              <a:blipFill>
                <a:blip r:embed="rId3"/>
                <a:stretch>
                  <a:fillRect l="-940" b="-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4B6755-EE8B-45CC-8201-383F82F56291}"/>
                  </a:ext>
                </a:extLst>
              </p:cNvPr>
              <p:cNvSpPr txBox="1"/>
              <p:nvPr/>
            </p:nvSpPr>
            <p:spPr>
              <a:xfrm>
                <a:off x="4833877" y="745842"/>
                <a:ext cx="4130611" cy="18685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/>
                  <a:t>[Textbook]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GB" sz="1400" dirty="0"/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Show that the mean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over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</m:e>
                    </m:d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den>
                    </m:f>
                  </m:oMath>
                </a14:m>
                <a:endParaRPr lang="en-GB" sz="1400" dirty="0"/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Use your answer to part a to find the mean value over the interval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[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1400" dirty="0"/>
                  <a:t>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Use geometric considerations to write down the mean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over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</m:e>
                    </m: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4B6755-EE8B-45CC-8201-383F82F56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877" y="745842"/>
                <a:ext cx="4130611" cy="18685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425DD7-47DC-4C17-95DD-989F644402A6}"/>
                  </a:ext>
                </a:extLst>
              </p:cNvPr>
              <p:cNvSpPr txBox="1"/>
              <p:nvPr/>
            </p:nvSpPr>
            <p:spPr>
              <a:xfrm>
                <a:off x="5181600" y="2623954"/>
                <a:ext cx="3962340" cy="4348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Using substitution:</a:t>
                </a:r>
              </a:p>
              <a:p>
                <a:r>
                  <a:rPr lang="en-GB" sz="1300" dirty="0"/>
                  <a:t>Let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300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300" dirty="0"/>
              </a:p>
              <a:p>
                <a:r>
                  <a:rPr lang="en-GB" sz="1300" dirty="0"/>
                  <a:t>So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𝑑𝑢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endParaRPr lang="en-GB" sz="1300" dirty="0"/>
              </a:p>
              <a:p>
                <a:r>
                  <a:rPr lang="en-GB" sz="1300" dirty="0"/>
                  <a:t>When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3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  →  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3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sup>
                    </m:sSup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300" dirty="0"/>
              </a:p>
              <a:p>
                <a:r>
                  <a:rPr lang="en-GB" sz="1300" dirty="0"/>
                  <a:t>When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3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   →  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GB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unc>
                            <m:funcPr>
                              <m:ctrlP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  <m:brk m:alnAt="23"/>
                                </m:rPr>
                                <a:rPr lang="en-GB" sz="1300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r>
                                <m:rPr>
                                  <m:sty m:val="p"/>
                                </m:rPr>
                                <a:rPr lang="en-GB" sz="13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fName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sub>
                        <m:sup>
                          <m:func>
                            <m:funcPr>
                              <m:ctrlP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3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sup>
                        <m:e>
                          <m:f>
                            <m:fPr>
                              <m:ctrlPr>
                                <a:rPr lang="en-GB" sz="1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3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13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GB" sz="13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13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den>
                          </m:f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3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3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1300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GB" sz="1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3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3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GB" sz="13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r>
                            <a:rPr lang="en-GB" sz="13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GB" sz="1300" dirty="0"/>
              </a:p>
              <a:p>
                <a:r>
                  <a:rPr lang="en-GB" sz="1300" dirty="0"/>
                  <a:t>By splitting into partial fractions, we eventually obtain </a:t>
                </a:r>
                <a14:m>
                  <m:oMath xmlns:m="http://schemas.openxmlformats.org/officeDocument/2006/math">
                    <m:r>
                      <a:rPr lang="en-GB" sz="1300" i="1"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GB" sz="1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3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GB" sz="1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3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func>
                  </m:oMath>
                </a14:m>
                <a:r>
                  <a:rPr lang="en-GB" sz="1300" dirty="0"/>
                  <a:t>. Thus mean value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300" i="1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GB" sz="1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3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GB" sz="13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3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3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300" i="1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GB" sz="1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3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GB" sz="13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1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3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sz="13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den>
                    </m:f>
                  </m:oMath>
                </a14:m>
                <a:endParaRPr lang="en-GB" sz="1300" dirty="0"/>
              </a:p>
              <a:p>
                <a:endParaRPr lang="en-GB" sz="1300" dirty="0"/>
              </a:p>
              <a:p>
                <a:r>
                  <a:rPr lang="en-GB" sz="1300" dirty="0"/>
                  <a:t>This is a bit like a ‘coding’ question. If the values all increase by 4, so does the mean.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300" i="1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GB" sz="13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3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13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3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3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13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3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13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den>
                      </m:f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1300" dirty="0"/>
              </a:p>
              <a:p>
                <a:r>
                  <a:rPr lang="en-GB" sz="1300" dirty="0"/>
                  <a:t>Similarly if we negate all the values, we would also negate the mean.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2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13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425DD7-47DC-4C17-95DD-989F64440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623954"/>
                <a:ext cx="3962340" cy="4348691"/>
              </a:xfrm>
              <a:prstGeom prst="rect">
                <a:avLst/>
              </a:prstGeom>
              <a:blipFill>
                <a:blip r:embed="rId5"/>
                <a:stretch>
                  <a:fillRect l="-14923" t="-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0297F00-706D-4B31-B5CE-FF35173C6CA4}"/>
              </a:ext>
            </a:extLst>
          </p:cNvPr>
          <p:cNvSpPr/>
          <p:nvPr/>
        </p:nvSpPr>
        <p:spPr>
          <a:xfrm>
            <a:off x="4881502" y="2671579"/>
            <a:ext cx="242179" cy="2289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0151C2-770E-4CB9-97A8-D737F998E6BB}"/>
              </a:ext>
            </a:extLst>
          </p:cNvPr>
          <p:cNvSpPr/>
          <p:nvPr/>
        </p:nvSpPr>
        <p:spPr>
          <a:xfrm>
            <a:off x="4885294" y="4988453"/>
            <a:ext cx="242179" cy="2289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07BB77-AD91-45E3-8836-A5CB3A422F53}"/>
              </a:ext>
            </a:extLst>
          </p:cNvPr>
          <p:cNvSpPr/>
          <p:nvPr/>
        </p:nvSpPr>
        <p:spPr>
          <a:xfrm>
            <a:off x="4881502" y="5981700"/>
            <a:ext cx="242179" cy="2289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DA55AB-964B-4434-8F1E-084F30349091}"/>
              </a:ext>
            </a:extLst>
          </p:cNvPr>
          <p:cNvSpPr/>
          <p:nvPr/>
        </p:nvSpPr>
        <p:spPr>
          <a:xfrm>
            <a:off x="5144878" y="2671578"/>
            <a:ext cx="3898453" cy="22024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3329C6-7BE5-4A53-B717-3CDB0E492954}"/>
              </a:ext>
            </a:extLst>
          </p:cNvPr>
          <p:cNvSpPr/>
          <p:nvPr/>
        </p:nvSpPr>
        <p:spPr>
          <a:xfrm>
            <a:off x="5144071" y="4988454"/>
            <a:ext cx="3898453" cy="9456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A5A3B2-E48B-4928-98DE-AB5A992A965B}"/>
              </a:ext>
            </a:extLst>
          </p:cNvPr>
          <p:cNvSpPr/>
          <p:nvPr/>
        </p:nvSpPr>
        <p:spPr>
          <a:xfrm>
            <a:off x="5141367" y="5981700"/>
            <a:ext cx="3898453" cy="8286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5316A0-70CE-4D9E-AC2C-BD120132EB68}"/>
              </a:ext>
            </a:extLst>
          </p:cNvPr>
          <p:cNvSpPr/>
          <p:nvPr/>
        </p:nvSpPr>
        <p:spPr>
          <a:xfrm>
            <a:off x="275618" y="1498225"/>
            <a:ext cx="4296381" cy="25788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02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38747</TotalTime>
  <Words>2843</Words>
  <Application>Microsoft Office PowerPoint</Application>
  <PresentationFormat>On-screen Show (4:3)</PresentationFormat>
  <Paragraphs>323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1400</cp:revision>
  <dcterms:created xsi:type="dcterms:W3CDTF">2013-02-28T07:36:55Z</dcterms:created>
  <dcterms:modified xsi:type="dcterms:W3CDTF">2021-06-21T10:16:42Z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1703a4-cc6f-4025-8438-815d9f7bd05c_Enabled">
    <vt:lpwstr>True</vt:lpwstr>
  </property>
  <property fmtid="{D5CDD505-2E9C-101B-9397-08002B2CF9AE}" pid="3" name="MSIP_Label_2c1703a4-cc6f-4025-8438-815d9f7bd05c_SiteId">
    <vt:lpwstr>d2b3a7dc-d57e-417f-90ad-149b872e9aa1</vt:lpwstr>
  </property>
  <property fmtid="{D5CDD505-2E9C-101B-9397-08002B2CF9AE}" pid="4" name="MSIP_Label_2c1703a4-cc6f-4025-8438-815d9f7bd05c_Owner">
    <vt:lpwstr>r.lawton_jcd@gemsedu.com</vt:lpwstr>
  </property>
  <property fmtid="{D5CDD505-2E9C-101B-9397-08002B2CF9AE}" pid="5" name="MSIP_Label_2c1703a4-cc6f-4025-8438-815d9f7bd05c_SetDate">
    <vt:lpwstr>2021-06-20T09:49:43.5283658Z</vt:lpwstr>
  </property>
  <property fmtid="{D5CDD505-2E9C-101B-9397-08002B2CF9AE}" pid="6" name="MSIP_Label_2c1703a4-cc6f-4025-8438-815d9f7bd05c_Name">
    <vt:lpwstr>Internal</vt:lpwstr>
  </property>
  <property fmtid="{D5CDD505-2E9C-101B-9397-08002B2CF9AE}" pid="7" name="MSIP_Label_2c1703a4-cc6f-4025-8438-815d9f7bd05c_Application">
    <vt:lpwstr>Microsoft Azure Information Protection</vt:lpwstr>
  </property>
  <property fmtid="{D5CDD505-2E9C-101B-9397-08002B2CF9AE}" pid="8" name="MSIP_Label_2c1703a4-cc6f-4025-8438-815d9f7bd05c_ActionId">
    <vt:lpwstr>895c3535-f676-4033-ad36-621a72d6ed1f</vt:lpwstr>
  </property>
  <property fmtid="{D5CDD505-2E9C-101B-9397-08002B2CF9AE}" pid="9" name="MSIP_Label_2c1703a4-cc6f-4025-8438-815d9f7bd05c_Extended_MSFT_Method">
    <vt:lpwstr>Automatic</vt:lpwstr>
  </property>
  <property fmtid="{D5CDD505-2E9C-101B-9397-08002B2CF9AE}" pid="10" name="Sensitivity">
    <vt:lpwstr>Internal</vt:lpwstr>
  </property>
</Properties>
</file>