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540" r:id="rId2"/>
    <p:sldId id="538" r:id="rId3"/>
    <p:sldId id="541" r:id="rId4"/>
    <p:sldId id="539" r:id="rId5"/>
    <p:sldId id="529" r:id="rId6"/>
    <p:sldId id="531" r:id="rId7"/>
    <p:sldId id="54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06" autoAdjust="0"/>
    <p:restoredTop sz="93696" autoAdjust="0"/>
  </p:normalViewPr>
  <p:slideViewPr>
    <p:cSldViewPr>
      <p:cViewPr varScale="1">
        <p:scale>
          <a:sx n="64" d="100"/>
          <a:sy n="64" d="100"/>
        </p:scale>
        <p:origin x="1080" y="68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0.png"/><Relationship Id="rId7" Type="http://schemas.openxmlformats.org/officeDocument/2006/relationships/image" Target="../media/image10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Applied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933683"/>
            <a:ext cx="914285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/>
              <a:t>Forces and Motions</a:t>
            </a:r>
          </a:p>
          <a:p>
            <a:pPr algn="ctr"/>
            <a:r>
              <a:rPr lang="en-GB" sz="7200" b="1" dirty="0" smtClean="0"/>
              <a:t>- </a:t>
            </a:r>
            <a:r>
              <a:rPr lang="en-GB" sz="7200" dirty="0" smtClean="0"/>
              <a:t>Scale Plans and Lifts</a:t>
            </a:r>
          </a:p>
          <a:p>
            <a:pPr marL="342900" indent="-342900" algn="ctr">
              <a:buFontTx/>
              <a:buChar char="-"/>
            </a:pPr>
            <a:endParaRPr lang="en-GB" sz="5400" dirty="0" smtClean="0"/>
          </a:p>
          <a:p>
            <a:pPr algn="ctr"/>
            <a:r>
              <a:rPr lang="en-GB" sz="7200" dirty="0" smtClean="0"/>
              <a:t>Chapter 10</a:t>
            </a:r>
            <a:endParaRPr lang="en-GB" sz="7200" dirty="0"/>
          </a:p>
          <a:p>
            <a:pPr algn="ctr"/>
            <a:r>
              <a:rPr lang="en-GB" sz="7200" dirty="0" smtClean="0"/>
              <a:t>(Part 4 of 4)</a:t>
            </a:r>
          </a:p>
        </p:txBody>
      </p:sp>
    </p:spTree>
    <p:extLst>
      <p:ext uri="{BB962C8B-B14F-4D97-AF65-F5344CB8AC3E}">
        <p14:creationId xmlns:p14="http://schemas.microsoft.com/office/powerpoint/2010/main" val="82766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Scales Plan and Lifts 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331640" y="980728"/>
            <a:ext cx="6395649" cy="17543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 </a:t>
            </a:r>
            <a:r>
              <a:rPr lang="en-GB" sz="3600" b="1" dirty="0" smtClean="0">
                <a:solidFill>
                  <a:schemeClr val="tx1"/>
                </a:solidFill>
              </a:rPr>
              <a:t>Newton’s 3</a:t>
            </a:r>
            <a:r>
              <a:rPr lang="en-GB" sz="3600" b="1" baseline="30000" dirty="0" smtClean="0">
                <a:solidFill>
                  <a:schemeClr val="tx1"/>
                </a:solidFill>
              </a:rPr>
              <a:t>rd</a:t>
            </a:r>
            <a:r>
              <a:rPr lang="en-GB" sz="3600" b="1" dirty="0" smtClean="0">
                <a:solidFill>
                  <a:schemeClr val="tx1"/>
                </a:solidFill>
              </a:rPr>
              <a:t> Law</a:t>
            </a:r>
            <a:r>
              <a:rPr lang="en-GB" sz="3600" dirty="0" smtClean="0">
                <a:solidFill>
                  <a:schemeClr val="tx1"/>
                </a:solidFill>
              </a:rPr>
              <a:t>: </a:t>
            </a:r>
          </a:p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For every action there is an </a:t>
            </a:r>
          </a:p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>equal and opposite reaction.</a:t>
            </a:r>
            <a:endParaRPr lang="en-GB" sz="36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67544" y="3284984"/>
                <a:ext cx="7992888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 smtClean="0"/>
                  <a:t>When two bodies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3600" dirty="0" smtClean="0"/>
                  <a:t> and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3600" dirty="0" smtClean="0"/>
                  <a:t> are in contact, </a:t>
                </a:r>
              </a:p>
              <a:p>
                <a:pPr algn="ctr"/>
                <a:r>
                  <a:rPr lang="en-GB" sz="3600" dirty="0" smtClean="0"/>
                  <a:t>body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3600" dirty="0" smtClean="0"/>
                  <a:t> exerts a force on body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3600" dirty="0" smtClean="0"/>
                  <a:t>, </a:t>
                </a:r>
              </a:p>
              <a:p>
                <a:pPr algn="ctr"/>
                <a:r>
                  <a:rPr lang="en-GB" sz="3600" dirty="0" smtClean="0"/>
                  <a:t>then body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3600" dirty="0" smtClean="0"/>
                  <a:t> exerts a force on body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3600" dirty="0" smtClean="0"/>
                  <a:t> </a:t>
                </a:r>
              </a:p>
              <a:p>
                <a:pPr algn="ctr"/>
                <a:r>
                  <a:rPr lang="en-GB" sz="3600" dirty="0" smtClean="0"/>
                  <a:t>that is equal in magnitude </a:t>
                </a:r>
              </a:p>
              <a:p>
                <a:pPr algn="ctr"/>
                <a:r>
                  <a:rPr lang="en-GB" sz="3600" dirty="0" smtClean="0"/>
                  <a:t>and acts in the opposite direction.</a:t>
                </a:r>
                <a:endParaRPr lang="en-GB" sz="3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284984"/>
                <a:ext cx="7992888" cy="2862322"/>
              </a:xfrm>
              <a:prstGeom prst="rect">
                <a:avLst/>
              </a:prstGeom>
              <a:blipFill>
                <a:blip r:embed="rId2"/>
                <a:stretch>
                  <a:fillRect l="-1220" t="-3412" r="-2441" b="-72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998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Scales Plan and Lifts 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36591" y="827307"/>
            <a:ext cx="8469673" cy="9541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b="1" dirty="0" smtClean="0">
                <a:solidFill>
                  <a:schemeClr val="tx1"/>
                </a:solidFill>
              </a:rPr>
              <a:t>Newton’s 3</a:t>
            </a:r>
            <a:r>
              <a:rPr lang="en-GB" sz="2800" b="1" baseline="30000" dirty="0" smtClean="0">
                <a:solidFill>
                  <a:schemeClr val="tx1"/>
                </a:solidFill>
              </a:rPr>
              <a:t>rd</a:t>
            </a:r>
            <a:r>
              <a:rPr lang="en-GB" sz="2800" b="1" dirty="0" smtClean="0">
                <a:solidFill>
                  <a:schemeClr val="tx1"/>
                </a:solidFill>
              </a:rPr>
              <a:t> Law</a:t>
            </a:r>
            <a:r>
              <a:rPr lang="en-GB" sz="2800" dirty="0" smtClean="0">
                <a:solidFill>
                  <a:schemeClr val="tx1"/>
                </a:solidFill>
              </a:rPr>
              <a:t>: </a:t>
            </a:r>
          </a:p>
          <a:p>
            <a:pPr algn="ctr"/>
            <a:r>
              <a:rPr lang="en-GB" sz="2800" dirty="0" smtClean="0">
                <a:solidFill>
                  <a:schemeClr val="tx1"/>
                </a:solidFill>
              </a:rPr>
              <a:t>For every action there is an equal and opposite reaction.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787030" y="4480437"/>
            <a:ext cx="1287355" cy="8633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B</a:t>
            </a:r>
            <a:endParaRPr lang="en-GB" sz="2400" dirty="0"/>
          </a:p>
        </p:txBody>
      </p:sp>
      <p:sp>
        <p:nvSpPr>
          <p:cNvPr id="52" name="Rectangle 51"/>
          <p:cNvSpPr/>
          <p:nvPr/>
        </p:nvSpPr>
        <p:spPr>
          <a:xfrm>
            <a:off x="1960613" y="3627564"/>
            <a:ext cx="1008112" cy="8633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A</a:t>
            </a:r>
            <a:endParaRPr lang="en-GB" sz="2400" dirty="0"/>
          </a:p>
        </p:txBody>
      </p:sp>
      <p:sp>
        <p:nvSpPr>
          <p:cNvPr id="56" name="Rectangle 55"/>
          <p:cNvSpPr/>
          <p:nvPr/>
        </p:nvSpPr>
        <p:spPr>
          <a:xfrm>
            <a:off x="4820699" y="4472743"/>
            <a:ext cx="1008112" cy="8633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A</a:t>
            </a:r>
            <a:endParaRPr lang="en-GB" sz="2400" dirty="0"/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D154DA5A-F01A-44B9-B974-2011BCA604BA}"/>
              </a:ext>
            </a:extLst>
          </p:cNvPr>
          <p:cNvCxnSpPr>
            <a:cxnSpLocks/>
          </p:cNvCxnSpPr>
          <p:nvPr/>
        </p:nvCxnSpPr>
        <p:spPr>
          <a:xfrm flipV="1">
            <a:off x="5322621" y="4080358"/>
            <a:ext cx="1096" cy="36954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306973" y="3848534"/>
                <a:ext cx="40900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6973" y="3848534"/>
                <a:ext cx="409006" cy="461665"/>
              </a:xfrm>
              <a:prstGeom prst="rect">
                <a:avLst/>
              </a:prstGeom>
              <a:blipFill>
                <a:blip r:embed="rId2"/>
                <a:stretch>
                  <a:fillRect l="-1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D154DA5A-F01A-44B9-B974-2011BCA604BA}"/>
              </a:ext>
            </a:extLst>
          </p:cNvPr>
          <p:cNvCxnSpPr>
            <a:cxnSpLocks/>
          </p:cNvCxnSpPr>
          <p:nvPr/>
        </p:nvCxnSpPr>
        <p:spPr>
          <a:xfrm>
            <a:off x="5342859" y="5322534"/>
            <a:ext cx="0" cy="386989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374750" y="5516028"/>
                <a:ext cx="4221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𝑊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4750" y="5516028"/>
                <a:ext cx="422170" cy="461665"/>
              </a:xfrm>
              <a:prstGeom prst="rect">
                <a:avLst/>
              </a:prstGeom>
              <a:blipFill>
                <a:blip r:embed="rId3"/>
                <a:stretch>
                  <a:fillRect l="-4348" r="-14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4067944" y="2223339"/>
                <a:ext cx="4698987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 smtClean="0">
                    <a:solidFill>
                      <a:schemeClr val="tx1"/>
                    </a:solidFill>
                  </a:rPr>
                  <a:t>The </a:t>
                </a:r>
                <a:r>
                  <a:rPr lang="en-GB" sz="2800" dirty="0">
                    <a:solidFill>
                      <a:schemeClr val="tx1"/>
                    </a:solidFill>
                  </a:rPr>
                  <a:t>force exerted on </a:t>
                </a:r>
                <a:endParaRPr lang="en-GB" sz="2800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GB" sz="2800" dirty="0" smtClean="0">
                    <a:solidFill>
                      <a:schemeClr val="tx1"/>
                    </a:solidFill>
                  </a:rPr>
                  <a:t>mass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800" dirty="0" smtClean="0">
                    <a:solidFill>
                      <a:schemeClr val="tx1"/>
                    </a:solidFill>
                  </a:rPr>
                  <a:t> by </a:t>
                </a:r>
                <a:r>
                  <a:rPr lang="en-GB" sz="2800" dirty="0">
                    <a:solidFill>
                      <a:schemeClr val="tx1"/>
                    </a:solidFill>
                  </a:rPr>
                  <a:t>mass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800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pPr algn="ctr"/>
                <a:r>
                  <a:rPr lang="en-GB" sz="2800" dirty="0" smtClean="0">
                    <a:solidFill>
                      <a:schemeClr val="tx1"/>
                    </a:solidFill>
                  </a:rPr>
                  <a:t>is R in a downward direction</a:t>
                </a:r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223339"/>
                <a:ext cx="4698987" cy="1384995"/>
              </a:xfrm>
              <a:prstGeom prst="rect">
                <a:avLst/>
              </a:prstGeom>
              <a:blipFill>
                <a:blip r:embed="rId4"/>
                <a:stretch>
                  <a:fillRect t="-4405" b="-11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1560702" y="2362488"/>
            <a:ext cx="452655" cy="383970"/>
            <a:chOff x="251520" y="3312300"/>
            <a:chExt cx="452655" cy="383970"/>
          </a:xfrm>
        </p:grpSpPr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AF645C13-3291-4004-8594-AB457FF4D21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1431" y="3312300"/>
              <a:ext cx="5123" cy="3600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EBF66B6A-5DE7-4EBF-BFDB-025A1260078C}"/>
                    </a:ext>
                  </a:extLst>
                </p:cNvPr>
                <p:cNvSpPr txBox="1"/>
                <p:nvPr/>
              </p:nvSpPr>
              <p:spPr>
                <a:xfrm>
                  <a:off x="251520" y="3326938"/>
                  <a:ext cx="45265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GB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EBF66B6A-5DE7-4EBF-BFDB-025A1260078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1520" y="3326938"/>
                  <a:ext cx="452655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AF645C13-3291-4004-8594-AB457FF4D21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1431" y="3420312"/>
              <a:ext cx="5123" cy="24684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" name="Rectangle 5"/>
          <p:cNvSpPr/>
          <p:nvPr/>
        </p:nvSpPr>
        <p:spPr>
          <a:xfrm>
            <a:off x="1187624" y="2967486"/>
            <a:ext cx="2520280" cy="23762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/>
          <p:cNvCxnSpPr>
            <a:stCxn id="6" idx="0"/>
          </p:cNvCxnSpPr>
          <p:nvPr/>
        </p:nvCxnSpPr>
        <p:spPr>
          <a:xfrm flipV="1">
            <a:off x="2447764" y="2256699"/>
            <a:ext cx="0" cy="71078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764915" y="4501146"/>
            <a:ext cx="1287355" cy="8633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B</a:t>
            </a:r>
            <a:endParaRPr lang="en-GB" sz="2400" dirty="0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154DA5A-F01A-44B9-B974-2011BCA604BA}"/>
              </a:ext>
            </a:extLst>
          </p:cNvPr>
          <p:cNvCxnSpPr>
            <a:cxnSpLocks/>
          </p:cNvCxnSpPr>
          <p:nvPr/>
        </p:nvCxnSpPr>
        <p:spPr>
          <a:xfrm>
            <a:off x="7438551" y="4112543"/>
            <a:ext cx="0" cy="386989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438551" y="3804130"/>
                <a:ext cx="4221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8551" y="3804130"/>
                <a:ext cx="422170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829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Scales Plan and </a:t>
              </a:r>
              <a:r>
                <a:rPr lang="en-GB" sz="3200" dirty="0" smtClean="0"/>
                <a:t>Lifts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11560" y="3140968"/>
                <a:ext cx="7556442" cy="341632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 smtClean="0">
                    <a:solidFill>
                      <a:schemeClr val="tx1"/>
                    </a:solidFill>
                  </a:rPr>
                  <a:t>When you have objects stacked on top of each other, </a:t>
                </a:r>
              </a:p>
              <a:p>
                <a:pPr algn="ctr"/>
                <a:r>
                  <a:rPr lang="en-GB" sz="2400" dirty="0" smtClean="0">
                    <a:solidFill>
                      <a:schemeClr val="tx1"/>
                    </a:solidFill>
                  </a:rPr>
                  <a:t>you would typically resolve forces on the top object, </a:t>
                </a:r>
              </a:p>
              <a:p>
                <a:pPr algn="ctr"/>
                <a:r>
                  <a:rPr lang="en-GB" sz="2400" dirty="0" smtClean="0">
                    <a:solidFill>
                      <a:schemeClr val="tx1"/>
                    </a:solidFill>
                  </a:rPr>
                  <a:t>and the two objects combined. </a:t>
                </a:r>
              </a:p>
              <a:p>
                <a:pPr algn="ctr"/>
                <a:endParaRPr lang="en-GB" sz="24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GB" sz="2400" dirty="0" smtClean="0">
                    <a:solidFill>
                      <a:schemeClr val="tx1"/>
                    </a:solidFill>
                  </a:rPr>
                  <a:t>It’s too complicated to consider forces on the bottom object in isolation. </a:t>
                </a:r>
              </a:p>
              <a:p>
                <a:pPr algn="ctr"/>
                <a:endParaRPr lang="en-GB" sz="24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GB" sz="2400" dirty="0" smtClean="0">
                    <a:solidFill>
                      <a:schemeClr val="tx1"/>
                    </a:solidFill>
                  </a:rPr>
                  <a:t>Then you can use Newton’s 3</a:t>
                </a:r>
                <a:r>
                  <a:rPr lang="en-GB" sz="2400" baseline="30000" dirty="0" smtClean="0">
                    <a:solidFill>
                      <a:schemeClr val="tx1"/>
                    </a:solidFill>
                  </a:rPr>
                  <a:t>rd</a:t>
                </a:r>
                <a:r>
                  <a:rPr lang="en-GB" sz="2400" dirty="0" smtClean="0">
                    <a:solidFill>
                      <a:schemeClr val="tx1"/>
                    </a:solidFill>
                  </a:rPr>
                  <a:t> Law to reverse </a:t>
                </a:r>
              </a:p>
              <a:p>
                <a:pPr algn="ctr"/>
                <a:r>
                  <a:rPr lang="en-GB" sz="2400" dirty="0" smtClean="0">
                    <a:solidFill>
                      <a:schemeClr val="tx1"/>
                    </a:solidFill>
                  </a:rPr>
                  <a:t>“</a:t>
                </a:r>
                <a:r>
                  <a:rPr lang="en-GB" sz="2400" b="1" dirty="0" smtClean="0">
                    <a:solidFill>
                      <a:schemeClr val="tx1"/>
                    </a:solidFill>
                  </a:rPr>
                  <a:t>force of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GB" sz="2400" b="1" dirty="0" smtClean="0">
                    <a:solidFill>
                      <a:schemeClr val="tx1"/>
                    </a:solidFill>
                  </a:rPr>
                  <a:t> on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GB" sz="2400" dirty="0" smtClean="0">
                    <a:solidFill>
                      <a:schemeClr val="tx1"/>
                    </a:solidFill>
                  </a:rPr>
                  <a:t>” to “</a:t>
                </a:r>
                <a:r>
                  <a:rPr lang="en-GB" sz="2400" b="1" dirty="0" smtClean="0">
                    <a:solidFill>
                      <a:schemeClr val="tx1"/>
                    </a:solidFill>
                  </a:rPr>
                  <a:t>force of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GB" sz="2400" b="1" dirty="0" smtClean="0">
                    <a:solidFill>
                      <a:schemeClr val="tx1"/>
                    </a:solidFill>
                  </a:rPr>
                  <a:t> on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GB" sz="2400" dirty="0" smtClean="0">
                    <a:solidFill>
                      <a:schemeClr val="tx1"/>
                    </a:solidFill>
                  </a:rPr>
                  <a:t>” and vice versa.</a:t>
                </a:r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140968"/>
                <a:ext cx="7556442" cy="3416320"/>
              </a:xfrm>
              <a:prstGeom prst="rect">
                <a:avLst/>
              </a:prstGeom>
              <a:blipFill>
                <a:blip r:embed="rId2"/>
                <a:stretch>
                  <a:fillRect t="-1426" b="-303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1547664" y="1962834"/>
            <a:ext cx="1444631" cy="1007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B</a:t>
            </a:r>
            <a:endParaRPr lang="en-GB" sz="3200" dirty="0"/>
          </a:p>
        </p:txBody>
      </p:sp>
      <p:sp>
        <p:nvSpPr>
          <p:cNvPr id="9" name="Rectangle 8"/>
          <p:cNvSpPr/>
          <p:nvPr/>
        </p:nvSpPr>
        <p:spPr>
          <a:xfrm>
            <a:off x="1704342" y="955505"/>
            <a:ext cx="1131273" cy="1007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A</a:t>
            </a:r>
          </a:p>
        </p:txBody>
      </p:sp>
      <p:sp>
        <p:nvSpPr>
          <p:cNvPr id="10" name="Rectangle 9"/>
          <p:cNvSpPr/>
          <p:nvPr/>
        </p:nvSpPr>
        <p:spPr>
          <a:xfrm>
            <a:off x="3932647" y="955504"/>
            <a:ext cx="1131273" cy="1007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A</a:t>
            </a:r>
            <a:endParaRPr lang="en-GB" sz="3200" dirty="0"/>
          </a:p>
        </p:txBody>
      </p:sp>
      <p:sp>
        <p:nvSpPr>
          <p:cNvPr id="11" name="Rectangle 10"/>
          <p:cNvSpPr/>
          <p:nvPr/>
        </p:nvSpPr>
        <p:spPr>
          <a:xfrm>
            <a:off x="6012160" y="836712"/>
            <a:ext cx="1584176" cy="21334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A + B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364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Scales Plan and </a:t>
              </a:r>
              <a:r>
                <a:rPr lang="en-GB" sz="3200" dirty="0" smtClean="0"/>
                <a:t>Lifts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12794" y="759294"/>
                <a:ext cx="8044309" cy="224676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>
                <a:spAutoFit/>
              </a:bodyPr>
              <a:lstStyle/>
              <a:p>
                <a:r>
                  <a:rPr lang="en-GB" sz="2000" dirty="0" smtClean="0"/>
                  <a:t>A light scale-pan is attached to a vertical light inextensible string. </a:t>
                </a:r>
              </a:p>
              <a:p>
                <a:r>
                  <a:rPr lang="en-GB" sz="2000" dirty="0" smtClean="0"/>
                  <a:t>The scale-pan carries two masses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 smtClean="0"/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 smtClean="0"/>
                  <a:t>. </a:t>
                </a:r>
              </a:p>
              <a:p>
                <a:r>
                  <a:rPr lang="en-GB" sz="2000" dirty="0" smtClean="0"/>
                  <a:t>The mass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 smtClean="0"/>
                  <a:t> is 400g and the mass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 smtClean="0"/>
                  <a:t> is 600g. </a:t>
                </a:r>
                <a:endParaRPr lang="en-GB" sz="2000" b="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 smtClean="0"/>
                  <a:t> rests on top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 smtClean="0"/>
                  <a:t>, as shown in the diagram.</a:t>
                </a:r>
              </a:p>
              <a:p>
                <a:r>
                  <a:rPr lang="en-GB" sz="2000" dirty="0" smtClean="0"/>
                  <a:t>The scale-pan is raised vertically, using the string, with acceleration 0.5 ms</a:t>
                </a:r>
                <a:r>
                  <a:rPr lang="en-GB" sz="2000" baseline="30000" dirty="0" smtClean="0"/>
                  <a:t>-2</a:t>
                </a:r>
                <a:r>
                  <a:rPr lang="en-GB" sz="2000" dirty="0" smtClean="0"/>
                  <a:t>. </a:t>
                </a:r>
              </a:p>
              <a:p>
                <a:pPr marL="342900" indent="-342900">
                  <a:buAutoNum type="alphaLcParenBoth"/>
                </a:pPr>
                <a:r>
                  <a:rPr lang="en-GB" sz="2000" dirty="0" smtClean="0"/>
                  <a:t>Find the tension in the string.</a:t>
                </a:r>
              </a:p>
              <a:p>
                <a:pPr marL="342900" indent="-342900">
                  <a:buAutoNum type="alphaLcParenBoth"/>
                </a:pPr>
                <a:r>
                  <a:rPr lang="en-GB" sz="2000" dirty="0" smtClean="0"/>
                  <a:t>Find the force exerted on mass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 smtClean="0"/>
                  <a:t> by mass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 smtClean="0"/>
                  <a:t>.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794" y="759294"/>
                <a:ext cx="8044309" cy="224676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Isosceles Triangle 8"/>
          <p:cNvSpPr/>
          <p:nvPr/>
        </p:nvSpPr>
        <p:spPr>
          <a:xfrm>
            <a:off x="827584" y="4653136"/>
            <a:ext cx="1656184" cy="1944216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Connector 10"/>
          <p:cNvCxnSpPr>
            <a:stCxn id="9" idx="0"/>
          </p:cNvCxnSpPr>
          <p:nvPr/>
        </p:nvCxnSpPr>
        <p:spPr>
          <a:xfrm flipH="1" flipV="1">
            <a:off x="1643118" y="4383385"/>
            <a:ext cx="12558" cy="26975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255161" y="6130718"/>
            <a:ext cx="790555" cy="4670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0.6 kg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1340918" y="5663406"/>
            <a:ext cx="619074" cy="4670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0.4 kg</a:t>
            </a:r>
            <a:endParaRPr lang="en-GB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643118" y="5327774"/>
                <a:ext cx="42217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3118" y="5327774"/>
                <a:ext cx="42217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959992" y="6281448"/>
                <a:ext cx="42217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992" y="6281448"/>
                <a:ext cx="42217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49526" y="3241672"/>
                <a:ext cx="4006462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/>
                  <a:t>Considering the whole system: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↑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:  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=1×0.5</m:t>
                      </m:r>
                    </m:oMath>
                  </m:oMathPara>
                </a14:m>
                <a:r>
                  <a:rPr lang="en-GB" sz="2000" b="0" dirty="0" smtClean="0"/>
                  <a:t/>
                </a:r>
                <a:br>
                  <a:rPr lang="en-GB" sz="2000" b="0" dirty="0" smtClean="0"/>
                </a:b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=10.3</m:t>
                    </m:r>
                  </m:oMath>
                </a14:m>
                <a:r>
                  <a:rPr lang="en-GB" sz="2000" dirty="0" smtClean="0"/>
                  <a:t> N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526" y="3241672"/>
                <a:ext cx="4006462" cy="1015663"/>
              </a:xfrm>
              <a:prstGeom prst="rect">
                <a:avLst/>
              </a:prstGeom>
              <a:blipFill>
                <a:blip r:embed="rId5"/>
                <a:stretch>
                  <a:fillRect l="-1674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Isosceles Triangle 17"/>
          <p:cNvSpPr/>
          <p:nvPr/>
        </p:nvSpPr>
        <p:spPr>
          <a:xfrm>
            <a:off x="2967514" y="5259865"/>
            <a:ext cx="886873" cy="994979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3414332" y="5110636"/>
            <a:ext cx="2495" cy="16828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154DA5A-F01A-44B9-B974-2011BCA604BA}"/>
              </a:ext>
            </a:extLst>
          </p:cNvPr>
          <p:cNvCxnSpPr>
            <a:cxnSpLocks/>
          </p:cNvCxnSpPr>
          <p:nvPr/>
        </p:nvCxnSpPr>
        <p:spPr>
          <a:xfrm flipV="1">
            <a:off x="3410635" y="4908952"/>
            <a:ext cx="1096" cy="36954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412769" y="4932005"/>
                <a:ext cx="42217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2769" y="4932005"/>
                <a:ext cx="42217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154DA5A-F01A-44B9-B974-2011BCA604BA}"/>
              </a:ext>
            </a:extLst>
          </p:cNvPr>
          <p:cNvCxnSpPr>
            <a:cxnSpLocks/>
          </p:cNvCxnSpPr>
          <p:nvPr/>
        </p:nvCxnSpPr>
        <p:spPr>
          <a:xfrm flipH="1">
            <a:off x="3410635" y="6246224"/>
            <a:ext cx="3227" cy="361987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458489" y="6231984"/>
                <a:ext cx="42217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8489" y="6231984"/>
                <a:ext cx="422170" cy="369332"/>
              </a:xfrm>
              <a:prstGeom prst="rect">
                <a:avLst/>
              </a:prstGeom>
              <a:blipFill>
                <a:blip r:embed="rId7"/>
                <a:stretch>
                  <a:fillRect l="-2857" r="-10000"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104300" y="5746929"/>
                <a:ext cx="6529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1 </m:t>
                    </m:r>
                  </m:oMath>
                </a14:m>
                <a:r>
                  <a:rPr lang="en-GB" b="0" i="0" dirty="0" smtClean="0">
                    <a:latin typeface="+mj-lt"/>
                  </a:rPr>
                  <a:t>kg</a:t>
                </a:r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300" y="5746929"/>
                <a:ext cx="652932" cy="369332"/>
              </a:xfrm>
              <a:prstGeom prst="rect">
                <a:avLst/>
              </a:prstGeom>
              <a:blipFill>
                <a:blip r:embed="rId8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635596" y="5019564"/>
                <a:ext cx="4339816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↑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−0.4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=0.4×0.5</m:t>
                      </m:r>
                    </m:oMath>
                  </m:oMathPara>
                </a14:m>
                <a:r>
                  <a:rPr lang="en-GB" sz="2400" b="0" dirty="0" smtClean="0"/>
                  <a:t/>
                </a:r>
                <a:br>
                  <a:rPr lang="en-GB" sz="2400" b="0" dirty="0" smtClean="0"/>
                </a:b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=4.12</m:t>
                    </m:r>
                  </m:oMath>
                </a14:m>
                <a:r>
                  <a:rPr lang="en-GB" sz="2400" dirty="0" smtClean="0"/>
                  <a:t> N</a:t>
                </a:r>
              </a:p>
              <a:p>
                <a:pPr algn="ctr"/>
                <a:r>
                  <a:rPr lang="en-GB" sz="2400" dirty="0" smtClean="0"/>
                  <a:t>So force exerted on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400" dirty="0" smtClean="0"/>
                  <a:t> by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400" dirty="0" smtClean="0"/>
                  <a:t> </a:t>
                </a:r>
              </a:p>
              <a:p>
                <a:pPr algn="ctr"/>
                <a:r>
                  <a:rPr lang="en-GB" sz="2400" dirty="0" smtClean="0"/>
                  <a:t>is 4.1N downwards.</a:t>
                </a:r>
                <a:endParaRPr lang="en-GB" sz="2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5596" y="5019564"/>
                <a:ext cx="4339816" cy="1569660"/>
              </a:xfrm>
              <a:prstGeom prst="rect">
                <a:avLst/>
              </a:prstGeom>
              <a:blipFill>
                <a:blip r:embed="rId9"/>
                <a:stretch>
                  <a:fillRect b="-7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46"/>
          <p:cNvSpPr/>
          <p:nvPr/>
        </p:nvSpPr>
        <p:spPr>
          <a:xfrm>
            <a:off x="4840596" y="3399316"/>
            <a:ext cx="23078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48" name="Rectangle 47"/>
          <p:cNvSpPr/>
          <p:nvPr/>
        </p:nvSpPr>
        <p:spPr>
          <a:xfrm>
            <a:off x="637665" y="3328076"/>
            <a:ext cx="243885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a</a:t>
            </a:r>
            <a:endParaRPr lang="en-GB" sz="20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546746" y="3106818"/>
            <a:ext cx="2646916" cy="1825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64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22" grpId="0"/>
      <p:bldP spid="25" grpId="0"/>
      <p:bldP spid="26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Scales Plan and </a:t>
              </a:r>
              <a:r>
                <a:rPr lang="en-GB" sz="3200" dirty="0" smtClean="0"/>
                <a:t>Lifts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7" y="764704"/>
            <a:ext cx="8504729" cy="280831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3834054"/>
            <a:ext cx="8442125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390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10F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1</a:t>
            </a:r>
          </a:p>
          <a:p>
            <a:r>
              <a:rPr lang="en-GB" sz="2400" dirty="0"/>
              <a:t>Pages 175-177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Q2</a:t>
            </a:r>
            <a:endParaRPr lang="en-US" sz="2400" dirty="0"/>
          </a:p>
          <a:p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 </a:t>
            </a:r>
            <a:r>
              <a:rPr lang="en-US" sz="2400" dirty="0"/>
              <a:t>					</a:t>
            </a:r>
            <a:r>
              <a:rPr lang="en-US" sz="2400" dirty="0" smtClean="0"/>
              <a:t>Q3-5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814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26434</TotalTime>
  <Words>322</Words>
  <Application>Microsoft Office PowerPoint</Application>
  <PresentationFormat>On-screen Show (4:3)</PresentationFormat>
  <Paragraphs>73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876</cp:revision>
  <dcterms:created xsi:type="dcterms:W3CDTF">2013-02-28T07:36:55Z</dcterms:created>
  <dcterms:modified xsi:type="dcterms:W3CDTF">2019-09-17T04:15:39Z</dcterms:modified>
</cp:coreProperties>
</file>