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87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635" r:id="rId2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7" autoAdjust="0"/>
  </p:normalViewPr>
  <p:slideViewPr>
    <p:cSldViewPr snapToGrid="0">
      <p:cViewPr varScale="1">
        <p:scale>
          <a:sx n="59" d="100"/>
          <a:sy n="59" d="100"/>
        </p:scale>
        <p:origin x="15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5964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22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560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765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985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3933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38647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82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02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593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622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19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370.png"/><Relationship Id="rId18" Type="http://schemas.openxmlformats.org/officeDocument/2006/relationships/image" Target="../media/image374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369.png"/><Relationship Id="rId17" Type="http://schemas.openxmlformats.org/officeDocument/2006/relationships/image" Target="../media/image373.png"/><Relationship Id="rId2" Type="http://schemas.openxmlformats.org/officeDocument/2006/relationships/image" Target="../media/image367.png"/><Relationship Id="rId16" Type="http://schemas.openxmlformats.org/officeDocument/2006/relationships/image" Target="../media/image372.png"/><Relationship Id="rId20" Type="http://schemas.openxmlformats.org/officeDocument/2006/relationships/image" Target="../media/image3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9.png"/><Relationship Id="rId11" Type="http://schemas.openxmlformats.org/officeDocument/2006/relationships/image" Target="../media/image368.png"/><Relationship Id="rId5" Type="http://schemas.openxmlformats.org/officeDocument/2006/relationships/image" Target="../media/image320.png"/><Relationship Id="rId15" Type="http://schemas.openxmlformats.org/officeDocument/2006/relationships/image" Target="../media/image371.png"/><Relationship Id="rId10" Type="http://schemas.openxmlformats.org/officeDocument/2006/relationships/image" Target="../media/image361.png"/><Relationship Id="rId19" Type="http://schemas.openxmlformats.org/officeDocument/2006/relationships/image" Target="../media/image375.png"/><Relationship Id="rId4" Type="http://schemas.openxmlformats.org/officeDocument/2006/relationships/image" Target="../media/image319.png"/><Relationship Id="rId9" Type="http://schemas.openxmlformats.org/officeDocument/2006/relationships/image" Target="../media/image360.png"/><Relationship Id="rId14" Type="http://schemas.openxmlformats.org/officeDocument/2006/relationships/image" Target="../media/image36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383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382.png"/><Relationship Id="rId17" Type="http://schemas.openxmlformats.org/officeDocument/2006/relationships/image" Target="../media/image387.png"/><Relationship Id="rId2" Type="http://schemas.openxmlformats.org/officeDocument/2006/relationships/image" Target="../media/image377.png"/><Relationship Id="rId16" Type="http://schemas.openxmlformats.org/officeDocument/2006/relationships/image" Target="../media/image3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8.png"/><Relationship Id="rId11" Type="http://schemas.openxmlformats.org/officeDocument/2006/relationships/image" Target="../media/image381.png"/><Relationship Id="rId5" Type="http://schemas.openxmlformats.org/officeDocument/2006/relationships/image" Target="../media/image320.png"/><Relationship Id="rId15" Type="http://schemas.openxmlformats.org/officeDocument/2006/relationships/image" Target="../media/image385.png"/><Relationship Id="rId10" Type="http://schemas.openxmlformats.org/officeDocument/2006/relationships/image" Target="../media/image380.png"/><Relationship Id="rId4" Type="http://schemas.openxmlformats.org/officeDocument/2006/relationships/image" Target="../media/image319.png"/><Relationship Id="rId9" Type="http://schemas.openxmlformats.org/officeDocument/2006/relationships/image" Target="../media/image379.png"/><Relationship Id="rId14" Type="http://schemas.openxmlformats.org/officeDocument/2006/relationships/image" Target="../media/image38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334.png"/><Relationship Id="rId18" Type="http://schemas.openxmlformats.org/officeDocument/2006/relationships/image" Target="../media/image393.png"/><Relationship Id="rId3" Type="http://schemas.openxmlformats.org/officeDocument/2006/relationships/image" Target="../media/image318.png"/><Relationship Id="rId21" Type="http://schemas.openxmlformats.org/officeDocument/2006/relationships/image" Target="../media/image396.png"/><Relationship Id="rId7" Type="http://schemas.openxmlformats.org/officeDocument/2006/relationships/image" Target="../media/image343.png"/><Relationship Id="rId12" Type="http://schemas.openxmlformats.org/officeDocument/2006/relationships/image" Target="../media/image389.png"/><Relationship Id="rId17" Type="http://schemas.openxmlformats.org/officeDocument/2006/relationships/image" Target="../media/image392.png"/><Relationship Id="rId2" Type="http://schemas.openxmlformats.org/officeDocument/2006/relationships/image" Target="../media/image377.png"/><Relationship Id="rId16" Type="http://schemas.openxmlformats.org/officeDocument/2006/relationships/image" Target="../media/image391.png"/><Relationship Id="rId20" Type="http://schemas.openxmlformats.org/officeDocument/2006/relationships/image" Target="../media/image3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8.png"/><Relationship Id="rId11" Type="http://schemas.openxmlformats.org/officeDocument/2006/relationships/image" Target="../media/image388.png"/><Relationship Id="rId5" Type="http://schemas.openxmlformats.org/officeDocument/2006/relationships/image" Target="../media/image320.png"/><Relationship Id="rId15" Type="http://schemas.openxmlformats.org/officeDocument/2006/relationships/image" Target="../media/image390.png"/><Relationship Id="rId10" Type="http://schemas.openxmlformats.org/officeDocument/2006/relationships/image" Target="../media/image380.png"/><Relationship Id="rId19" Type="http://schemas.openxmlformats.org/officeDocument/2006/relationships/image" Target="../media/image394.png"/><Relationship Id="rId4" Type="http://schemas.openxmlformats.org/officeDocument/2006/relationships/image" Target="../media/image319.png"/><Relationship Id="rId9" Type="http://schemas.openxmlformats.org/officeDocument/2006/relationships/image" Target="../media/image379.png"/><Relationship Id="rId14" Type="http://schemas.openxmlformats.org/officeDocument/2006/relationships/image" Target="../media/image38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2" Type="http://schemas.openxmlformats.org/officeDocument/2006/relationships/image" Target="../media/image3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8.png"/><Relationship Id="rId5" Type="http://schemas.openxmlformats.org/officeDocument/2006/relationships/image" Target="../media/image320.png"/><Relationship Id="rId10" Type="http://schemas.openxmlformats.org/officeDocument/2006/relationships/image" Target="../media/image397.png"/><Relationship Id="rId4" Type="http://schemas.openxmlformats.org/officeDocument/2006/relationships/image" Target="../media/image319.png"/><Relationship Id="rId9" Type="http://schemas.openxmlformats.org/officeDocument/2006/relationships/image" Target="../media/image39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403.png"/><Relationship Id="rId18" Type="http://schemas.openxmlformats.org/officeDocument/2006/relationships/image" Target="../media/image408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402.png"/><Relationship Id="rId17" Type="http://schemas.openxmlformats.org/officeDocument/2006/relationships/image" Target="../media/image407.png"/><Relationship Id="rId2" Type="http://schemas.openxmlformats.org/officeDocument/2006/relationships/image" Target="../media/image377.png"/><Relationship Id="rId16" Type="http://schemas.openxmlformats.org/officeDocument/2006/relationships/image" Target="../media/image4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8.png"/><Relationship Id="rId11" Type="http://schemas.openxmlformats.org/officeDocument/2006/relationships/image" Target="../media/image401.png"/><Relationship Id="rId5" Type="http://schemas.openxmlformats.org/officeDocument/2006/relationships/image" Target="../media/image320.png"/><Relationship Id="rId15" Type="http://schemas.openxmlformats.org/officeDocument/2006/relationships/image" Target="../media/image405.png"/><Relationship Id="rId10" Type="http://schemas.openxmlformats.org/officeDocument/2006/relationships/image" Target="../media/image400.png"/><Relationship Id="rId19" Type="http://schemas.openxmlformats.org/officeDocument/2006/relationships/image" Target="../media/image409.png"/><Relationship Id="rId4" Type="http://schemas.openxmlformats.org/officeDocument/2006/relationships/image" Target="../media/image319.png"/><Relationship Id="rId9" Type="http://schemas.openxmlformats.org/officeDocument/2006/relationships/image" Target="../media/image399.png"/><Relationship Id="rId14" Type="http://schemas.openxmlformats.org/officeDocument/2006/relationships/image" Target="../media/image40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3.png"/><Relationship Id="rId13" Type="http://schemas.openxmlformats.org/officeDocument/2006/relationships/image" Target="../media/image416.png"/><Relationship Id="rId3" Type="http://schemas.openxmlformats.org/officeDocument/2006/relationships/image" Target="../media/image411.png"/><Relationship Id="rId7" Type="http://schemas.openxmlformats.org/officeDocument/2006/relationships/image" Target="../media/image412.png"/><Relationship Id="rId12" Type="http://schemas.openxmlformats.org/officeDocument/2006/relationships/image" Target="../media/image415.png"/><Relationship Id="rId17" Type="http://schemas.openxmlformats.org/officeDocument/2006/relationships/image" Target="../media/image420.png"/><Relationship Id="rId2" Type="http://schemas.openxmlformats.org/officeDocument/2006/relationships/image" Target="../media/image410.png"/><Relationship Id="rId16" Type="http://schemas.openxmlformats.org/officeDocument/2006/relationships/image" Target="../media/image4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414.png"/><Relationship Id="rId5" Type="http://schemas.openxmlformats.org/officeDocument/2006/relationships/image" Target="../media/image319.png"/><Relationship Id="rId15" Type="http://schemas.openxmlformats.org/officeDocument/2006/relationships/image" Target="../media/image418.png"/><Relationship Id="rId10" Type="http://schemas.openxmlformats.org/officeDocument/2006/relationships/image" Target="../media/image413.png"/><Relationship Id="rId4" Type="http://schemas.openxmlformats.org/officeDocument/2006/relationships/image" Target="../media/image318.png"/><Relationship Id="rId9" Type="http://schemas.openxmlformats.org/officeDocument/2006/relationships/image" Target="../media/image323.png"/><Relationship Id="rId14" Type="http://schemas.openxmlformats.org/officeDocument/2006/relationships/image" Target="../media/image4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423.png"/><Relationship Id="rId18" Type="http://schemas.openxmlformats.org/officeDocument/2006/relationships/image" Target="../media/image428.png"/><Relationship Id="rId3" Type="http://schemas.openxmlformats.org/officeDocument/2006/relationships/image" Target="../media/image318.png"/><Relationship Id="rId21" Type="http://schemas.openxmlformats.org/officeDocument/2006/relationships/image" Target="../media/image431.png"/><Relationship Id="rId7" Type="http://schemas.openxmlformats.org/officeDocument/2006/relationships/image" Target="../media/image343.png"/><Relationship Id="rId12" Type="http://schemas.openxmlformats.org/officeDocument/2006/relationships/image" Target="../media/image422.png"/><Relationship Id="rId17" Type="http://schemas.openxmlformats.org/officeDocument/2006/relationships/image" Target="../media/image427.png"/><Relationship Id="rId2" Type="http://schemas.openxmlformats.org/officeDocument/2006/relationships/image" Target="../media/image411.png"/><Relationship Id="rId16" Type="http://schemas.openxmlformats.org/officeDocument/2006/relationships/image" Target="../media/image426.png"/><Relationship Id="rId20" Type="http://schemas.openxmlformats.org/officeDocument/2006/relationships/image" Target="../media/image4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2.png"/><Relationship Id="rId11" Type="http://schemas.openxmlformats.org/officeDocument/2006/relationships/image" Target="../media/image414.png"/><Relationship Id="rId5" Type="http://schemas.openxmlformats.org/officeDocument/2006/relationships/image" Target="../media/image320.png"/><Relationship Id="rId15" Type="http://schemas.openxmlformats.org/officeDocument/2006/relationships/image" Target="../media/image425.png"/><Relationship Id="rId10" Type="http://schemas.openxmlformats.org/officeDocument/2006/relationships/image" Target="../media/image413.png"/><Relationship Id="rId19" Type="http://schemas.openxmlformats.org/officeDocument/2006/relationships/image" Target="../media/image429.png"/><Relationship Id="rId4" Type="http://schemas.openxmlformats.org/officeDocument/2006/relationships/image" Target="../media/image319.png"/><Relationship Id="rId9" Type="http://schemas.openxmlformats.org/officeDocument/2006/relationships/image" Target="../media/image421.png"/><Relationship Id="rId14" Type="http://schemas.openxmlformats.org/officeDocument/2006/relationships/image" Target="../media/image42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4.png"/><Relationship Id="rId13" Type="http://schemas.openxmlformats.org/officeDocument/2006/relationships/image" Target="../media/image438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321.png"/><Relationship Id="rId2" Type="http://schemas.openxmlformats.org/officeDocument/2006/relationships/image" Target="../media/image4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3.png"/><Relationship Id="rId11" Type="http://schemas.openxmlformats.org/officeDocument/2006/relationships/image" Target="../media/image437.png"/><Relationship Id="rId5" Type="http://schemas.openxmlformats.org/officeDocument/2006/relationships/image" Target="../media/image320.png"/><Relationship Id="rId15" Type="http://schemas.openxmlformats.org/officeDocument/2006/relationships/image" Target="../media/image440.png"/><Relationship Id="rId10" Type="http://schemas.openxmlformats.org/officeDocument/2006/relationships/image" Target="../media/image436.png"/><Relationship Id="rId4" Type="http://schemas.openxmlformats.org/officeDocument/2006/relationships/image" Target="../media/image319.png"/><Relationship Id="rId9" Type="http://schemas.openxmlformats.org/officeDocument/2006/relationships/image" Target="../media/image435.png"/><Relationship Id="rId14" Type="http://schemas.openxmlformats.org/officeDocument/2006/relationships/image" Target="../media/image43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0.png"/><Relationship Id="rId13" Type="http://schemas.openxmlformats.org/officeDocument/2006/relationships/image" Target="../media/image445.png"/><Relationship Id="rId18" Type="http://schemas.openxmlformats.org/officeDocument/2006/relationships/image" Target="../media/image450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444.png"/><Relationship Id="rId17" Type="http://schemas.openxmlformats.org/officeDocument/2006/relationships/image" Target="../media/image449.png"/><Relationship Id="rId2" Type="http://schemas.openxmlformats.org/officeDocument/2006/relationships/image" Target="../media/image432.png"/><Relationship Id="rId16" Type="http://schemas.openxmlformats.org/officeDocument/2006/relationships/image" Target="../media/image4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3.png"/><Relationship Id="rId11" Type="http://schemas.openxmlformats.org/officeDocument/2006/relationships/image" Target="../media/image443.png"/><Relationship Id="rId5" Type="http://schemas.openxmlformats.org/officeDocument/2006/relationships/image" Target="../media/image320.png"/><Relationship Id="rId15" Type="http://schemas.openxmlformats.org/officeDocument/2006/relationships/image" Target="../media/image447.png"/><Relationship Id="rId10" Type="http://schemas.openxmlformats.org/officeDocument/2006/relationships/image" Target="../media/image442.png"/><Relationship Id="rId4" Type="http://schemas.openxmlformats.org/officeDocument/2006/relationships/image" Target="../media/image319.png"/><Relationship Id="rId9" Type="http://schemas.openxmlformats.org/officeDocument/2006/relationships/image" Target="../media/image441.png"/><Relationship Id="rId14" Type="http://schemas.openxmlformats.org/officeDocument/2006/relationships/image" Target="../media/image44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8.png"/><Relationship Id="rId3" Type="http://schemas.openxmlformats.org/officeDocument/2006/relationships/image" Target="../media/image303.png"/><Relationship Id="rId7" Type="http://schemas.openxmlformats.org/officeDocument/2006/relationships/image" Target="../media/image307.png"/><Relationship Id="rId2" Type="http://schemas.openxmlformats.org/officeDocument/2006/relationships/image" Target="../media/image3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6.png"/><Relationship Id="rId11" Type="http://schemas.openxmlformats.org/officeDocument/2006/relationships/image" Target="../media/image311.png"/><Relationship Id="rId5" Type="http://schemas.openxmlformats.org/officeDocument/2006/relationships/image" Target="../media/image305.png"/><Relationship Id="rId10" Type="http://schemas.openxmlformats.org/officeDocument/2006/relationships/image" Target="../media/image310.png"/><Relationship Id="rId4" Type="http://schemas.openxmlformats.org/officeDocument/2006/relationships/image" Target="../media/image304.png"/><Relationship Id="rId9" Type="http://schemas.openxmlformats.org/officeDocument/2006/relationships/image" Target="../media/image30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8.png"/><Relationship Id="rId13" Type="http://schemas.openxmlformats.org/officeDocument/2006/relationships/image" Target="../media/image323.png"/><Relationship Id="rId3" Type="http://schemas.openxmlformats.org/officeDocument/2006/relationships/image" Target="../media/image313.png"/><Relationship Id="rId7" Type="http://schemas.openxmlformats.org/officeDocument/2006/relationships/image" Target="../media/image317.png"/><Relationship Id="rId12" Type="http://schemas.openxmlformats.org/officeDocument/2006/relationships/image" Target="../media/image322.png"/><Relationship Id="rId2" Type="http://schemas.openxmlformats.org/officeDocument/2006/relationships/image" Target="../media/image3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6.png"/><Relationship Id="rId11" Type="http://schemas.openxmlformats.org/officeDocument/2006/relationships/image" Target="../media/image321.png"/><Relationship Id="rId5" Type="http://schemas.openxmlformats.org/officeDocument/2006/relationships/image" Target="../media/image315.png"/><Relationship Id="rId10" Type="http://schemas.openxmlformats.org/officeDocument/2006/relationships/image" Target="../media/image320.png"/><Relationship Id="rId4" Type="http://schemas.openxmlformats.org/officeDocument/2006/relationships/image" Target="../media/image314.png"/><Relationship Id="rId9" Type="http://schemas.openxmlformats.org/officeDocument/2006/relationships/image" Target="../media/image319.png"/><Relationship Id="rId14" Type="http://schemas.openxmlformats.org/officeDocument/2006/relationships/image" Target="../media/image3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7.png"/><Relationship Id="rId13" Type="http://schemas.openxmlformats.org/officeDocument/2006/relationships/image" Target="../media/image332.png"/><Relationship Id="rId3" Type="http://schemas.openxmlformats.org/officeDocument/2006/relationships/image" Target="../media/image325.png"/><Relationship Id="rId7" Type="http://schemas.openxmlformats.org/officeDocument/2006/relationships/image" Target="../media/image326.png"/><Relationship Id="rId12" Type="http://schemas.openxmlformats.org/officeDocument/2006/relationships/image" Target="../media/image331.png"/><Relationship Id="rId17" Type="http://schemas.openxmlformats.org/officeDocument/2006/relationships/image" Target="../media/image324.png"/><Relationship Id="rId2" Type="http://schemas.openxmlformats.org/officeDocument/2006/relationships/image" Target="../media/image313.png"/><Relationship Id="rId16" Type="http://schemas.openxmlformats.org/officeDocument/2006/relationships/image" Target="../media/image3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30.png"/><Relationship Id="rId5" Type="http://schemas.openxmlformats.org/officeDocument/2006/relationships/image" Target="../media/image319.png"/><Relationship Id="rId15" Type="http://schemas.openxmlformats.org/officeDocument/2006/relationships/image" Target="../media/image334.png"/><Relationship Id="rId10" Type="http://schemas.openxmlformats.org/officeDocument/2006/relationships/image" Target="../media/image329.png"/><Relationship Id="rId4" Type="http://schemas.openxmlformats.org/officeDocument/2006/relationships/image" Target="../media/image318.png"/><Relationship Id="rId9" Type="http://schemas.openxmlformats.org/officeDocument/2006/relationships/image" Target="../media/image328.png"/><Relationship Id="rId14" Type="http://schemas.openxmlformats.org/officeDocument/2006/relationships/image" Target="../media/image3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3" Type="http://schemas.openxmlformats.org/officeDocument/2006/relationships/image" Target="../media/image337.png"/><Relationship Id="rId7" Type="http://schemas.openxmlformats.org/officeDocument/2006/relationships/image" Target="../media/image324.png"/><Relationship Id="rId2" Type="http://schemas.openxmlformats.org/officeDocument/2006/relationships/image" Target="../media/image3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40.png"/><Relationship Id="rId5" Type="http://schemas.openxmlformats.org/officeDocument/2006/relationships/image" Target="../media/image319.png"/><Relationship Id="rId10" Type="http://schemas.openxmlformats.org/officeDocument/2006/relationships/image" Target="../media/image339.png"/><Relationship Id="rId4" Type="http://schemas.openxmlformats.org/officeDocument/2006/relationships/image" Target="../media/image318.png"/><Relationship Id="rId9" Type="http://schemas.openxmlformats.org/officeDocument/2006/relationships/image" Target="../media/image33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349.png"/><Relationship Id="rId18" Type="http://schemas.openxmlformats.org/officeDocument/2006/relationships/image" Target="../media/image354.png"/><Relationship Id="rId3" Type="http://schemas.openxmlformats.org/officeDocument/2006/relationships/image" Target="../media/image342.png"/><Relationship Id="rId7" Type="http://schemas.openxmlformats.org/officeDocument/2006/relationships/image" Target="../media/image343.png"/><Relationship Id="rId12" Type="http://schemas.openxmlformats.org/officeDocument/2006/relationships/image" Target="../media/image348.png"/><Relationship Id="rId17" Type="http://schemas.openxmlformats.org/officeDocument/2006/relationships/image" Target="../media/image353.png"/><Relationship Id="rId2" Type="http://schemas.openxmlformats.org/officeDocument/2006/relationships/image" Target="../media/image341.png"/><Relationship Id="rId16" Type="http://schemas.openxmlformats.org/officeDocument/2006/relationships/image" Target="../media/image3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47.png"/><Relationship Id="rId5" Type="http://schemas.openxmlformats.org/officeDocument/2006/relationships/image" Target="../media/image319.png"/><Relationship Id="rId15" Type="http://schemas.openxmlformats.org/officeDocument/2006/relationships/image" Target="../media/image351.png"/><Relationship Id="rId10" Type="http://schemas.openxmlformats.org/officeDocument/2006/relationships/image" Target="../media/image346.png"/><Relationship Id="rId19" Type="http://schemas.openxmlformats.org/officeDocument/2006/relationships/image" Target="../media/image355.png"/><Relationship Id="rId4" Type="http://schemas.openxmlformats.org/officeDocument/2006/relationships/image" Target="../media/image318.png"/><Relationship Id="rId9" Type="http://schemas.openxmlformats.org/officeDocument/2006/relationships/image" Target="../media/image345.png"/><Relationship Id="rId14" Type="http://schemas.openxmlformats.org/officeDocument/2006/relationships/image" Target="../media/image3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2" Type="http://schemas.openxmlformats.org/officeDocument/2006/relationships/image" Target="../media/image3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7.png"/><Relationship Id="rId5" Type="http://schemas.openxmlformats.org/officeDocument/2006/relationships/image" Target="../media/image320.png"/><Relationship Id="rId4" Type="http://schemas.openxmlformats.org/officeDocument/2006/relationships/image" Target="../media/image3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3.png"/><Relationship Id="rId13" Type="http://schemas.openxmlformats.org/officeDocument/2006/relationships/image" Target="../media/image331.png"/><Relationship Id="rId3" Type="http://schemas.openxmlformats.org/officeDocument/2006/relationships/image" Target="../media/image318.png"/><Relationship Id="rId7" Type="http://schemas.openxmlformats.org/officeDocument/2006/relationships/image" Target="../media/image343.png"/><Relationship Id="rId12" Type="http://schemas.openxmlformats.org/officeDocument/2006/relationships/image" Target="../media/image363.png"/><Relationship Id="rId2" Type="http://schemas.openxmlformats.org/officeDocument/2006/relationships/image" Target="../media/image358.png"/><Relationship Id="rId16" Type="http://schemas.openxmlformats.org/officeDocument/2006/relationships/image" Target="../media/image3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9.png"/><Relationship Id="rId11" Type="http://schemas.openxmlformats.org/officeDocument/2006/relationships/image" Target="../media/image362.png"/><Relationship Id="rId5" Type="http://schemas.openxmlformats.org/officeDocument/2006/relationships/image" Target="../media/image320.png"/><Relationship Id="rId15" Type="http://schemas.openxmlformats.org/officeDocument/2006/relationships/image" Target="../media/image365.png"/><Relationship Id="rId10" Type="http://schemas.openxmlformats.org/officeDocument/2006/relationships/image" Target="../media/image361.png"/><Relationship Id="rId4" Type="http://schemas.openxmlformats.org/officeDocument/2006/relationships/image" Target="../media/image319.png"/><Relationship Id="rId9" Type="http://schemas.openxmlformats.org/officeDocument/2006/relationships/image" Target="../media/image360.png"/><Relationship Id="rId14" Type="http://schemas.openxmlformats.org/officeDocument/2006/relationships/image" Target="../media/image3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42099" y="786648"/>
            <a:ext cx="80903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Methods in </a:t>
            </a:r>
          </a:p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Differential Equations</a:t>
            </a:r>
            <a:endParaRPr lang="ja-JP" altLang="en-US" sz="96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3392" y="423135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21789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217894"/>
              </a:xfrm>
              <a:blipFill>
                <a:blip r:embed="rId2"/>
                <a:stretch>
                  <a:fillRect t="-1302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43608" y="3861048"/>
                <a:ext cx="217572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861048"/>
                <a:ext cx="2175724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0154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015471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3709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37095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256076" y="137677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+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56076" y="191683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represent  constant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67944" y="2600908"/>
                <a:ext cx="18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600908"/>
                <a:ext cx="1800200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5724128" y="274492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868144" y="274492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x on each side – they must be equal…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004048" y="3032956"/>
                <a:ext cx="7200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032956"/>
                <a:ext cx="72008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004048" y="3356992"/>
                <a:ext cx="82809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356992"/>
                <a:ext cx="828092" cy="5142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868144" y="3320988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Divide by 6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7" name="Arc 56"/>
          <p:cNvSpPr/>
          <p:nvPr/>
        </p:nvSpPr>
        <p:spPr>
          <a:xfrm>
            <a:off x="5724128" y="321297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067944" y="3969060"/>
                <a:ext cx="18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969060"/>
                <a:ext cx="18002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5688124" y="411307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5903640" y="411307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the ‘constant’ on each side – they must be equal as well…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99992" y="4401108"/>
                <a:ext cx="13321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401108"/>
                <a:ext cx="1332148" cy="307777"/>
              </a:xfrm>
              <a:prstGeom prst="rect">
                <a:avLst/>
              </a:prstGeom>
              <a:blipFill>
                <a:blip r:embed="rId1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688124" y="461713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535996" y="4797152"/>
                <a:ext cx="136815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4797152"/>
                <a:ext cx="1368152" cy="5142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688124" y="512118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076056" y="5337212"/>
                <a:ext cx="82809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337212"/>
                <a:ext cx="828092" cy="5142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139952" y="2600908"/>
            <a:ext cx="360040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4644008" y="3969060"/>
            <a:ext cx="68407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5472100" y="2600908"/>
            <a:ext cx="32403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904148" y="4617132"/>
            <a:ext cx="2412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the value of </a:t>
            </a:r>
            <a:r>
              <a:rPr lang="el-GR" sz="12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that we have found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868144" y="5229200"/>
            <a:ext cx="1116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Solve for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μ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175956" y="5805264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now know the value of the Particular Integral!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752020" y="6201308"/>
                <a:ext cx="1149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6201308"/>
                <a:ext cx="114961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768244" y="6093296"/>
                <a:ext cx="1286955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6093296"/>
                <a:ext cx="1286955" cy="501419"/>
              </a:xfrm>
              <a:prstGeom prst="rect">
                <a:avLst/>
              </a:prstGeom>
              <a:blipFill>
                <a:blip r:embed="rId1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5832140" y="6381328"/>
            <a:ext cx="93610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863588" y="5697252"/>
                <a:ext cx="2400594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88" y="5697252"/>
                <a:ext cx="2400594" cy="501419"/>
              </a:xfrm>
              <a:prstGeom prst="rect">
                <a:avLst/>
              </a:prstGeom>
              <a:blipFill>
                <a:blip r:embed="rId20"/>
                <a:stretch>
                  <a:fillRect b="-122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/>
          <p:cNvSpPr/>
          <p:nvPr/>
        </p:nvSpPr>
        <p:spPr>
          <a:xfrm>
            <a:off x="4463988" y="1988840"/>
            <a:ext cx="93610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7236296" y="6129300"/>
            <a:ext cx="756084" cy="46805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5220072" y="6201308"/>
            <a:ext cx="61206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5148064" y="5373216"/>
            <a:ext cx="64807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5148064" y="3392996"/>
            <a:ext cx="504056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6840252" y="6093296"/>
            <a:ext cx="1188132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/>
          <p:cNvSpPr/>
          <p:nvPr/>
        </p:nvSpPr>
        <p:spPr>
          <a:xfrm>
            <a:off x="1331640" y="4581128"/>
            <a:ext cx="151216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2">
            <a:extLst>
              <a:ext uri="{FF2B5EF4-FFF2-40B4-BE49-F238E27FC236}">
                <a16:creationId xmlns:a16="http://schemas.microsoft.com/office/drawing/2014/main" id="{80B0B3C6-D99A-41FD-8936-14D1A909C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B2A0DFB6-9CDE-4EA1-881B-7460077C1C47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63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2" grpId="0"/>
      <p:bldP spid="53" grpId="0"/>
      <p:bldP spid="54" grpId="0"/>
      <p:bldP spid="56" grpId="0"/>
      <p:bldP spid="57" grpId="0" animBg="1"/>
      <p:bldP spid="60" grpId="0"/>
      <p:bldP spid="61" grpId="0" animBg="1"/>
      <p:bldP spid="62" grpId="0"/>
      <p:bldP spid="63" grpId="0"/>
      <p:bldP spid="64" grpId="0" animBg="1"/>
      <p:bldP spid="65" grpId="0"/>
      <p:bldP spid="66" grpId="0" animBg="1"/>
      <p:bldP spid="67" grpId="0"/>
      <p:bldP spid="5" grpId="0" animBg="1"/>
      <p:bldP spid="5" grpId="1" animBg="1"/>
      <p:bldP spid="69" grpId="0" animBg="1"/>
      <p:bldP spid="69" grpId="1" animBg="1"/>
      <p:bldP spid="70" grpId="0" animBg="1"/>
      <p:bldP spid="70" grpId="1" animBg="1"/>
      <p:bldP spid="71" grpId="0"/>
      <p:bldP spid="73" grpId="0"/>
      <p:bldP spid="74" grpId="0"/>
      <p:bldP spid="75" grpId="0"/>
      <p:bldP spid="76" grpId="0"/>
      <p:bldP spid="78" grpId="0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722428" y="1016732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102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102610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87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872372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84068" y="137677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+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+ v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5956" y="2852936"/>
                <a:ext cx="16201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852936"/>
                <a:ext cx="1620180" cy="307777"/>
              </a:xfrm>
              <a:prstGeom prst="rect">
                <a:avLst/>
              </a:prstGeom>
              <a:blipFill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67944" y="3212976"/>
                <a:ext cx="1332148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212976"/>
                <a:ext cx="1332148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724128" y="191683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v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represent  constant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5936" y="3717032"/>
                <a:ext cx="972108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717032"/>
                <a:ext cx="972108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904148" y="3176972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5652120" y="303295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904148" y="3609020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03948" y="429309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20072" y="4653136"/>
                <a:ext cx="2058833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4653136"/>
                <a:ext cx="2058833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652120" y="353701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43908" y="5301208"/>
                <a:ext cx="35643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0" smtClean="0">
                          <a:latin typeface="Cambria Math"/>
                        </a:rPr>
                        <m:t>−5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+6(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5301208"/>
                <a:ext cx="3564396" cy="307777"/>
              </a:xfrm>
              <a:prstGeom prst="rect">
                <a:avLst/>
              </a:prstGeom>
              <a:blipFill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7128284" y="494116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128284" y="544522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236296" y="5013176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Sub in differentials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36296" y="544522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out the brackets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75956" y="1556792"/>
            <a:ext cx="93610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283968" y="2852936"/>
            <a:ext cx="140415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2807804" y="4041068"/>
            <a:ext cx="360040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15916" y="5769260"/>
                <a:ext cx="34203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5769260"/>
                <a:ext cx="3420380" cy="307777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4139952" y="3248980"/>
            <a:ext cx="1152128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328084" y="4689140"/>
            <a:ext cx="360040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887924" y="533721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067944" y="3753036"/>
            <a:ext cx="828092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976156" y="4725144"/>
            <a:ext cx="288032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480212" y="4869160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427984" y="5337212"/>
            <a:ext cx="72008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508104" y="5337212"/>
            <a:ext cx="108012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7135375" y="5949280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272301" y="5877272"/>
            <a:ext cx="187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terms in x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x and constants separately</a:t>
            </a:r>
            <a:endParaRPr lang="en-GB" sz="1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563888" y="6237312"/>
                <a:ext cx="3708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6237312"/>
                <a:ext cx="3708412" cy="307777"/>
              </a:xfrm>
              <a:prstGeom prst="rect">
                <a:avLst/>
              </a:prstGeom>
              <a:blipFill>
                <a:blip r:embed="rId1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54"/>
          <p:cNvSpPr/>
          <p:nvPr/>
        </p:nvSpPr>
        <p:spPr>
          <a:xfrm>
            <a:off x="3887924" y="5805264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139952" y="5805264"/>
            <a:ext cx="57606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716016" y="5805264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5292080" y="5805264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868144" y="5805264"/>
            <a:ext cx="36004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228184" y="5805264"/>
            <a:ext cx="39604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3707904" y="6273316"/>
            <a:ext cx="39604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4319972" y="6273316"/>
            <a:ext cx="93610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472100" y="6273316"/>
            <a:ext cx="111612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2">
            <a:extLst>
              <a:ext uri="{FF2B5EF4-FFF2-40B4-BE49-F238E27FC236}">
                <a16:creationId xmlns:a16="http://schemas.microsoft.com/office/drawing/2014/main" id="{92AA3371-6E86-4C17-9C70-016A88714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67" name="テキスト ボックス 3">
            <a:extLst>
              <a:ext uri="{FF2B5EF4-FFF2-40B4-BE49-F238E27FC236}">
                <a16:creationId xmlns:a16="http://schemas.microsoft.com/office/drawing/2014/main" id="{44CAE55A-3D28-498D-8480-5BA8C2E6238B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33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6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/>
      <p:bldP spid="42" grpId="0" animBg="1"/>
      <p:bldP spid="42" grpId="1" animBg="1"/>
      <p:bldP spid="43" grpId="0" animBg="1"/>
      <p:bldP spid="43" grpId="1" animBg="1"/>
      <p:bldP spid="45" grpId="0" animBg="1"/>
      <p:bldP spid="45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3" grpId="0"/>
      <p:bldP spid="54" grpId="0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722428" y="1016732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102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102610" cy="307777"/>
              </a:xfrm>
              <a:prstGeom prst="rect">
                <a:avLst/>
              </a:prstGeom>
              <a:blipFill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872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872372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84068" y="137677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+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+ v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24128" y="1916832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v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represent  constant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59932" y="2600908"/>
                <a:ext cx="3708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2600908"/>
                <a:ext cx="3708412" cy="307777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7452320" y="2780928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667836" y="2780928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x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67944" y="2636912"/>
            <a:ext cx="43204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00292" y="2636912"/>
            <a:ext cx="360040" cy="25202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660232" y="2996952"/>
                <a:ext cx="8280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2996952"/>
                <a:ext cx="82809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696236" y="3284984"/>
                <a:ext cx="86409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236" y="3284984"/>
                <a:ext cx="864096" cy="51424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7452320" y="3176972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632340" y="3248980"/>
            <a:ext cx="684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Solve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75522" y="3897052"/>
                <a:ext cx="3708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522" y="3897052"/>
                <a:ext cx="3708412" cy="307777"/>
              </a:xfrm>
              <a:prstGeom prst="rect">
                <a:avLst/>
              </a:prstGeom>
              <a:blipFill>
                <a:blip r:embed="rId1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7465394" y="4077072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667836" y="4005064"/>
            <a:ext cx="14761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x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34" name="Arc 33"/>
          <p:cNvSpPr/>
          <p:nvPr/>
        </p:nvSpPr>
        <p:spPr>
          <a:xfrm>
            <a:off x="7465394" y="4473116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645414" y="4437112"/>
            <a:ext cx="1498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value of </a:t>
            </a:r>
            <a:r>
              <a:rPr lang="el-GR" sz="12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help solve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31606" y="3933056"/>
            <a:ext cx="79208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71766" y="4293096"/>
                <a:ext cx="138856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1766" y="4293096"/>
                <a:ext cx="1388566" cy="307777"/>
              </a:xfrm>
              <a:prstGeom prst="rect">
                <a:avLst/>
              </a:prstGeom>
              <a:blipFill>
                <a:blip r:embed="rId1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804248" y="4581128"/>
                <a:ext cx="68407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4581128"/>
                <a:ext cx="684076" cy="5142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53127" y="5193196"/>
                <a:ext cx="37084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−10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+(2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127" y="5193196"/>
                <a:ext cx="3708412" cy="307777"/>
              </a:xfrm>
              <a:prstGeom prst="rect">
                <a:avLst/>
              </a:prstGeom>
              <a:blipFill>
                <a:blip r:embed="rId1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442999" y="5373216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668344" y="5337212"/>
            <a:ext cx="9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constants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44" name="Arc 43"/>
          <p:cNvSpPr/>
          <p:nvPr/>
        </p:nvSpPr>
        <p:spPr>
          <a:xfrm>
            <a:off x="7452320" y="5841268"/>
            <a:ext cx="252028" cy="396044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632340" y="5805264"/>
            <a:ext cx="1623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the values of </a:t>
            </a:r>
            <a:r>
              <a:rPr lang="el-GR" sz="12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and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μ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to help solve</a:t>
            </a:r>
            <a:endParaRPr lang="en-GB" sz="1200" baseline="30000" dirty="0">
              <a:solidFill>
                <a:srgbClr val="FF0000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868144" y="5229200"/>
            <a:ext cx="111612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904148" y="5625244"/>
                <a:ext cx="15481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148" y="5625244"/>
                <a:ext cx="1548172" cy="307777"/>
              </a:xfrm>
              <a:prstGeom prst="rect">
                <a:avLst/>
              </a:prstGeom>
              <a:blipFill>
                <a:blip r:embed="rId1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68244" y="5949280"/>
                <a:ext cx="828092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4" y="5949280"/>
                <a:ext cx="828092" cy="497059"/>
              </a:xfrm>
              <a:prstGeom prst="rect">
                <a:avLst/>
              </a:prstGeom>
              <a:blipFill>
                <a:blip r:embed="rId1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187624" y="6021288"/>
                <a:ext cx="1819472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6021288"/>
                <a:ext cx="1819472" cy="501419"/>
              </a:xfrm>
              <a:prstGeom prst="rect">
                <a:avLst/>
              </a:prstGeom>
              <a:blipFill>
                <a:blip r:embed="rId2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31640" y="5625244"/>
                <a:ext cx="16510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5625244"/>
                <a:ext cx="1651029" cy="307777"/>
              </a:xfrm>
              <a:prstGeom prst="rect">
                <a:avLst/>
              </a:prstGeom>
              <a:blipFill>
                <a:blip r:embed="rId2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6876256" y="3320988"/>
            <a:ext cx="540060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912260" y="4617132"/>
            <a:ext cx="540060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912260" y="5985284"/>
            <a:ext cx="57606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1223628" y="5625244"/>
            <a:ext cx="1764196" cy="93610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2">
            <a:extLst>
              <a:ext uri="{FF2B5EF4-FFF2-40B4-BE49-F238E27FC236}">
                <a16:creationId xmlns:a16="http://schemas.microsoft.com/office/drawing/2014/main" id="{DEA465A9-4EF6-4EAC-959C-F1ED67B18C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7" name="テキスト ボックス 3">
            <a:extLst>
              <a:ext uri="{FF2B5EF4-FFF2-40B4-BE49-F238E27FC236}">
                <a16:creationId xmlns:a16="http://schemas.microsoft.com/office/drawing/2014/main" id="{A8F4E32A-4F32-4442-9734-2FC616CC6CD7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54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5" grpId="0" animBg="1"/>
      <p:bldP spid="5" grpId="1" animBg="1"/>
      <p:bldP spid="22" grpId="0" animBg="1"/>
      <p:bldP spid="22" grpId="1" animBg="1"/>
      <p:bldP spid="26" grpId="0"/>
      <p:bldP spid="28" grpId="0"/>
      <p:bldP spid="29" grpId="0" animBg="1"/>
      <p:bldP spid="30" grpId="0"/>
      <p:bldP spid="31" grpId="0"/>
      <p:bldP spid="32" grpId="0" animBg="1"/>
      <p:bldP spid="33" grpId="0"/>
      <p:bldP spid="34" grpId="0" animBg="1"/>
      <p:bldP spid="35" grpId="0"/>
      <p:bldP spid="37" grpId="0" animBg="1"/>
      <p:bldP spid="37" grpId="1" animBg="1"/>
      <p:bldP spid="39" grpId="0"/>
      <p:bldP spid="40" grpId="0"/>
      <p:bldP spid="41" grpId="0"/>
      <p:bldP spid="42" grpId="0" animBg="1"/>
      <p:bldP spid="43" grpId="0"/>
      <p:bldP spid="44" grpId="0" animBg="1"/>
      <p:bldP spid="46" grpId="0"/>
      <p:bldP spid="47" grpId="0" animBg="1"/>
      <p:bldP spid="47" grpId="1" animBg="1"/>
      <p:bldP spid="48" grpId="0"/>
      <p:bldP spid="49" grpId="0"/>
      <p:bldP spid="50" grpId="0"/>
      <p:bldP spid="51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3861048"/>
                <a:ext cx="2275815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187624" y="5625244"/>
                <a:ext cx="1819472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l-GR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5625244"/>
                <a:ext cx="1819472" cy="501419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680012" y="3897052"/>
                <a:ext cx="3326232" cy="559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r>
                        <a:rPr lang="en-US" sz="16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l-GR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6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3897052"/>
                <a:ext cx="3326232" cy="5599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3275856" y="4185084"/>
            <a:ext cx="133214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799692" y="4545124"/>
            <a:ext cx="1044116" cy="3960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1691680" y="5625244"/>
            <a:ext cx="1260140" cy="540060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6480212" y="3933056"/>
            <a:ext cx="1440160" cy="540060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148064" y="4041068"/>
            <a:ext cx="118813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9EE8D5C3-689C-48A7-8C48-2DF7CA3D31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F1EB1338-1BA1-42A7-AAD9-470A7BE75D0E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36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9" grpId="0" animBg="1"/>
      <p:bldP spid="9" grpId="1" animBg="1"/>
      <p:bldP spid="57" grpId="0" animBg="1"/>
      <p:bldP spid="57" grpId="1" animBg="1"/>
      <p:bldP spid="60" grpId="0" animBg="1"/>
      <p:bldP spid="60" grpId="1" animBg="1"/>
      <p:bldP spid="61" grpId="0" animBg="1"/>
      <p:bldP spid="6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07604" y="3861048"/>
                <a:ext cx="2230932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3861048"/>
                <a:ext cx="2230932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0059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005981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14383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14383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256076" y="137677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5956" y="2852936"/>
                <a:ext cx="97210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852936"/>
                <a:ext cx="972108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39952" y="3212976"/>
                <a:ext cx="93610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212976"/>
                <a:ext cx="936104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56076" y="191683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represents a constant value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067944" y="3717032"/>
                <a:ext cx="1008112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717032"/>
                <a:ext cx="1008112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400092" y="3176972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5148064" y="303295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400092" y="3609020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03948" y="432910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59932" y="4653136"/>
                <a:ext cx="192681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653136"/>
                <a:ext cx="1926810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148064" y="353701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91880" y="5301208"/>
                <a:ext cx="23762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5301208"/>
                <a:ext cx="237626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24128" y="497717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724128" y="548122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940152" y="504918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the differentials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904148" y="55532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Simplify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75956" y="1556792"/>
            <a:ext cx="86409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283968" y="2852936"/>
            <a:ext cx="75608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824028" y="5805264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028" y="5805264"/>
                <a:ext cx="108012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4211960" y="3248980"/>
            <a:ext cx="864096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680012" y="4725144"/>
            <a:ext cx="288032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220072" y="4869160"/>
            <a:ext cx="14401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2771800" y="4041068"/>
            <a:ext cx="39604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103948" y="3753036"/>
            <a:ext cx="900100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031940" y="4689140"/>
            <a:ext cx="396044" cy="5400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112060" y="6129300"/>
                <a:ext cx="72008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6129300"/>
                <a:ext cx="720080" cy="51424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5724128" y="598528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5904148" y="6093296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the value of </a:t>
            </a:r>
            <a:r>
              <a:rPr lang="el-GR" sz="14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619672" y="5517232"/>
                <a:ext cx="96366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5517232"/>
                <a:ext cx="963662" cy="495649"/>
              </a:xfrm>
              <a:prstGeom prst="rect">
                <a:avLst/>
              </a:prstGeom>
              <a:blipFill>
                <a:blip r:embed="rId18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79612" y="6057292"/>
                <a:ext cx="2077300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612" y="6057292"/>
                <a:ext cx="2077300" cy="495649"/>
              </a:xfrm>
              <a:prstGeom prst="rect">
                <a:avLst/>
              </a:prstGeom>
              <a:blipFill>
                <a:blip r:embed="rId1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/>
          <p:cNvSpPr/>
          <p:nvPr/>
        </p:nvSpPr>
        <p:spPr>
          <a:xfrm>
            <a:off x="3563888" y="5337212"/>
            <a:ext cx="36004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211960" y="5337212"/>
            <a:ext cx="36004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932040" y="5337212"/>
            <a:ext cx="36004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1799692" y="4581128"/>
            <a:ext cx="104411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1511660" y="6201308"/>
            <a:ext cx="104411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2087724" y="5553236"/>
            <a:ext cx="396044" cy="468052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2663788" y="6093296"/>
            <a:ext cx="396044" cy="468052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2">
            <a:extLst>
              <a:ext uri="{FF2B5EF4-FFF2-40B4-BE49-F238E27FC236}">
                <a16:creationId xmlns:a16="http://schemas.microsoft.com/office/drawing/2014/main" id="{168175C3-CF57-40D6-B4AA-369906165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64" name="テキスト ボックス 3">
            <a:extLst>
              <a:ext uri="{FF2B5EF4-FFF2-40B4-BE49-F238E27FC236}">
                <a16:creationId xmlns:a16="http://schemas.microsoft.com/office/drawing/2014/main" id="{A1EC6FD8-70DE-4391-AFBA-DF823AFAF479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58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6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  <p:bldP spid="38" grpId="0" animBg="1"/>
      <p:bldP spid="38" grpId="1" animBg="1"/>
      <p:bldP spid="39" grpId="0" animBg="1"/>
      <p:bldP spid="39" grpId="1" animBg="1"/>
      <p:bldP spid="40" grpId="0"/>
      <p:bldP spid="41" grpId="0" animBg="1"/>
      <p:bldP spid="41" grpId="1" animBg="1"/>
      <p:bldP spid="42" grpId="0" animBg="1"/>
      <p:bldP spid="42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/>
      <p:bldP spid="50" grpId="0" animBg="1"/>
      <p:bldP spid="51" grpId="0"/>
      <p:bldP spid="52" grpId="0"/>
      <p:bldP spid="53" grpId="0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971600" y="5301208"/>
                <a:ext cx="64447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−9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−9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US" sz="1400" i="1">
                              <a:latin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−3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US" sz="1400" i="1">
                              <a:latin typeface="Cambria Math"/>
                            </a:rPr>
                            <m:t>𝑠𝑖𝑛</m:t>
                          </m:r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  <m:r>
                            <a:rPr lang="en-US" sz="1400" i="1">
                              <a:latin typeface="Cambria Math"/>
                            </a:rPr>
                            <m:t>+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01208"/>
                <a:ext cx="6444716" cy="307777"/>
              </a:xfrm>
              <a:prstGeom prst="rect">
                <a:avLst/>
              </a:prstGeom>
              <a:blipFill>
                <a:blip r:embed="rId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3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19572" y="3861048"/>
                <a:ext cx="268067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=13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3861048"/>
                <a:ext cx="2680670" cy="586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668344" y="1124744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87924" y="1556792"/>
                <a:ext cx="1370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556792"/>
                <a:ext cx="1370375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51920" y="1988840"/>
                <a:ext cx="21714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988840"/>
                <a:ext cx="2171492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220072" y="13047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sinx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+ µ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cosx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 (you need both sin AND cos!)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31940" y="2852936"/>
                <a:ext cx="18362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852936"/>
                <a:ext cx="1836204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23928" y="3212976"/>
                <a:ext cx="216024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212976"/>
                <a:ext cx="2160240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120172" y="1916832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µ represent constant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51920" y="3717032"/>
                <a:ext cx="2340260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=−9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−9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717032"/>
                <a:ext cx="2340260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336196" y="3212976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6084168" y="3068960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336196" y="3645024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03948" y="4329100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40052" y="4689140"/>
                <a:ext cx="236763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4689140"/>
                <a:ext cx="2367636" cy="52456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084168" y="357301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7236296" y="497717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7236296" y="548122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416316" y="4941168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the differentials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959932" y="1556792"/>
            <a:ext cx="122413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103948" y="2852936"/>
            <a:ext cx="169218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3995936" y="3248980"/>
            <a:ext cx="2052228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760132" y="4761148"/>
            <a:ext cx="288032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300192" y="4905164"/>
            <a:ext cx="14401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2519772" y="4041068"/>
            <a:ext cx="79208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923928" y="3753036"/>
            <a:ext cx="2232248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112060" y="4689140"/>
            <a:ext cx="396044" cy="5400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236296" y="598528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1079612" y="5337212"/>
            <a:ext cx="165618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004048" y="5337212"/>
            <a:ext cx="140415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3059832" y="5337212"/>
            <a:ext cx="158417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43608" y="5769260"/>
                <a:ext cx="64447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−9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−9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−15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+6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latin typeface="Cambria Math"/>
                        </a:rPr>
                        <m:t>+6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769260"/>
                <a:ext cx="6444716" cy="307777"/>
              </a:xfrm>
              <a:prstGeom prst="rect">
                <a:avLst/>
              </a:prstGeom>
              <a:blipFill>
                <a:blip r:embed="rId1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275856" y="6237312"/>
                <a:ext cx="41404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−15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6237312"/>
                <a:ext cx="414046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7416316" y="5445224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out the brackets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452320" y="5949280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Group terms in sin and cos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187624" y="5805264"/>
            <a:ext cx="82809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3851920" y="5805264"/>
            <a:ext cx="90010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4752020" y="5805264"/>
            <a:ext cx="86409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2015716" y="5805264"/>
            <a:ext cx="86409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2879812" y="5805264"/>
            <a:ext cx="97210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 66"/>
          <p:cNvSpPr/>
          <p:nvPr/>
        </p:nvSpPr>
        <p:spPr>
          <a:xfrm>
            <a:off x="5616116" y="5805264"/>
            <a:ext cx="828092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3383868" y="6273316"/>
            <a:ext cx="93610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5004048" y="6273316"/>
            <a:ext cx="93610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2">
            <a:extLst>
              <a:ext uri="{FF2B5EF4-FFF2-40B4-BE49-F238E27FC236}">
                <a16:creationId xmlns:a16="http://schemas.microsoft.com/office/drawing/2014/main" id="{6E6DFF98-31F6-45C1-AD0D-7669E3DDC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F645E12F-A674-451D-AFDD-78BD5EEE0F2C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65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6" grpId="0"/>
      <p:bldP spid="29" grpId="0"/>
      <p:bldP spid="30" grpId="0"/>
      <p:bldP spid="31" grpId="0" animBg="1"/>
      <p:bldP spid="32" grpId="0"/>
      <p:bldP spid="34" grpId="0" animBg="1"/>
      <p:bldP spid="35" grpId="0" animBg="1"/>
      <p:bldP spid="36" grpId="0"/>
      <p:bldP spid="38" grpId="0" animBg="1"/>
      <p:bldP spid="38" grpId="1" animBg="1"/>
      <p:bldP spid="39" grpId="0" animBg="1"/>
      <p:bldP spid="39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8" grpId="0" animBg="1"/>
      <p:bldP spid="50" grpId="0" animBg="1"/>
      <p:bldP spid="50" grpId="1" animBg="1"/>
      <p:bldP spid="52" grpId="0" animBg="1"/>
      <p:bldP spid="52" grpId="1" animBg="1"/>
      <p:bldP spid="54" grpId="0" animBg="1"/>
      <p:bldP spid="54" grpId="1" animBg="1"/>
      <p:bldP spid="55" grpId="0"/>
      <p:bldP spid="56" grpId="0"/>
      <p:bldP spid="60" grpId="0"/>
      <p:bldP spid="61" grpId="0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57" grpId="0" animBg="1"/>
      <p:bldP spid="57" grpId="1" animBg="1"/>
      <p:bldP spid="68" grpId="0" animBg="1"/>
      <p:bldP spid="6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19572" y="3861048"/>
                <a:ext cx="268067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=13</m:t>
                      </m:r>
                      <m:r>
                        <a:rPr lang="en-US" sz="1600" b="0" i="1" smtClean="0">
                          <a:latin typeface="Cambria Math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72" y="3861048"/>
                <a:ext cx="2680670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743908" y="2564904"/>
                <a:ext cx="41404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−15</m:t>
                          </m:r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2564904"/>
                <a:ext cx="4140460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7668344" y="1124744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887924" y="1556792"/>
                <a:ext cx="1370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13</m:t>
                      </m:r>
                      <m:r>
                        <a:rPr lang="en-US" sz="1400" i="1">
                          <a:latin typeface="Cambria Math"/>
                        </a:rPr>
                        <m:t>𝑠𝑖𝑛</m:t>
                      </m:r>
                      <m:r>
                        <a:rPr lang="en-US" sz="1400" i="1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1556792"/>
                <a:ext cx="1370375" cy="307777"/>
              </a:xfrm>
              <a:prstGeom prst="rect">
                <a:avLst/>
              </a:prstGeom>
              <a:blipFill>
                <a:blip r:embed="rId10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3851920" y="1988840"/>
                <a:ext cx="21714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988840"/>
                <a:ext cx="2171492" cy="307777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/>
          <p:nvPr/>
        </p:nvSpPr>
        <p:spPr>
          <a:xfrm>
            <a:off x="5220072" y="13047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sinx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+ µ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cosx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 (you need both sin AND cos!)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120172" y="1916832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µ represent constant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884368" y="2636912"/>
            <a:ext cx="12678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sin3x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Arc 77"/>
          <p:cNvSpPr/>
          <p:nvPr/>
        </p:nvSpPr>
        <p:spPr>
          <a:xfrm>
            <a:off x="7704348" y="2744924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76156" y="3032956"/>
                <a:ext cx="1476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+15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6156" y="3032956"/>
                <a:ext cx="1476164" cy="307777"/>
              </a:xfrm>
              <a:prstGeom prst="rect">
                <a:avLst/>
              </a:prstGeom>
              <a:blipFill>
                <a:blip r:embed="rId12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>
            <a:off x="7704348" y="321297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7740352" y="3140968"/>
            <a:ext cx="15121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Compare coefficients of cos3x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5940152" y="3501008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−15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3501008"/>
                <a:ext cx="144016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TextBox 82"/>
          <p:cNvSpPr txBox="1"/>
          <p:nvPr/>
        </p:nvSpPr>
        <p:spPr>
          <a:xfrm>
            <a:off x="3923928" y="3897052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solve these equations simultaneously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003497" y="4293096"/>
                <a:ext cx="1476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+15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497" y="4293096"/>
                <a:ext cx="147616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967493" y="4617132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−15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7493" y="4617132"/>
                <a:ext cx="144016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667793" y="4293096"/>
                <a:ext cx="147616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−3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i="1">
                          <a:latin typeface="Cambria Math"/>
                        </a:rPr>
                        <m:t>+15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7793" y="4293096"/>
                <a:ext cx="147616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523777" y="4617132"/>
                <a:ext cx="15481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15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−75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777" y="4617132"/>
                <a:ext cx="1548172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7027833" y="5049180"/>
                <a:ext cx="118813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78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833" y="5049180"/>
                <a:ext cx="1188132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423877" y="5337212"/>
                <a:ext cx="82809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877" y="5337212"/>
                <a:ext cx="828092" cy="51424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Arc 89"/>
          <p:cNvSpPr/>
          <p:nvPr/>
        </p:nvSpPr>
        <p:spPr>
          <a:xfrm>
            <a:off x="8071949" y="4653136"/>
            <a:ext cx="252028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7315865" y="5805264"/>
                <a:ext cx="828092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865" y="5805264"/>
                <a:ext cx="828092" cy="51424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/>
          <p:cNvSpPr txBox="1"/>
          <p:nvPr/>
        </p:nvSpPr>
        <p:spPr>
          <a:xfrm>
            <a:off x="8251969" y="4689140"/>
            <a:ext cx="89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Add together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8071949" y="5193196"/>
            <a:ext cx="252028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93"/>
          <p:cNvSpPr/>
          <p:nvPr/>
        </p:nvSpPr>
        <p:spPr>
          <a:xfrm>
            <a:off x="8071949" y="5661248"/>
            <a:ext cx="252028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8287973" y="5301208"/>
            <a:ext cx="6480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Solve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251969" y="5661248"/>
            <a:ext cx="648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Use to find µ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899592" y="4977172"/>
                <a:ext cx="2253181" cy="5156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77172"/>
                <a:ext cx="2253181" cy="5156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323528" y="5661248"/>
                <a:ext cx="3136500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661248"/>
                <a:ext cx="3136500" cy="501419"/>
              </a:xfrm>
              <a:prstGeom prst="rect">
                <a:avLst/>
              </a:prstGeom>
              <a:blipFill>
                <a:blip r:embed="rId2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3923928" y="1988840"/>
            <a:ext cx="2016224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7459881" y="5373216"/>
            <a:ext cx="756084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>
            <a:off x="7459881" y="5805264"/>
            <a:ext cx="612068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1799692" y="4581128"/>
            <a:ext cx="1044116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719572" y="5769260"/>
            <a:ext cx="1044116" cy="32403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Rectangle 102"/>
          <p:cNvSpPr/>
          <p:nvPr/>
        </p:nvSpPr>
        <p:spPr>
          <a:xfrm>
            <a:off x="1439652" y="5013176"/>
            <a:ext cx="1584176" cy="468052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1763688" y="5697252"/>
            <a:ext cx="1584176" cy="468052"/>
          </a:xfrm>
          <a:prstGeom prst="rect">
            <a:avLst/>
          </a:prstGeom>
          <a:noFill/>
          <a:ln w="317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ctangle 104"/>
          <p:cNvSpPr/>
          <p:nvPr/>
        </p:nvSpPr>
        <p:spPr>
          <a:xfrm>
            <a:off x="1007604" y="4977172"/>
            <a:ext cx="2088232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887924" y="2600908"/>
            <a:ext cx="140415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/>
          <p:cNvSpPr/>
          <p:nvPr/>
        </p:nvSpPr>
        <p:spPr>
          <a:xfrm>
            <a:off x="7128284" y="2600908"/>
            <a:ext cx="684076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5472100" y="2600908"/>
            <a:ext cx="147616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616116" y="4437112"/>
            <a:ext cx="86409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5616116" y="4761148"/>
            <a:ext cx="864096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616116" y="4761148"/>
            <a:ext cx="899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by 5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Rectangle 2">
            <a:extLst>
              <a:ext uri="{FF2B5EF4-FFF2-40B4-BE49-F238E27FC236}">
                <a16:creationId xmlns:a16="http://schemas.microsoft.com/office/drawing/2014/main" id="{F60EADE9-F607-43F9-A997-CA1F1525A2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60" name="テキスト ボックス 3">
            <a:extLst>
              <a:ext uri="{FF2B5EF4-FFF2-40B4-BE49-F238E27FC236}">
                <a16:creationId xmlns:a16="http://schemas.microsoft.com/office/drawing/2014/main" id="{899C17A1-508B-4019-98C9-124D911CA422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1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8" grpId="0" animBg="1"/>
      <p:bldP spid="79" grpId="0"/>
      <p:bldP spid="80" grpId="0" animBg="1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 animBg="1"/>
      <p:bldP spid="91" grpId="0"/>
      <p:bldP spid="92" grpId="0"/>
      <p:bldP spid="93" grpId="0" animBg="1"/>
      <p:bldP spid="94" grpId="0" animBg="1"/>
      <p:bldP spid="95" grpId="0"/>
      <p:bldP spid="96" grpId="0"/>
      <p:bldP spid="97" grpId="0"/>
      <p:bldP spid="98" grpId="0"/>
      <p:bldP spid="5" grpId="0" animBg="1"/>
      <p:bldP spid="5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finding either the complimentary function or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95636" y="3861048"/>
                <a:ext cx="1582677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861048"/>
                <a:ext cx="1582677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39952" y="1484784"/>
                <a:ext cx="1407308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484784"/>
                <a:ext cx="1407308" cy="5245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3968" y="2132856"/>
                <a:ext cx="12626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132856"/>
                <a:ext cx="126265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75956" y="2600908"/>
                <a:ext cx="14041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600908"/>
                <a:ext cx="140415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55976" y="3104964"/>
                <a:ext cx="10769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=0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104964"/>
                <a:ext cx="10769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3959932" y="346500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31940" y="3933056"/>
                <a:ext cx="143564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933056"/>
                <a:ext cx="14356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39952" y="4401108"/>
                <a:ext cx="120353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0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401108"/>
                <a:ext cx="120353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688124" y="1772816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5976156" y="1808820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5688124" y="2276872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688124" y="2780928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940152" y="238488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04148" y="2924945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95936" y="3573016"/>
            <a:ext cx="4644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 two answers into the ‘real roots’ form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364088" y="4077071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616116" y="4185084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0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2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03948" y="1484784"/>
            <a:ext cx="1476164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Complimentary Function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391980" y="4869160"/>
                <a:ext cx="94083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869160"/>
                <a:ext cx="94083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220072" y="4545124"/>
            <a:ext cx="288032" cy="468053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508104" y="4653136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0x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03648" y="5301208"/>
                <a:ext cx="139865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01208"/>
                <a:ext cx="139865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/>
          <p:cNvSpPr/>
          <p:nvPr/>
        </p:nvSpPr>
        <p:spPr>
          <a:xfrm>
            <a:off x="1367644" y="3897052"/>
            <a:ext cx="1476164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2">
            <a:extLst>
              <a:ext uri="{FF2B5EF4-FFF2-40B4-BE49-F238E27FC236}">
                <a16:creationId xmlns:a16="http://schemas.microsoft.com/office/drawing/2014/main" id="{C96154BE-D981-4B25-949A-6BC038120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3365EA09-8249-4E6D-99C7-DBC645D451F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7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1" grpId="0"/>
      <p:bldP spid="12" grpId="0"/>
      <p:bldP spid="13" grpId="0"/>
      <p:bldP spid="14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/>
      <p:bldP spid="26" grpId="0"/>
      <p:bldP spid="27" grpId="0"/>
      <p:bldP spid="28" grpId="0" animBg="1"/>
      <p:bldP spid="29" grpId="0"/>
      <p:bldP spid="32" grpId="0" animBg="1"/>
      <p:bldP spid="32" grpId="1" animBg="1"/>
      <p:bldP spid="33" grpId="0" animBg="1"/>
      <p:bldP spid="34" grpId="0"/>
      <p:bldP spid="36" grpId="0" animBg="1"/>
      <p:bldP spid="37" grpId="0"/>
      <p:bldP spid="38" grpId="0"/>
      <p:bldP spid="39" grpId="0" animBg="1"/>
      <p:bldP spid="39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finding either the complimentary function or the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738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95636" y="3861048"/>
                <a:ext cx="1582677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861048"/>
                <a:ext cx="1582677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403648" y="5301208"/>
                <a:ext cx="139865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5301208"/>
                <a:ext cx="139865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671900" y="1124744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23928" y="1736812"/>
                <a:ext cx="8286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736812"/>
                <a:ext cx="828688" cy="307777"/>
              </a:xfrm>
              <a:prstGeom prst="rect">
                <a:avLst/>
              </a:prstGeom>
              <a:blipFill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887924" y="2168860"/>
                <a:ext cx="10539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2168860"/>
                <a:ext cx="1053943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896036" y="1232756"/>
            <a:ext cx="42329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Normally, we would now let y =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endParaRPr lang="en-US" sz="1200" dirty="0">
              <a:solidFill>
                <a:srgbClr val="FF0000"/>
              </a:solidFill>
            </a:endParaRP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However, if you look at the complimentary function, we already have a term of this form, ‘A’. </a:t>
            </a:r>
          </a:p>
          <a:p>
            <a:pPr marL="285750" indent="-2857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Therefore, the Particular Integral cannot be of this form as it has already been absorbed into the CF</a:t>
            </a:r>
          </a:p>
          <a:p>
            <a:pPr marL="285750" indent="-2857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situations like this, we can introduce ‘x’ into the equation with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in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139952" y="321297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995936" y="3537012"/>
                <a:ext cx="75608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537012"/>
                <a:ext cx="75608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923928" y="3897052"/>
                <a:ext cx="72008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897052"/>
                <a:ext cx="720080" cy="501356"/>
              </a:xfrm>
              <a:prstGeom prst="rect">
                <a:avLst/>
              </a:prstGeom>
              <a:blipFill>
                <a:blip r:embed="rId1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15916" y="4365104"/>
                <a:ext cx="874837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916" y="4365104"/>
                <a:ext cx="874837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4752020" y="3825044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4572000" y="371703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4752020" y="4293096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4103948" y="497717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680012" y="3248980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4572000" y="422108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4283968" y="4977172"/>
            <a:ext cx="43564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substitute these into the equation to find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91980" y="5265204"/>
                <a:ext cx="1407308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5265204"/>
                <a:ext cx="1407308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932040" y="5841268"/>
                <a:ext cx="8807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841268"/>
                <a:ext cx="880754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184068" y="6129300"/>
                <a:ext cx="811312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6129300"/>
                <a:ext cx="811312" cy="495649"/>
              </a:xfrm>
              <a:prstGeom prst="rect">
                <a:avLst/>
              </a:prstGeom>
              <a:blipFill>
                <a:blip r:embed="rId1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>
            <a:off x="5616116" y="555323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5832140" y="5985284"/>
            <a:ext cx="252028" cy="432048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5724128" y="548122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Replace the differentials – the second one cancels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048164" y="6021288"/>
            <a:ext cx="1836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Find the value of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547664" y="5553236"/>
                <a:ext cx="1038361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553236"/>
                <a:ext cx="1038361" cy="495649"/>
              </a:xfrm>
              <a:prstGeom prst="rect">
                <a:avLst/>
              </a:prstGeom>
              <a:blipFill>
                <a:blip r:embed="rId17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151620" y="6057292"/>
                <a:ext cx="1724703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6057292"/>
                <a:ext cx="1724703" cy="495649"/>
              </a:xfrm>
              <a:prstGeom prst="rect">
                <a:avLst/>
              </a:prstGeom>
              <a:blipFill>
                <a:blip r:embed="rId18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/>
          <p:cNvSpPr/>
          <p:nvPr/>
        </p:nvSpPr>
        <p:spPr>
          <a:xfrm>
            <a:off x="3995936" y="1736812"/>
            <a:ext cx="720080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2591780" y="4077072"/>
            <a:ext cx="252028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5148064" y="5301208"/>
            <a:ext cx="252028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3995936" y="3933056"/>
            <a:ext cx="57606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5256076" y="5877272"/>
            <a:ext cx="144016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1907704" y="5337212"/>
            <a:ext cx="252028" cy="216024"/>
          </a:xfrm>
          <a:prstGeom prst="rect">
            <a:avLst/>
          </a:prstGeom>
          <a:noFill/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3923928" y="2168860"/>
            <a:ext cx="97210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1619672" y="5589240"/>
            <a:ext cx="93610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Rectangle 89"/>
          <p:cNvSpPr/>
          <p:nvPr/>
        </p:nvSpPr>
        <p:spPr>
          <a:xfrm>
            <a:off x="5220072" y="6165304"/>
            <a:ext cx="720080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1907704" y="5301208"/>
            <a:ext cx="792088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>
            <a:off x="2051720" y="5589240"/>
            <a:ext cx="504056" cy="468052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Rectangle 92"/>
          <p:cNvSpPr/>
          <p:nvPr/>
        </p:nvSpPr>
        <p:spPr>
          <a:xfrm>
            <a:off x="1655676" y="6165304"/>
            <a:ext cx="792088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Rectangle 93"/>
          <p:cNvSpPr/>
          <p:nvPr/>
        </p:nvSpPr>
        <p:spPr>
          <a:xfrm>
            <a:off x="2447764" y="6093296"/>
            <a:ext cx="504056" cy="468052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2">
            <a:extLst>
              <a:ext uri="{FF2B5EF4-FFF2-40B4-BE49-F238E27FC236}">
                <a16:creationId xmlns:a16="http://schemas.microsoft.com/office/drawing/2014/main" id="{2FA80DD6-7CFF-49EE-AFB5-FE7E3FF12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1" name="テキスト ボックス 3">
            <a:extLst>
              <a:ext uri="{FF2B5EF4-FFF2-40B4-BE49-F238E27FC236}">
                <a16:creationId xmlns:a16="http://schemas.microsoft.com/office/drawing/2014/main" id="{1323536C-07AB-40DA-91C5-34C51BA20F8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0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54" grpId="0"/>
      <p:bldP spid="55" grpId="0"/>
      <p:bldP spid="56" grpId="0"/>
      <p:bldP spid="57" grpId="0"/>
      <p:bldP spid="60" grpId="0" animBg="1"/>
      <p:bldP spid="61" grpId="0"/>
      <p:bldP spid="63" grpId="0"/>
      <p:bldP spid="64" grpId="0" animBg="1"/>
      <p:bldP spid="68" grpId="0"/>
      <p:bldP spid="69" grpId="0"/>
      <p:bldP spid="70" grpId="0"/>
      <p:bldP spid="71" grpId="0"/>
      <p:bldP spid="73" grpId="0" animBg="1"/>
      <p:bldP spid="74" grpId="0" animBg="1"/>
      <p:bldP spid="75" grpId="0"/>
      <p:bldP spid="76" grpId="0"/>
      <p:bldP spid="77" grpId="0"/>
      <p:bldP spid="78" grpId="0"/>
      <p:bldP spid="79" grpId="0" animBg="1"/>
      <p:bldP spid="79" grpId="1" animBg="1"/>
      <p:bldP spid="80" grpId="0" animBg="1"/>
      <p:bldP spid="80" grpId="1" animBg="1"/>
      <p:bldP spid="82" grpId="0" animBg="1"/>
      <p:bldP spid="82" grpId="1" animBg="1"/>
      <p:bldP spid="84" grpId="0" animBg="1"/>
      <p:bldP spid="84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611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To </a:t>
            </a:r>
            <a:r>
              <a:rPr lang="en-US" sz="1400" b="1" dirty="0" err="1">
                <a:latin typeface="Comic Sans MS" panose="030F0702030302020204" pitchFamily="66" charset="0"/>
              </a:rPr>
              <a:t>summarise</a:t>
            </a:r>
            <a:r>
              <a:rPr lang="en-US" sz="1400" b="1" dirty="0">
                <a:latin typeface="Comic Sans MS" panose="030F0702030302020204" pitchFamily="66" charset="0"/>
              </a:rPr>
              <a:t> this section: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976" y="2276872"/>
            <a:ext cx="470806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AutoNum type="arabicParenR"/>
            </a:pPr>
            <a:r>
              <a:rPr lang="en-US" sz="1400" dirty="0">
                <a:latin typeface="Comic Sans MS" panose="030F0702030302020204" pitchFamily="66" charset="0"/>
              </a:rPr>
              <a:t>Start by finding the Complimentary Function by setting the differential equation equal to 0, then forming the auxiliary equation (as in the previous sections)</a:t>
            </a:r>
          </a:p>
          <a:p>
            <a:pPr marL="342900" indent="-342900" algn="ctr">
              <a:buAutoNum type="arabi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rabicParenR"/>
            </a:pPr>
            <a:r>
              <a:rPr lang="en-US" sz="1400" dirty="0">
                <a:latin typeface="Comic Sans MS" panose="030F0702030302020204" pitchFamily="66" charset="0"/>
              </a:rPr>
              <a:t>Find the Particular Integral by considering f(x) and letting y equal something of the same form. Then differentiate it and replace these in the original equation and solve for the unknowns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Use the table to the right (which you are NOT given…)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rabicParenR"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3)    Combine the CF and PI to create the equation in y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00092" y="2204864"/>
          <a:ext cx="3492388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46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Form of f(x)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Form of PI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kx</a:t>
                      </a:r>
                      <a:r>
                        <a:rPr lang="en-US" sz="1400" b="1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GB" sz="1400" b="1" baseline="30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x</a:t>
                      </a:r>
                      <a:r>
                        <a:rPr lang="en-GB" sz="1400" b="1" baseline="300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µx + v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ke</a:t>
                      </a:r>
                      <a:r>
                        <a:rPr lang="en-US" sz="1400" b="1" baseline="300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px</a:t>
                      </a:r>
                      <a:endParaRPr lang="en-GB" sz="1400" b="1" baseline="300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</a:t>
                      </a:r>
                      <a:r>
                        <a:rPr lang="en-GB" sz="1400" b="1" baseline="300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mcosax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cosax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cosax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mcosax+nsinax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λ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cosax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 + µ</a:t>
                      </a:r>
                      <a:r>
                        <a:rPr lang="en-GB" sz="1400" b="1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sinax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00092" y="5373216"/>
            <a:ext cx="3503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form of the Particular Integral is already in the Complimentary Function, include an ‘x’ in it as well (as we did on the last example!)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B70E931-91FC-4AB2-AF72-BCD61E86A6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1" name="テキスト ボックス 3">
            <a:extLst>
              <a:ext uri="{FF2B5EF4-FFF2-40B4-BE49-F238E27FC236}">
                <a16:creationId xmlns:a16="http://schemas.microsoft.com/office/drawing/2014/main" id="{DBB967D7-7EB8-4D94-AB83-0FF49C07651D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84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7C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3862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7C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161-162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FB48F35-7074-4A74-AF66-972ED2DD6A55}"/>
              </a:ext>
            </a:extLst>
          </p:cNvPr>
          <p:cNvSpPr txBox="1"/>
          <p:nvPr/>
        </p:nvSpPr>
        <p:spPr>
          <a:xfrm>
            <a:off x="1403648" y="2662363"/>
            <a:ext cx="47525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Q3-4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Q5-6 &amp; Challenge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1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88914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you have an equation of the form: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You first start by solving for: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(you have already seen how to do this!)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answer to this is called the </a:t>
                </a:r>
                <a:r>
                  <a:rPr lang="en-US" sz="1400" b="1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Complimentary Function </a:t>
                </a:r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889140"/>
              </a:xfrm>
              <a:blipFill>
                <a:blip r:embed="rId2"/>
                <a:stretch>
                  <a:fillRect t="-748" r="-21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01642" y="3402977"/>
                <a:ext cx="2485104" cy="5864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𝑐𝑦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42" y="3402977"/>
                <a:ext cx="2485104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6549" y="4554524"/>
                <a:ext cx="2195537" cy="5864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𝑎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𝑏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𝑐𝑦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49" y="4554524"/>
                <a:ext cx="2195537" cy="586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995936" y="1664804"/>
            <a:ext cx="489654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However, to solve an equation which is equal to a function of x, you also need to calculate the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Particular Integral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add it on</a:t>
            </a:r>
          </a:p>
          <a:p>
            <a:pPr algn="ctr"/>
            <a:endParaRPr lang="en-US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see how to do this for these possible forms of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>
          <a:xfrm flipH="1">
            <a:off x="3083859" y="2384884"/>
            <a:ext cx="1055265" cy="115617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27984" y="2924944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924944"/>
                <a:ext cx="38568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91980" y="3320988"/>
                <a:ext cx="944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3320988"/>
                <a:ext cx="94410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91980" y="3717032"/>
                <a:ext cx="16112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3717032"/>
                <a:ext cx="161121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91980" y="4149080"/>
                <a:ext cx="7163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𝑝𝑥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149080"/>
                <a:ext cx="71635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391980" y="4545124"/>
                <a:ext cx="840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𝑘𝑥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𝑝𝑥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4545124"/>
                <a:ext cx="84003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55976" y="4941168"/>
                <a:ext cx="2111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𝐴𝑐𝑜𝑠𝑚𝑥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𝐵𝑠𝑖𝑛𝑚𝑥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941168"/>
                <a:ext cx="2111027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840252" y="3753036"/>
            <a:ext cx="1872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have a look at dealing with each of these types now!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47964" y="5697252"/>
                <a:ext cx="4379404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𝐶𝑜𝑚𝑝𝑙𝑖𝑚𝑒𝑛𝑡𝑎𝑟𝑦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𝐹𝑢𝑛𝑐𝑡𝑖𝑜𝑛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𝑃𝑎𝑟𝑡𝑖𝑐𝑢𝑙𝑎𝑟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𝐼𝑛𝑡𝑒𝑔𝑟𝑎𝑙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5697252"/>
                <a:ext cx="4379404" cy="307777"/>
              </a:xfrm>
              <a:prstGeom prst="rect">
                <a:avLst/>
              </a:prstGeom>
              <a:blipFill>
                <a:blip r:embed="rId11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2">
            <a:extLst>
              <a:ext uri="{FF2B5EF4-FFF2-40B4-BE49-F238E27FC236}">
                <a16:creationId xmlns:a16="http://schemas.microsoft.com/office/drawing/2014/main" id="{DD28C579-0D28-4727-A6AE-1854F7930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1F89ED39-5A3A-4740-8030-90ED0BFD676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36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1"/>
                <a:ext cx="3420380" cy="384502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Start by setting the equation equal to 0 and finding the Complimentary Function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1"/>
                <a:ext cx="3420380" cy="3845023"/>
              </a:xfrm>
              <a:blipFill>
                <a:blip r:embed="rId2"/>
                <a:stretch>
                  <a:fillRect t="-1429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98639" y="3663824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639" y="3663824"/>
                <a:ext cx="2060500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67944" y="1484784"/>
                <a:ext cx="182518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484784"/>
                <a:ext cx="1825180" cy="5245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11960" y="2132856"/>
                <a:ext cx="16805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132856"/>
                <a:ext cx="1680525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03948" y="2600908"/>
                <a:ext cx="1788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−2)(</m:t>
                      </m:r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−3)=0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600908"/>
                <a:ext cx="1788631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63988" y="3104964"/>
                <a:ext cx="10769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𝑚</m:t>
                      </m:r>
                      <m:r>
                        <a:rPr lang="en-US" sz="1400" b="0" i="1" smtClean="0">
                          <a:latin typeface="Cambria Math"/>
                        </a:rPr>
                        <m:t>=2 </m:t>
                      </m:r>
                      <m:r>
                        <a:rPr lang="en-US" sz="1400" b="0" i="1" smtClean="0">
                          <a:latin typeface="Cambria Math"/>
                        </a:rPr>
                        <m:t>𝑜𝑟</m:t>
                      </m:r>
                      <m:r>
                        <a:rPr lang="en-US" sz="1400" b="0" i="1" smtClean="0">
                          <a:latin typeface="Cambria Math"/>
                        </a:rPr>
                        <m:t> 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3104964"/>
                <a:ext cx="10769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10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3959932" y="346500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39952" y="3933056"/>
                <a:ext cx="143564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933056"/>
                <a:ext cx="1435649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9952" y="4401108"/>
                <a:ext cx="120353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401108"/>
                <a:ext cx="1203535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688124" y="1772816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976156" y="1808820"/>
            <a:ext cx="15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Form the auxiliary equation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5688124" y="2276872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688124" y="2780928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940152" y="238488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04148" y="2924945"/>
            <a:ext cx="7560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95936" y="3573016"/>
            <a:ext cx="46445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the two answers into the ‘real roots’ form above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5364088" y="4077071"/>
            <a:ext cx="288032" cy="504056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616116" y="4185084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2 and m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3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5112060" y="4761148"/>
            <a:ext cx="720080" cy="86409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44008" y="5625244"/>
            <a:ext cx="2592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complimentary function (sometimes abbreviated as ‘CF’)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115616" y="5301208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301208"/>
                <a:ext cx="166135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1070647" y="3663824"/>
            <a:ext cx="1908212" cy="6480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4103948" y="1484784"/>
            <a:ext cx="1692188" cy="54006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Complimentary Function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𝐶𝑜𝑚𝑝𝑙𝑖𝑚𝑒𝑛𝑡𝑎𝑟𝑦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𝐹𝑢𝑛𝑐𝑡𝑖𝑜𝑛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𝑃𝑎𝑟𝑡𝑖𝑐𝑢𝑙𝑎𝑟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𝐼𝑛𝑡𝑒𝑔𝑟𝑎𝑙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blipFill>
                <a:blip r:embed="rId1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2">
            <a:extLst>
              <a:ext uri="{FF2B5EF4-FFF2-40B4-BE49-F238E27FC236}">
                <a16:creationId xmlns:a16="http://schemas.microsoft.com/office/drawing/2014/main" id="{8882E65D-03A7-4EE4-A504-C5F7C3ED98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3" name="テキスト ボックス 3">
            <a:extLst>
              <a:ext uri="{FF2B5EF4-FFF2-40B4-BE49-F238E27FC236}">
                <a16:creationId xmlns:a16="http://schemas.microsoft.com/office/drawing/2014/main" id="{7C3349B4-3E00-469C-A6ED-B0FECA2A1D0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CCFF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  <p:bldP spid="20" grpId="0"/>
      <p:bldP spid="21" grpId="0"/>
      <p:bldP spid="22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/>
      <p:bldP spid="36" grpId="0" animBg="1"/>
      <p:bldP spid="37" grpId="0"/>
      <p:bldP spid="40" grpId="0"/>
      <p:bldP spid="42" grpId="0"/>
      <p:bldP spid="44" grpId="0" animBg="1"/>
      <p:bldP spid="44" grpId="1" animBg="1"/>
      <p:bldP spid="45" grpId="0" animBg="1"/>
      <p:bldP spid="45" grpId="1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8">
                <a:extLst>
                  <a:ext uri="{FF2B5EF4-FFF2-40B4-BE49-F238E27FC236}">
                    <a16:creationId xmlns:a16="http://schemas.microsoft.com/office/drawing/2014/main" id="{AFCB6031-5BE2-4D11-A3BF-9BE4707671FA}"/>
                  </a:ext>
                </a:extLst>
              </p:cNvPr>
              <p:cNvSpPr txBox="1"/>
              <p:nvPr/>
            </p:nvSpPr>
            <p:spPr>
              <a:xfrm>
                <a:off x="998639" y="3663824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8">
                <a:extLst>
                  <a:ext uri="{FF2B5EF4-FFF2-40B4-BE49-F238E27FC236}">
                    <a16:creationId xmlns:a16="http://schemas.microsoft.com/office/drawing/2014/main" id="{AFCB6031-5BE2-4D11-A3BF-9BE470767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8639" y="3663824"/>
                <a:ext cx="2060500" cy="586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17307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solution of the differential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 we need to find the particular Integral for this equation…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173071"/>
              </a:xfrm>
              <a:blipFill>
                <a:blip r:embed="rId3"/>
                <a:stretch>
                  <a:fillRect t="-1316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151620" y="4563342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20" y="4563342"/>
                <a:ext cx="16613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03948" y="1556792"/>
                <a:ext cx="9138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91384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7944" y="1988840"/>
                <a:ext cx="9523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0" smtClean="0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9523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292080" y="1448780"/>
            <a:ext cx="2050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11960" y="2852936"/>
                <a:ext cx="6840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852936"/>
                <a:ext cx="684076" cy="307777"/>
              </a:xfrm>
              <a:prstGeom prst="rect">
                <a:avLst/>
              </a:prstGeom>
              <a:blipFill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031940" y="3212976"/>
                <a:ext cx="92243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212976"/>
                <a:ext cx="922434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5004048" y="1916832"/>
            <a:ext cx="2556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represents a constant value (a number)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995936" y="3717032"/>
                <a:ext cx="89322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717032"/>
                <a:ext cx="893226" cy="52456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076056" y="3176972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/>
          <p:cNvSpPr/>
          <p:nvPr/>
        </p:nvSpPr>
        <p:spPr>
          <a:xfrm>
            <a:off x="4824028" y="303295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5076056" y="3609020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03948" y="429309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959932" y="4653136"/>
                <a:ext cx="1825179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653136"/>
                <a:ext cx="1825179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4824028" y="353701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004048" y="5301208"/>
                <a:ext cx="7920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301208"/>
                <a:ext cx="792088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004048" y="5697252"/>
                <a:ext cx="86409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697252"/>
                <a:ext cx="864096" cy="5142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580112" y="497717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580112" y="548122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5724128" y="494116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differentials are equal to 0 so they will be cancelled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796136" y="5589240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Solve for </a:t>
            </a:r>
            <a:r>
              <a:rPr lang="el-GR" sz="14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endParaRPr lang="en-GB" sz="1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47664" y="5589240"/>
                <a:ext cx="778194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5589240"/>
                <a:ext cx="778194" cy="495649"/>
              </a:xfrm>
              <a:prstGeom prst="rect">
                <a:avLst/>
              </a:prstGeom>
              <a:blipFill>
                <a:blip r:embed="rId16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3959932" y="6237312"/>
            <a:ext cx="40324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the Particular Integral (PI) is equal to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endParaRPr lang="en-GB" sz="1400" baseline="-25000" dirty="0">
              <a:solidFill>
                <a:srgbClr val="FF0000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175956" y="1556792"/>
            <a:ext cx="75608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2771800" y="3843845"/>
            <a:ext cx="25202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5184068" y="4869160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5184068" y="5337212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283968" y="2852936"/>
            <a:ext cx="50405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8" name="Rectangle 77"/>
          <p:cNvSpPr/>
          <p:nvPr/>
        </p:nvSpPr>
        <p:spPr>
          <a:xfrm>
            <a:off x="1079612" y="3690864"/>
            <a:ext cx="1908212" cy="5760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Rectangle 78"/>
          <p:cNvSpPr/>
          <p:nvPr/>
        </p:nvSpPr>
        <p:spPr>
          <a:xfrm>
            <a:off x="4031940" y="4689140"/>
            <a:ext cx="1656184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𝐶𝑜𝑚𝑝𝑙𝑖𝑚𝑒𝑛𝑡𝑎𝑟𝑦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𝐹𝑢𝑛𝑐𝑡𝑖𝑜𝑛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𝑃𝑎𝑟𝑡𝑖𝑐𝑢𝑙𝑎𝑟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𝐼𝑛𝑡𝑒𝑔𝑟𝑎𝑙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blipFill>
                <a:blip r:embed="rId1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2">
            <a:extLst>
              <a:ext uri="{FF2B5EF4-FFF2-40B4-BE49-F238E27FC236}">
                <a16:creationId xmlns:a16="http://schemas.microsoft.com/office/drawing/2014/main" id="{D39D1935-08FB-4AA7-89AD-B71056C66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6" name="テキスト ボックス 3">
            <a:extLst>
              <a:ext uri="{FF2B5EF4-FFF2-40B4-BE49-F238E27FC236}">
                <a16:creationId xmlns:a16="http://schemas.microsoft.com/office/drawing/2014/main" id="{BE6F13E9-3B5D-4EF2-833F-1018C3D28A6C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58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 animBg="1"/>
      <p:bldP spid="57" grpId="0"/>
      <p:bldP spid="60" grpId="0"/>
      <p:bldP spid="61" grpId="0"/>
      <p:bldP spid="62" grpId="0" animBg="1"/>
      <p:bldP spid="63" grpId="0"/>
      <p:bldP spid="64" grpId="0"/>
      <p:bldP spid="65" grpId="0"/>
      <p:bldP spid="66" grpId="0" animBg="1"/>
      <p:bldP spid="67" grpId="0" animBg="1"/>
      <p:bldP spid="68" grpId="0"/>
      <p:bldP spid="69" grpId="0"/>
      <p:bldP spid="70" grpId="0"/>
      <p:bldP spid="71" grpId="0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2478741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 we have both the CF and PI, we can add them together to find the overall solution to the original differential equation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2478741"/>
              </a:xfrm>
              <a:blipFill>
                <a:blip r:embed="rId2"/>
                <a:stretch>
                  <a:fillRect l="-535" t="-2217" r="-1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64088" y="1376772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376772"/>
                <a:ext cx="2060500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𝐶𝑜𝑚𝑝𝑙𝑖𝑚𝑒𝑛𝑡𝑎𝑟𝑦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𝐹𝑢𝑛𝑐𝑡𝑖𝑜𝑛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𝑃𝑎𝑟𝑡𝑖𝑐𝑢𝑙𝑎𝑟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𝐼𝑛𝑡𝑒𝑔𝑟𝑎𝑙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4390626" cy="307777"/>
              </a:xfrm>
              <a:prstGeom prst="rect">
                <a:avLst/>
              </a:prstGeom>
              <a:blipFill>
                <a:blip r:embed="rId7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535996" y="2204864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2204864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912260" y="2096852"/>
                <a:ext cx="778194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260" y="2096852"/>
                <a:ext cx="778194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39952" y="3068960"/>
                <a:ext cx="1329659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𝐶𝐹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068960"/>
                <a:ext cx="1329659" cy="338554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39952" y="3645024"/>
                <a:ext cx="2095767" cy="5533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r>
                        <a:rPr lang="en-US" sz="16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3645024"/>
                <a:ext cx="2095767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Connector 55"/>
          <p:cNvCxnSpPr/>
          <p:nvPr/>
        </p:nvCxnSpPr>
        <p:spPr>
          <a:xfrm>
            <a:off x="4247964" y="267291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rc 79"/>
          <p:cNvSpPr/>
          <p:nvPr/>
        </p:nvSpPr>
        <p:spPr>
          <a:xfrm>
            <a:off x="6120172" y="3212976"/>
            <a:ext cx="288032" cy="72008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6372200" y="328498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CF and PI with the expressions we found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9191" y="4689140"/>
            <a:ext cx="796194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complimentary function makes the differential equation equal to 0</a:t>
            </a: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particular integral makes it equal the value on the right side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Overall, we need both of these to give us the exact equation, neither will do it on their own!</a:t>
            </a:r>
          </a:p>
          <a:p>
            <a:pPr marL="285750" indent="-285750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now see that this works…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2EC45579-5467-4B26-9A2F-2CE92EF7E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A813E91F-523B-4C4C-9ED5-3E436AD0C2FA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59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80" grpId="0" animBg="1"/>
      <p:bldP spid="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Checking that our answer is correct for the original differential equation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525963"/>
              </a:xfrm>
              <a:blipFill>
                <a:blip r:embed="rId2"/>
                <a:stretch>
                  <a:fillRect t="-809" r="-1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71600" y="3897052"/>
                <a:ext cx="2060500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897052"/>
                <a:ext cx="2060500" cy="586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6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99592" y="4761148"/>
                <a:ext cx="2095767" cy="55335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i="1">
                          <a:latin typeface="Cambria Math"/>
                        </a:rPr>
                        <m:t>+</m:t>
                      </m:r>
                      <m:r>
                        <a:rPr lang="en-US" sz="16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761148"/>
                <a:ext cx="2095767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11960" y="1340768"/>
                <a:ext cx="1855828" cy="49564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1340768"/>
                <a:ext cx="1855828" cy="49564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03948" y="1880828"/>
                <a:ext cx="1844992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3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880828"/>
                <a:ext cx="1844992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031940" y="2420888"/>
                <a:ext cx="1935402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=4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9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420888"/>
                <a:ext cx="1935402" cy="5245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139952" y="303295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5904148" y="1628800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120172" y="1772816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5904148" y="2168860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156176" y="231287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22642" y="3571504"/>
                <a:ext cx="1593064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+6</m:t>
                      </m:r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2642" y="3571504"/>
                <a:ext cx="1593064" cy="462884"/>
              </a:xfrm>
              <a:prstGeom prst="rect">
                <a:avLst/>
              </a:prstGeom>
              <a:blipFill>
                <a:blip r:embed="rId1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211960" y="303295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Substitute these into the differential equation</a:t>
            </a:r>
            <a:endParaRPr lang="en-GB" sz="14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77663" y="4281598"/>
                <a:ext cx="1350113" cy="2834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+9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663" y="4281598"/>
                <a:ext cx="1350113" cy="28341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565795" y="4281598"/>
                <a:ext cx="16255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5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5795" y="4281598"/>
                <a:ext cx="1625573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41581" y="4149457"/>
                <a:ext cx="2084801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 6</m:t>
                      </m:r>
                      <m:d>
                        <m:d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𝐴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r>
                            <a:rPr lang="en-US" sz="1200" i="1">
                              <a:latin typeface="Cambria Math"/>
                            </a:rPr>
                            <m:t>𝐵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581" y="4149457"/>
                <a:ext cx="2084801" cy="5073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84441" y="4837758"/>
                <a:ext cx="12301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4</m:t>
                      </m:r>
                      <m:r>
                        <a:rPr lang="en-US" sz="12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+9</m:t>
                      </m:r>
                      <m:r>
                        <a:rPr lang="en-US" sz="12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441" y="4837758"/>
                <a:ext cx="123014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741946" y="4837759"/>
                <a:ext cx="15828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10</m:t>
                      </m:r>
                      <m:r>
                        <a:rPr lang="en-US" sz="12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−15</m:t>
                      </m:r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1946" y="4837759"/>
                <a:ext cx="1582806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56375" y="4834266"/>
                <a:ext cx="19675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 6</m:t>
                      </m:r>
                      <m:r>
                        <a:rPr lang="en-US" sz="12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+6</m:t>
                      </m:r>
                      <m:r>
                        <a:rPr lang="en-US" sz="1200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375" y="4834266"/>
                <a:ext cx="1967526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897223" y="3847507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7895244" y="4427419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10848" y="3895108"/>
            <a:ext cx="1128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differentials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75221" y="4463143"/>
            <a:ext cx="961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>
            <a:off x="7905140" y="4995456"/>
            <a:ext cx="288032" cy="540060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505206" y="5367647"/>
                <a:ext cx="62940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3=3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206" y="5367647"/>
                <a:ext cx="629406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8075221" y="4936177"/>
            <a:ext cx="106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All terms cancel except the 3!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080661" y="5824847"/>
            <a:ext cx="23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you can see that the process has worked!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86647" y="3587473"/>
            <a:ext cx="348543" cy="4382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7154684" y="3585494"/>
            <a:ext cx="255520" cy="43826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7603967" y="3726019"/>
            <a:ext cx="126869" cy="2284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3481250" y="4310742"/>
            <a:ext cx="1162002" cy="2256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4963686" y="4296888"/>
            <a:ext cx="1080854" cy="227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481747" y="4188031"/>
            <a:ext cx="1201587" cy="4077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104703" y="2464130"/>
            <a:ext cx="1761707" cy="4928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185852" y="1915886"/>
            <a:ext cx="1668684" cy="4591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263242" y="1391393"/>
            <a:ext cx="1719944" cy="4591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3779912" y="4833156"/>
            <a:ext cx="432047" cy="2520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4824028" y="4833156"/>
            <a:ext cx="720080" cy="2520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228184" y="4833156"/>
            <a:ext cx="648072" cy="25202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211960" y="4833156"/>
            <a:ext cx="612068" cy="252027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544108" y="4833156"/>
            <a:ext cx="684076" cy="252027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876256" y="4833156"/>
            <a:ext cx="612068" cy="252027"/>
          </a:xfrm>
          <a:prstGeom prst="rect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1043608" y="3897052"/>
            <a:ext cx="1872208" cy="5760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D0ACA793-BB55-42E3-9FAB-AA5A24D73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9" name="テキスト ボックス 3">
            <a:extLst>
              <a:ext uri="{FF2B5EF4-FFF2-40B4-BE49-F238E27FC236}">
                <a16:creationId xmlns:a16="http://schemas.microsoft.com/office/drawing/2014/main" id="{86DBF521-3BA3-47CA-9CE1-E1C03842B660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05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/>
      <p:bldP spid="27" grpId="0"/>
      <p:bldP spid="28" grpId="0"/>
      <p:bldP spid="29" grpId="0"/>
      <p:bldP spid="30" grpId="0"/>
      <p:bldP spid="32" grpId="0"/>
      <p:bldP spid="33" grpId="0" animBg="1"/>
      <p:bldP spid="34" grpId="0" animBg="1"/>
      <p:bldP spid="5" grpId="0"/>
      <p:bldP spid="35" grpId="0"/>
      <p:bldP spid="36" grpId="0" animBg="1"/>
      <p:bldP spid="37" grpId="0"/>
      <p:bldP spid="39" grpId="0"/>
      <p:bldP spid="40" grpId="0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4" grpId="2" animBg="1"/>
      <p:bldP spid="54" grpId="3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will look at calculating different Particular Integrals…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is the same as the previous example with a different form of f(x)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CF will be the same!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961148"/>
              </a:xfrm>
              <a:blipFill>
                <a:blip r:embed="rId2"/>
                <a:stretch>
                  <a:fillRect t="-1107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27357" y="4509265"/>
                <a:ext cx="217572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357" y="4509265"/>
                <a:ext cx="2175724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2">
            <a:extLst>
              <a:ext uri="{FF2B5EF4-FFF2-40B4-BE49-F238E27FC236}">
                <a16:creationId xmlns:a16="http://schemas.microsoft.com/office/drawing/2014/main" id="{57F09E10-D145-4CAD-8B30-CEF6E38CC7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3" name="テキスト ボックス 3">
            <a:extLst>
              <a:ext uri="{FF2B5EF4-FFF2-40B4-BE49-F238E27FC236}">
                <a16:creationId xmlns:a16="http://schemas.microsoft.com/office/drawing/2014/main" id="{6FE8C8B8-AD07-4549-92CB-10B030D538D3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13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00200"/>
                <a:ext cx="3420380" cy="423582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find the general solution of the linear second order differential equation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/>
                      </a:rPr>
                      <m:t>𝒂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GB" sz="1400" b="1" i="1">
                            <a:latin typeface="Cambria Math"/>
                          </a:rPr>
                          <m:t>𝒚</m:t>
                        </m:r>
                      </m:num>
                      <m:den>
                        <m:sSup>
                          <m:sSupPr>
                            <m:ctrlPr>
                              <a:rPr lang="en-GB" sz="1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1" i="1">
                                <a:latin typeface="Cambria Math"/>
                              </a:rPr>
                              <m:t>𝒅𝒙</m:t>
                            </m:r>
                          </m:e>
                          <m:sup>
                            <m:r>
                              <a:rPr lang="en-GB" sz="1400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𝒃</m:t>
                    </m:r>
                    <m:f>
                      <m:fPr>
                        <m:ctrlPr>
                          <a:rPr lang="en-GB" sz="1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>
                        <a:latin typeface="Cambria Math"/>
                      </a:rPr>
                      <m:t>+</m:t>
                    </m:r>
                    <m:r>
                      <a:rPr lang="en-GB" sz="1400" b="1" i="1">
                        <a:latin typeface="Cambria Math"/>
                      </a:rPr>
                      <m:t>𝒄𝒚</m:t>
                    </m:r>
                    <m:r>
                      <a:rPr lang="en-GB" sz="1400" b="1" i="1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𝒇</m:t>
                    </m:r>
                    <m:r>
                      <a:rPr lang="en-GB" sz="1400" b="1" i="1" smtClean="0">
                        <a:latin typeface="Cambria Math"/>
                      </a:rPr>
                      <m:t>(</m:t>
                    </m:r>
                    <m:r>
                      <a:rPr lang="en-GB" sz="1400" b="1" i="1" smtClean="0">
                        <a:latin typeface="Cambria Math"/>
                      </a:rPr>
                      <m:t>𝒙</m:t>
                    </m:r>
                    <m:r>
                      <a:rPr lang="en-GB" sz="1400" b="1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a, b and c are constants, by using y = complimentary function + particular integral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Find the general solution to the following differential equation: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So we just need to find the Particular Integral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00200"/>
                <a:ext cx="3420380" cy="4235824"/>
              </a:xfrm>
              <a:blipFill>
                <a:blip r:embed="rId2"/>
                <a:stretch>
                  <a:fillRect t="-1297" r="-10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6" y="314576"/>
                <a:ext cx="1231619" cy="307777"/>
              </a:xfrm>
              <a:prstGeom prst="rect">
                <a:avLst/>
              </a:prstGeom>
              <a:blipFill>
                <a:blip r:embed="rId4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0"/>
                <a:ext cx="1990288" cy="307777"/>
              </a:xfrm>
              <a:prstGeom prst="rect">
                <a:avLst/>
              </a:prstGeom>
              <a:blipFill>
                <a:blip r:embed="rId5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043608" y="3861048"/>
                <a:ext cx="2175724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+6</m:t>
                      </m:r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861048"/>
                <a:ext cx="2175724" cy="586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868" y="0"/>
                <a:ext cx="118468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𝐶𝐹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498" y="4593381"/>
                <a:ext cx="16613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560332" y="1232756"/>
            <a:ext cx="1404156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Particular Integral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103948" y="1556792"/>
                <a:ext cx="10154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1556792"/>
                <a:ext cx="1015471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67944" y="1988840"/>
                <a:ext cx="13709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𝐿𝑒𝑡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88840"/>
                <a:ext cx="137095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256076" y="137677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let y =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+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it is the same form as f(x)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75956" y="2852936"/>
                <a:ext cx="115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852936"/>
                <a:ext cx="1152128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031940" y="3212976"/>
                <a:ext cx="92243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3212976"/>
                <a:ext cx="922434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256076" y="191683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l-GR" sz="1400" dirty="0">
                <a:solidFill>
                  <a:srgbClr val="FF0000"/>
                </a:solidFill>
              </a:rPr>
              <a:t>λ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and </a:t>
            </a:r>
            <a:r>
              <a:rPr lang="el-GR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represent  constant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95936" y="3717032"/>
                <a:ext cx="893226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3717032"/>
                <a:ext cx="893226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400092" y="3176972"/>
            <a:ext cx="1476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Arc 21"/>
          <p:cNvSpPr/>
          <p:nvPr/>
        </p:nvSpPr>
        <p:spPr>
          <a:xfrm>
            <a:off x="5148064" y="3032956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5400092" y="3609020"/>
            <a:ext cx="1908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Differentiate again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4103948" y="245689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103948" y="4293096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52020" y="2564904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differentiate this expression for 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59932" y="4653136"/>
                <a:ext cx="192681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−5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653136"/>
                <a:ext cx="1926810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148064" y="353701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4031940" y="4365104"/>
            <a:ext cx="4896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substitute these into the differential equation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7924" y="5301208"/>
                <a:ext cx="20522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+6(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5301208"/>
                <a:ext cx="2052228" cy="307777"/>
              </a:xfrm>
              <a:prstGeom prst="rect">
                <a:avLst/>
              </a:prstGeom>
              <a:blipFill>
                <a:blip r:embed="rId1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724128" y="4977172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724128" y="5481228"/>
            <a:ext cx="252028" cy="468052"/>
          </a:xfrm>
          <a:prstGeom prst="arc">
            <a:avLst>
              <a:gd name="adj1" fmla="val 16200000"/>
              <a:gd name="adj2" fmla="val 542912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868144" y="494116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second differential will be cancelled out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904148" y="5553236"/>
            <a:ext cx="2412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Multiply out the bracket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175956" y="1556792"/>
            <a:ext cx="86409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283968" y="2852936"/>
            <a:ext cx="900100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2807804" y="4041068"/>
            <a:ext cx="360040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03948" y="5805264"/>
                <a:ext cx="18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6</m:t>
                      </m:r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i="1">
                          <a:latin typeface="Cambria Math"/>
                        </a:rPr>
                        <m:t>𝑥</m:t>
                      </m:r>
                      <m:r>
                        <a:rPr lang="en-GB" sz="1400" i="1">
                          <a:latin typeface="Cambria Math"/>
                        </a:rPr>
                        <m:t>+6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  <a:ea typeface="Cambria Math"/>
                        </a:rPr>
                        <m:t>λ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5805264"/>
                <a:ext cx="1800200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4211960" y="3248980"/>
            <a:ext cx="576064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680012" y="4725144"/>
            <a:ext cx="288032" cy="4680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247964" y="5337212"/>
            <a:ext cx="180020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716016" y="5337212"/>
            <a:ext cx="576064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220072" y="4869160"/>
            <a:ext cx="144016" cy="2160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DB5AD102-8F62-413F-85E8-78345FFD3E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315695"/>
            <a:ext cx="7886700" cy="10917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96F21463-75DA-4AC8-9526-6E7CAC8756F4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7C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95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6" grpId="0"/>
      <p:bldP spid="29" grpId="0"/>
      <p:bldP spid="30" grpId="0"/>
      <p:bldP spid="31" grpId="0" animBg="1"/>
      <p:bldP spid="32" grpId="0"/>
      <p:bldP spid="33" grpId="0"/>
      <p:bldP spid="35" grpId="0" animBg="1"/>
      <p:bldP spid="36" grpId="0" animBg="1"/>
      <p:bldP spid="37" grpId="0"/>
      <p:bldP spid="38" grpId="0"/>
      <p:bldP spid="40" grpId="0" animBg="1"/>
      <p:bldP spid="40" grpId="1" animBg="1"/>
      <p:bldP spid="43" grpId="0" animBg="1"/>
      <p:bldP spid="43" grpId="1" animBg="1"/>
      <p:bldP spid="45" grpId="0" animBg="1"/>
      <p:bldP spid="45" grpId="1" animBg="1"/>
      <p:bldP spid="46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919</TotalTime>
  <Words>3690</Words>
  <Application>Microsoft Office PowerPoint</Application>
  <PresentationFormat>On-screen Show (4:3)</PresentationFormat>
  <Paragraphs>592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Office Theme</vt:lpstr>
      <vt:lpstr>PowerPoint Presentation</vt:lpstr>
      <vt:lpstr>PowerPoint Presentation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191</cp:revision>
  <cp:lastPrinted>2017-11-21T05:26:55Z</cp:lastPrinted>
  <dcterms:created xsi:type="dcterms:W3CDTF">2017-08-14T15:35:38Z</dcterms:created>
  <dcterms:modified xsi:type="dcterms:W3CDTF">2021-06-22T04:24:43Z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2021-06-22T04:24:38.9385554Z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7a6e8526-5740-40cf-b1fe-72e75accb70d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