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697" r:id="rId2"/>
    <p:sldId id="696" r:id="rId3"/>
    <p:sldId id="700" r:id="rId4"/>
    <p:sldId id="678" r:id="rId5"/>
    <p:sldId id="701" r:id="rId6"/>
    <p:sldId id="703" r:id="rId7"/>
    <p:sldId id="70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91" d="100"/>
          <a:sy n="91" d="100"/>
        </p:scale>
        <p:origin x="180" y="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04/11/2018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0" name="Rectangle 79"/>
          <p:cNvSpPr/>
          <p:nvPr/>
        </p:nvSpPr>
        <p:spPr>
          <a:xfrm>
            <a:off x="467544" y="2348880"/>
            <a:ext cx="83529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472" y="1052736"/>
            <a:ext cx="91437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b="1" dirty="0" smtClean="0">
                <a:solidFill>
                  <a:prstClr val="black"/>
                </a:solidFill>
              </a:rPr>
              <a:t>Hypothesis Testing </a:t>
            </a:r>
          </a:p>
          <a:p>
            <a:pPr lvl="0" algn="ctr"/>
            <a:r>
              <a:rPr lang="en-GB" sz="8000" dirty="0" smtClean="0">
                <a:solidFill>
                  <a:prstClr val="black"/>
                </a:solidFill>
              </a:rPr>
              <a:t>- </a:t>
            </a:r>
            <a:r>
              <a:rPr lang="en-GB" sz="6000" dirty="0" smtClean="0">
                <a:solidFill>
                  <a:prstClr val="black"/>
                </a:solidFill>
              </a:rPr>
              <a:t>Probability of the Sample</a:t>
            </a:r>
            <a:endParaRPr lang="en-GB" sz="6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2776" y="3751681"/>
            <a:ext cx="64624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8000" dirty="0">
                <a:solidFill>
                  <a:prstClr val="black"/>
                </a:solidFill>
              </a:rPr>
              <a:t>Chapter 7 </a:t>
            </a:r>
          </a:p>
          <a:p>
            <a:pPr lvl="0" algn="ctr"/>
            <a:r>
              <a:rPr lang="en-GB" sz="8000" dirty="0">
                <a:solidFill>
                  <a:prstClr val="black"/>
                </a:solidFill>
              </a:rPr>
              <a:t>(Part </a:t>
            </a:r>
            <a:r>
              <a:rPr lang="en-GB" sz="8000" dirty="0" smtClean="0">
                <a:solidFill>
                  <a:prstClr val="black"/>
                </a:solidFill>
              </a:rPr>
              <a:t>2 </a:t>
            </a:r>
            <a:r>
              <a:rPr lang="en-GB" sz="8000" dirty="0">
                <a:solidFill>
                  <a:prstClr val="black"/>
                </a:solidFill>
              </a:rPr>
              <a:t>of 5)</a:t>
            </a:r>
          </a:p>
        </p:txBody>
      </p:sp>
    </p:spTree>
    <p:extLst>
      <p:ext uri="{BB962C8B-B14F-4D97-AF65-F5344CB8AC3E}">
        <p14:creationId xmlns:p14="http://schemas.microsoft.com/office/powerpoint/2010/main" val="56113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 of the sample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20607" r="17570"/>
          <a:stretch/>
        </p:blipFill>
        <p:spPr>
          <a:xfrm>
            <a:off x="251520" y="771072"/>
            <a:ext cx="2088233" cy="337777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23729" y="682348"/>
            <a:ext cx="6809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Calculating </a:t>
            </a:r>
            <a:r>
              <a:rPr lang="en-GB" sz="2800" b="1" dirty="0" smtClean="0"/>
              <a:t>Binomial</a:t>
            </a:r>
            <a:r>
              <a:rPr lang="en-GB" sz="2800" dirty="0" smtClean="0"/>
              <a:t> </a:t>
            </a:r>
            <a:r>
              <a:rPr lang="en-GB" sz="2800" b="1" dirty="0" smtClean="0"/>
              <a:t>Cumulative</a:t>
            </a:r>
            <a:r>
              <a:rPr lang="en-GB" sz="2800" dirty="0" smtClean="0"/>
              <a:t> </a:t>
            </a:r>
            <a:r>
              <a:rPr lang="en-GB" sz="2800" dirty="0" smtClean="0"/>
              <a:t>Distribution 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90059" y="4721936"/>
            <a:ext cx="4181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X = outcomes</a:t>
            </a:r>
          </a:p>
          <a:p>
            <a:r>
              <a:rPr lang="en-GB" sz="2800" dirty="0" smtClean="0"/>
              <a:t>N = total trials/sample size</a:t>
            </a:r>
          </a:p>
          <a:p>
            <a:r>
              <a:rPr lang="en-GB" sz="2800" dirty="0" smtClean="0"/>
              <a:t>P = probability of success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32040" y="3861048"/>
            <a:ext cx="3677651" cy="26642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932040" y="5858108"/>
                <a:ext cx="367765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GB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en-GB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𝟖𝟓𝟓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858108"/>
                <a:ext cx="3677651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4932040" y="3917374"/>
            <a:ext cx="36776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5 </a:t>
            </a:r>
            <a:r>
              <a:rPr lang="en-GB" sz="2800" dirty="0" smtClean="0"/>
              <a:t>heads </a:t>
            </a:r>
            <a:r>
              <a:rPr lang="en-GB" sz="2800" dirty="0"/>
              <a:t>from 8 </a:t>
            </a:r>
            <a:r>
              <a:rPr lang="en-GB" sz="2800" dirty="0" smtClean="0"/>
              <a:t>tosses </a:t>
            </a:r>
            <a:endParaRPr lang="en-GB" sz="2800" dirty="0"/>
          </a:p>
          <a:p>
            <a:pPr algn="ctr"/>
            <a:r>
              <a:rPr lang="en-GB" sz="2800" b="1" dirty="0" smtClean="0"/>
              <a:t>X </a:t>
            </a:r>
            <a:r>
              <a:rPr lang="en-GB" sz="2800" b="1" dirty="0"/>
              <a:t>= </a:t>
            </a:r>
            <a:r>
              <a:rPr lang="en-GB" sz="2800" b="1" dirty="0" smtClean="0"/>
              <a:t>5</a:t>
            </a:r>
            <a:endParaRPr lang="en-GB" sz="2800" b="1" dirty="0"/>
          </a:p>
          <a:p>
            <a:pPr algn="ctr"/>
            <a:r>
              <a:rPr lang="en-GB" sz="2800" b="1" dirty="0"/>
              <a:t>N = </a:t>
            </a:r>
            <a:r>
              <a:rPr lang="en-GB" sz="2800" b="1" dirty="0" smtClean="0"/>
              <a:t>8</a:t>
            </a:r>
          </a:p>
          <a:p>
            <a:pPr algn="ctr"/>
            <a:r>
              <a:rPr lang="en-GB" sz="2800" b="1" dirty="0" smtClean="0"/>
              <a:t>P </a:t>
            </a:r>
            <a:r>
              <a:rPr lang="en-GB" sz="2800" b="1" dirty="0"/>
              <a:t>= </a:t>
            </a:r>
            <a:r>
              <a:rPr lang="en-GB" sz="2800" b="1" dirty="0" smtClean="0"/>
              <a:t>0.5</a:t>
            </a:r>
            <a:endParaRPr lang="en-GB" sz="2800" b="1" dirty="0"/>
          </a:p>
        </p:txBody>
      </p:sp>
      <p:sp>
        <p:nvSpPr>
          <p:cNvPr id="39" name="Rounded Rectangle 38"/>
          <p:cNvSpPr/>
          <p:nvPr/>
        </p:nvSpPr>
        <p:spPr>
          <a:xfrm>
            <a:off x="4932040" y="1336990"/>
            <a:ext cx="3528392" cy="23800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4932040" y="1398255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Menu</a:t>
            </a:r>
          </a:p>
          <a:p>
            <a:pPr algn="ctr"/>
            <a:r>
              <a:rPr lang="en-GB" sz="2800" b="1" dirty="0" smtClean="0"/>
              <a:t>7</a:t>
            </a:r>
          </a:p>
          <a:p>
            <a:pPr algn="ctr"/>
            <a:r>
              <a:rPr lang="en-GB" sz="2800" b="1" dirty="0" smtClean="0"/>
              <a:t>Down Button </a:t>
            </a:r>
          </a:p>
          <a:p>
            <a:pPr algn="ctr"/>
            <a:r>
              <a:rPr lang="en-GB" sz="2800" b="1" dirty="0" smtClean="0"/>
              <a:t>1</a:t>
            </a:r>
          </a:p>
          <a:p>
            <a:pPr algn="ctr"/>
            <a:r>
              <a:rPr lang="en-GB" sz="2800" b="1" dirty="0" smtClean="0"/>
              <a:t>2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8178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of the sample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64704"/>
            <a:ext cx="8352928" cy="95410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John </a:t>
            </a:r>
            <a:r>
              <a:rPr lang="en-GB" sz="2800" dirty="0" smtClean="0"/>
              <a:t>believes a coin maybe </a:t>
            </a:r>
            <a:r>
              <a:rPr lang="en-GB" sz="2800" b="1" dirty="0" smtClean="0"/>
              <a:t>biased </a:t>
            </a:r>
            <a:r>
              <a:rPr lang="en-GB" sz="2800" b="1" dirty="0"/>
              <a:t>towards </a:t>
            </a:r>
            <a:r>
              <a:rPr lang="en-GB" sz="2800" b="1" dirty="0" smtClean="0"/>
              <a:t>tails</a:t>
            </a:r>
            <a:r>
              <a:rPr lang="en-GB" sz="2800" dirty="0" smtClean="0"/>
              <a:t>. </a:t>
            </a:r>
          </a:p>
          <a:p>
            <a:pPr algn="ctr"/>
            <a:r>
              <a:rPr lang="en-GB" sz="2800" dirty="0" smtClean="0"/>
              <a:t>He </a:t>
            </a:r>
            <a:r>
              <a:rPr lang="en-GB" sz="2800" dirty="0"/>
              <a:t>tosses the coin 8 times and counts </a:t>
            </a:r>
            <a:r>
              <a:rPr lang="en-GB" sz="2800" dirty="0" smtClean="0"/>
              <a:t>3 heads.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302040" y="5085184"/>
                <a:ext cx="288032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d>
                  </m:oMath>
                </a14:m>
                <a:r>
                  <a:rPr lang="en-GB" sz="40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4000" b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=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040" y="5085184"/>
                <a:ext cx="2880320" cy="707886"/>
              </a:xfrm>
              <a:prstGeom prst="rect">
                <a:avLst/>
              </a:prstGeom>
              <a:blipFill>
                <a:blip r:embed="rId2"/>
                <a:stretch>
                  <a:fillRect t="-15517" r="-3390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148064" y="5085184"/>
                <a:ext cx="172819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𝟑𝟔𝟑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085184"/>
                <a:ext cx="1728192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987824" y="2758156"/>
            <a:ext cx="302433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Using your calculator:</a:t>
            </a:r>
          </a:p>
          <a:p>
            <a:pPr algn="ctr"/>
            <a:r>
              <a:rPr lang="en-GB" sz="2400" b="1" dirty="0" smtClean="0"/>
              <a:t>Binomial CD</a:t>
            </a:r>
          </a:p>
          <a:p>
            <a:pPr algn="ctr"/>
            <a:r>
              <a:rPr lang="en-GB" sz="2400" dirty="0" smtClean="0"/>
              <a:t>X = 3</a:t>
            </a:r>
          </a:p>
          <a:p>
            <a:pPr algn="ctr"/>
            <a:r>
              <a:rPr lang="en-GB" sz="2400" dirty="0" smtClean="0"/>
              <a:t>N = 8</a:t>
            </a:r>
          </a:p>
          <a:p>
            <a:pPr algn="ctr"/>
            <a:r>
              <a:rPr lang="en-GB" sz="2400" dirty="0" smtClean="0"/>
              <a:t>P = 0.5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4806" y="1961145"/>
            <a:ext cx="8270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is the probability of getting 3 or less heads?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1615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of the sample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64704"/>
            <a:ext cx="8352928" cy="95410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John </a:t>
            </a:r>
            <a:r>
              <a:rPr lang="en-GB" sz="2800" dirty="0" smtClean="0"/>
              <a:t>believes a coin maybe </a:t>
            </a:r>
            <a:r>
              <a:rPr lang="en-GB" sz="2800" b="1" dirty="0" smtClean="0"/>
              <a:t>biased </a:t>
            </a:r>
            <a:r>
              <a:rPr lang="en-GB" sz="2800" b="1" dirty="0"/>
              <a:t>towards </a:t>
            </a:r>
            <a:r>
              <a:rPr lang="en-GB" sz="2800" b="1" dirty="0" smtClean="0"/>
              <a:t>heads</a:t>
            </a:r>
            <a:r>
              <a:rPr lang="en-GB" sz="2800" dirty="0"/>
              <a:t>. </a:t>
            </a:r>
            <a:endParaRPr lang="en-GB" sz="2800" dirty="0" smtClean="0"/>
          </a:p>
          <a:p>
            <a:pPr algn="ctr"/>
            <a:r>
              <a:rPr lang="en-GB" sz="2800" dirty="0" smtClean="0"/>
              <a:t>He </a:t>
            </a:r>
            <a:r>
              <a:rPr lang="en-GB" sz="2800" dirty="0"/>
              <a:t>tosses the coin 8 times and counts </a:t>
            </a:r>
            <a:r>
              <a:rPr lang="en-GB" sz="2800" dirty="0" smtClean="0"/>
              <a:t>7 heads.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4334703" y="5354378"/>
                <a:ext cx="329109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d>
                        <m:dPr>
                          <m:ctrlP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𝑿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sz="4000" b="1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703" y="5354378"/>
                <a:ext cx="329109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547663" y="5354378"/>
                <a:ext cx="288032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0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</m:oMath>
                </a14:m>
                <a:r>
                  <a:rPr lang="en-GB" sz="40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4000" b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=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3" y="5354378"/>
                <a:ext cx="2880320" cy="707886"/>
              </a:xfrm>
              <a:prstGeom prst="rect">
                <a:avLst/>
              </a:prstGeom>
              <a:blipFill>
                <a:blip r:embed="rId3"/>
                <a:stretch>
                  <a:fillRect t="-15517" r="-3390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779912" y="6097076"/>
                <a:ext cx="244827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𝟎𝟑𝟓𝟐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6097076"/>
                <a:ext cx="2448272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059832" y="2505537"/>
                <a:ext cx="3240360" cy="26776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Using your calculator:</a:t>
                </a:r>
              </a:p>
              <a:p>
                <a:pPr algn="ctr"/>
                <a:r>
                  <a:rPr lang="en-GB" sz="2400" b="1" dirty="0" smtClean="0"/>
                  <a:t>Binomial CD</a:t>
                </a:r>
              </a:p>
              <a:p>
                <a:pPr algn="ctr"/>
                <a:r>
                  <a:rPr lang="en-GB" sz="2400" dirty="0" smtClean="0"/>
                  <a:t>X = 6</a:t>
                </a:r>
              </a:p>
              <a:p>
                <a:pPr algn="ctr"/>
                <a:r>
                  <a:rPr lang="en-GB" sz="2400" dirty="0" smtClean="0"/>
                  <a:t>N = 8</a:t>
                </a:r>
              </a:p>
              <a:p>
                <a:pPr algn="ctr"/>
                <a:r>
                  <a:rPr lang="en-GB" sz="2400" dirty="0" smtClean="0"/>
                  <a:t>P = 0.5</a:t>
                </a:r>
              </a:p>
              <a:p>
                <a:pPr algn="ctr"/>
                <a:endParaRPr lang="en-GB" sz="24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r>
                  <a:rPr lang="en-GB" sz="2400" b="1" dirty="0" smtClean="0"/>
                  <a:t> = 0.9648</a:t>
                </a:r>
                <a:endParaRPr lang="en-GB" sz="24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2505537"/>
                <a:ext cx="3240360" cy="2677656"/>
              </a:xfrm>
              <a:prstGeom prst="rect">
                <a:avLst/>
              </a:prstGeom>
              <a:blipFill>
                <a:blip r:embed="rId5"/>
                <a:stretch>
                  <a:fillRect t="-1587" b="-40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23528" y="1846900"/>
            <a:ext cx="8270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is the probability of getting 7 or more heads?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1085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of the sample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95536" y="908720"/>
            <a:ext cx="8492441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An </a:t>
            </a:r>
            <a:r>
              <a:rPr lang="en-GB" sz="2400" dirty="0"/>
              <a:t>election candidate believes she has the support of 40% of the residents in a particular town. </a:t>
            </a:r>
            <a:r>
              <a:rPr lang="en-GB" sz="2400" dirty="0" smtClean="0"/>
              <a:t>A </a:t>
            </a:r>
            <a:r>
              <a:rPr lang="en-GB" sz="2400" dirty="0"/>
              <a:t>researcher wants to </a:t>
            </a:r>
            <a:r>
              <a:rPr lang="en-GB" sz="2400" dirty="0" smtClean="0"/>
              <a:t>test </a:t>
            </a:r>
            <a:r>
              <a:rPr lang="en-GB" sz="2400" dirty="0"/>
              <a:t>whether the candidate is </a:t>
            </a:r>
            <a:r>
              <a:rPr lang="en-GB" sz="2400" dirty="0" smtClean="0"/>
              <a:t>over-estimating </a:t>
            </a:r>
            <a:r>
              <a:rPr lang="en-GB" sz="2400" dirty="0"/>
              <a:t>her support. </a:t>
            </a:r>
            <a:r>
              <a:rPr lang="en-GB" sz="2400" dirty="0" smtClean="0"/>
              <a:t>After asking 20 residents, 4 of them gave their support to the candidate.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59723" y="3284984"/>
            <a:ext cx="302433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Using your calculator:</a:t>
            </a:r>
          </a:p>
          <a:p>
            <a:pPr algn="ctr"/>
            <a:r>
              <a:rPr lang="en-GB" sz="2400" b="1" dirty="0" smtClean="0"/>
              <a:t>Binomial CD</a:t>
            </a:r>
          </a:p>
          <a:p>
            <a:pPr algn="ctr"/>
            <a:r>
              <a:rPr lang="en-GB" sz="2400" dirty="0" smtClean="0"/>
              <a:t>X = 4</a:t>
            </a:r>
          </a:p>
          <a:p>
            <a:pPr algn="ctr"/>
            <a:r>
              <a:rPr lang="en-GB" sz="2400" dirty="0" smtClean="0"/>
              <a:t>N = 20</a:t>
            </a:r>
          </a:p>
          <a:p>
            <a:pPr algn="ctr"/>
            <a:r>
              <a:rPr lang="en-GB" sz="2400" dirty="0" smtClean="0"/>
              <a:t>P = 0.4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2195736" y="5673442"/>
                <a:ext cx="288032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r>
                  <a:rPr lang="en-GB" sz="40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4000" b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=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673442"/>
                <a:ext cx="2880320" cy="707886"/>
              </a:xfrm>
              <a:prstGeom prst="rect">
                <a:avLst/>
              </a:prstGeom>
              <a:blipFill>
                <a:blip r:embed="rId2"/>
                <a:stretch>
                  <a:fillRect t="-15517" r="-3383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076056" y="5699702"/>
                <a:ext cx="201622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𝟎𝟓𝟏𝟎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699702"/>
                <a:ext cx="201622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5536" y="2644752"/>
            <a:ext cx="8467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What is the probability of 4 or less residents giving their support?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923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of the sample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11316" y="792779"/>
            <a:ext cx="8492441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In the UK, 5% of students </a:t>
            </a:r>
            <a:r>
              <a:rPr lang="en-GB" sz="2400" dirty="0" smtClean="0"/>
              <a:t>normally turn </a:t>
            </a:r>
            <a:r>
              <a:rPr lang="en-GB" sz="2400" dirty="0"/>
              <a:t>up late to school each day. </a:t>
            </a:r>
            <a:endParaRPr lang="en-GB" sz="2400" dirty="0" smtClean="0"/>
          </a:p>
          <a:p>
            <a:r>
              <a:rPr lang="en-GB" sz="2400" dirty="0" smtClean="0"/>
              <a:t>Mr </a:t>
            </a:r>
            <a:r>
              <a:rPr lang="en-GB" sz="2400" dirty="0"/>
              <a:t>Hameed wishes to </a:t>
            </a:r>
            <a:r>
              <a:rPr lang="en-GB" sz="2400" dirty="0" smtClean="0"/>
              <a:t>determine if </a:t>
            </a:r>
            <a:r>
              <a:rPr lang="en-GB" sz="2400" dirty="0" err="1" smtClean="0"/>
              <a:t>Piffin</a:t>
            </a:r>
            <a:r>
              <a:rPr lang="en-GB" sz="2400" dirty="0" smtClean="0"/>
              <a:t> School </a:t>
            </a:r>
            <a:r>
              <a:rPr lang="en-GB" sz="2400" dirty="0"/>
              <a:t>has a problem with </a:t>
            </a:r>
            <a:r>
              <a:rPr lang="en-GB" sz="2400" dirty="0" smtClean="0"/>
              <a:t>attendance. One morning Mr Hameed observed 6 out of 20 students arriving late. 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116758" y="3429000"/>
            <a:ext cx="302433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Using your calculator:</a:t>
            </a:r>
          </a:p>
          <a:p>
            <a:pPr algn="ctr"/>
            <a:r>
              <a:rPr lang="en-GB" sz="2400" b="1" dirty="0" smtClean="0"/>
              <a:t>Binomial CD</a:t>
            </a:r>
          </a:p>
          <a:p>
            <a:pPr algn="ctr"/>
            <a:r>
              <a:rPr lang="en-GB" sz="2400" dirty="0" smtClean="0"/>
              <a:t>X = 6</a:t>
            </a:r>
          </a:p>
          <a:p>
            <a:pPr algn="ctr"/>
            <a:r>
              <a:rPr lang="en-GB" sz="2400" dirty="0" smtClean="0"/>
              <a:t>N = 20</a:t>
            </a:r>
          </a:p>
          <a:p>
            <a:pPr algn="ctr"/>
            <a:r>
              <a:rPr lang="en-GB" sz="2400" dirty="0" smtClean="0"/>
              <a:t>P = 0.05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835696" y="5710118"/>
                <a:ext cx="288032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r>
                  <a:rPr lang="en-GB" sz="4000" b="1" dirty="0" smtClean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=</a:t>
                </a:r>
                <a:endParaRPr lang="en-GB" sz="4000" b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710118"/>
                <a:ext cx="2880320" cy="707886"/>
              </a:xfrm>
              <a:prstGeom prst="rect">
                <a:avLst/>
              </a:prstGeom>
              <a:blipFill>
                <a:blip r:embed="rId2"/>
                <a:stretch>
                  <a:fillRect t="-15517" r="-3383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4628926" y="5710118"/>
                <a:ext cx="244827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𝟎𝟎𝟎𝟑𝟐𝟗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926" y="5710118"/>
                <a:ext cx="2448272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5829" y="2503840"/>
            <a:ext cx="84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is the probability of 6 or more students being late?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3931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of the sample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16533" y="836712"/>
                <a:ext cx="8653172" cy="21125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Over a long period of time it has been found that in Bob’s restaurant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sz="2400" dirty="0"/>
                  <a:t> of </a:t>
                </a:r>
                <a:r>
                  <a:rPr lang="en-US" sz="2400" dirty="0" smtClean="0"/>
                  <a:t>customers </a:t>
                </a:r>
                <a:r>
                  <a:rPr lang="en-US" sz="2400" dirty="0"/>
                  <a:t>choose a vegetarian </a:t>
                </a:r>
                <a:r>
                  <a:rPr lang="en-US" sz="2400" dirty="0" smtClean="0"/>
                  <a:t>meal. After changing the menu Bob wants to find out if the proportion of customers choosing a vegetarian meal has changed. Bob records 1 vegetarian meal ordered from 10 orders.</a:t>
                </a:r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33" y="836712"/>
                <a:ext cx="8653172" cy="2112501"/>
              </a:xfrm>
              <a:prstGeom prst="rect">
                <a:avLst/>
              </a:prstGeom>
              <a:blipFill>
                <a:blip r:embed="rId2"/>
                <a:stretch>
                  <a:fillRect b="-1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16533" y="3093105"/>
            <a:ext cx="846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What is the probability of 1 or less meals are vegetarian?</a:t>
            </a:r>
            <a:endParaRPr lang="en-GB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059723" y="3756964"/>
                <a:ext cx="3024336" cy="200272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Using your calculator:</a:t>
                </a:r>
              </a:p>
              <a:p>
                <a:pPr algn="ctr"/>
                <a:r>
                  <a:rPr lang="en-GB" sz="2400" b="1" dirty="0" smtClean="0"/>
                  <a:t>Binomial CD</a:t>
                </a:r>
              </a:p>
              <a:p>
                <a:pPr algn="ctr"/>
                <a:r>
                  <a:rPr lang="en-GB" sz="2400" dirty="0" smtClean="0"/>
                  <a:t>X = 1</a:t>
                </a:r>
              </a:p>
              <a:p>
                <a:pPr algn="ctr"/>
                <a:r>
                  <a:rPr lang="en-GB" sz="2400" dirty="0" smtClean="0"/>
                  <a:t>N = 10</a:t>
                </a:r>
              </a:p>
              <a:p>
                <a:pPr algn="ctr"/>
                <a:r>
                  <a:rPr lang="en-GB" sz="2400" dirty="0" smtClean="0"/>
                  <a:t>P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endParaRPr lang="en-GB" sz="2400" dirty="0" smtClean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723" y="3756964"/>
                <a:ext cx="3024336" cy="2002728"/>
              </a:xfrm>
              <a:prstGeom prst="rect">
                <a:avLst/>
              </a:prstGeom>
              <a:blipFill>
                <a:blip r:embed="rId3"/>
                <a:stretch>
                  <a:fillRect t="-2115" r="-201" b="-271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289239" y="5900331"/>
                <a:ext cx="288032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𝑿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40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</m:oMath>
                </a14:m>
                <a:r>
                  <a:rPr lang="en-GB" sz="4000" b="1" dirty="0" smtClean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=</a:t>
                </a:r>
                <a:endParaRPr lang="en-GB" sz="4000" b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239" y="5900331"/>
                <a:ext cx="2880320" cy="707886"/>
              </a:xfrm>
              <a:prstGeom prst="rect">
                <a:avLst/>
              </a:prstGeom>
              <a:blipFill>
                <a:blip r:embed="rId4"/>
                <a:stretch>
                  <a:fillRect t="-15517" r="-3390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5076056" y="5900331"/>
                <a:ext cx="165618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𝟏𝟎𝟒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900331"/>
                <a:ext cx="165618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51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29453</TotalTime>
  <Words>384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Stewart Gale</cp:lastModifiedBy>
  <cp:revision>914</cp:revision>
  <dcterms:created xsi:type="dcterms:W3CDTF">2013-02-28T07:36:55Z</dcterms:created>
  <dcterms:modified xsi:type="dcterms:W3CDTF">2018-11-04T19:12:09Z</dcterms:modified>
</cp:coreProperties>
</file>