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57" r:id="rId2"/>
    <p:sldId id="645" r:id="rId3"/>
    <p:sldId id="659" r:id="rId4"/>
    <p:sldId id="647" r:id="rId5"/>
    <p:sldId id="660" r:id="rId6"/>
    <p:sldId id="649" r:id="rId7"/>
    <p:sldId id="661" r:id="rId8"/>
    <p:sldId id="650" r:id="rId9"/>
    <p:sldId id="651" r:id="rId10"/>
    <p:sldId id="652" r:id="rId11"/>
    <p:sldId id="654" r:id="rId12"/>
    <p:sldId id="662" r:id="rId13"/>
    <p:sldId id="656" r:id="rId14"/>
    <p:sldId id="6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2" autoAdjust="0"/>
    <p:restoredTop sz="88534" autoAdjust="0"/>
  </p:normalViewPr>
  <p:slideViewPr>
    <p:cSldViewPr>
      <p:cViewPr varScale="1">
        <p:scale>
          <a:sx n="50" d="100"/>
          <a:sy n="50" d="100"/>
        </p:scale>
        <p:origin x="976" y="4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72.png"/><Relationship Id="rId7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7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872128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Differentiation</a:t>
            </a:r>
          </a:p>
          <a:p>
            <a:pPr marL="1143000" indent="-1143000" algn="ctr">
              <a:buFontTx/>
              <a:buChar char="-"/>
            </a:pPr>
            <a:r>
              <a:rPr lang="en-GB" sz="8800" dirty="0" smtClean="0"/>
              <a:t>2</a:t>
            </a:r>
            <a:r>
              <a:rPr lang="en-GB" sz="8800" baseline="30000" dirty="0" smtClean="0"/>
              <a:t>nd</a:t>
            </a:r>
            <a:r>
              <a:rPr lang="en-GB" sz="8800" dirty="0" smtClean="0"/>
              <a:t> Derivative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000" dirty="0" smtClean="0"/>
              <a:t>Chapter 12</a:t>
            </a:r>
            <a:endParaRPr lang="en-GB" sz="5400" dirty="0" smtClean="0"/>
          </a:p>
          <a:p>
            <a:pPr algn="ctr"/>
            <a:r>
              <a:rPr lang="en-GB" sz="8000" dirty="0" smtClean="0"/>
              <a:t>(Part 3 </a:t>
            </a:r>
            <a:r>
              <a:rPr lang="en-GB" sz="8000" smtClean="0"/>
              <a:t>of 6)</a:t>
            </a:r>
            <a:endParaRPr lang="en-GB" sz="8000" dirty="0" smtClean="0"/>
          </a:p>
        </p:txBody>
      </p:sp>
    </p:spTree>
    <p:extLst>
      <p:ext uri="{BB962C8B-B14F-4D97-AF65-F5344CB8AC3E}">
        <p14:creationId xmlns:p14="http://schemas.microsoft.com/office/powerpoint/2010/main" val="271319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How do we tell what type of stationary point?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: Shape 4"/>
          <p:cNvSpPr/>
          <p:nvPr/>
        </p:nvSpPr>
        <p:spPr>
          <a:xfrm>
            <a:off x="527472" y="1459384"/>
            <a:ext cx="5541505" cy="2493887"/>
          </a:xfrm>
          <a:custGeom>
            <a:avLst/>
            <a:gdLst>
              <a:gd name="connsiteX0" fmla="*/ 0 w 3715657"/>
              <a:gd name="connsiteY0" fmla="*/ 0 h 1836837"/>
              <a:gd name="connsiteX1" fmla="*/ 928914 w 3715657"/>
              <a:gd name="connsiteY1" fmla="*/ 1814286 h 1836837"/>
              <a:gd name="connsiteX2" fmla="*/ 2032000 w 3715657"/>
              <a:gd name="connsiteY2" fmla="*/ 957943 h 1836837"/>
              <a:gd name="connsiteX3" fmla="*/ 2728686 w 3715657"/>
              <a:gd name="connsiteY3" fmla="*/ 101600 h 1836837"/>
              <a:gd name="connsiteX4" fmla="*/ 3715657 w 3715657"/>
              <a:gd name="connsiteY4" fmla="*/ 1190171 h 1836837"/>
              <a:gd name="connsiteX0" fmla="*/ 0 w 3715657"/>
              <a:gd name="connsiteY0" fmla="*/ 0 h 1831027"/>
              <a:gd name="connsiteX1" fmla="*/ 928914 w 3715657"/>
              <a:gd name="connsiteY1" fmla="*/ 1814286 h 1831027"/>
              <a:gd name="connsiteX2" fmla="*/ 2032000 w 3715657"/>
              <a:gd name="connsiteY2" fmla="*/ 957943 h 1831027"/>
              <a:gd name="connsiteX3" fmla="*/ 2728686 w 3715657"/>
              <a:gd name="connsiteY3" fmla="*/ 101600 h 1831027"/>
              <a:gd name="connsiteX4" fmla="*/ 3715657 w 3715657"/>
              <a:gd name="connsiteY4" fmla="*/ 1190171 h 1831027"/>
              <a:gd name="connsiteX0" fmla="*/ 0 w 3715657"/>
              <a:gd name="connsiteY0" fmla="*/ 0 h 1836776"/>
              <a:gd name="connsiteX1" fmla="*/ 928914 w 3715657"/>
              <a:gd name="connsiteY1" fmla="*/ 1814286 h 1836776"/>
              <a:gd name="connsiteX2" fmla="*/ 2032000 w 3715657"/>
              <a:gd name="connsiteY2" fmla="*/ 957943 h 1836776"/>
              <a:gd name="connsiteX3" fmla="*/ 2931886 w 3715657"/>
              <a:gd name="connsiteY3" fmla="*/ 116114 h 1836776"/>
              <a:gd name="connsiteX4" fmla="*/ 3715657 w 3715657"/>
              <a:gd name="connsiteY4" fmla="*/ 1190171 h 1836776"/>
              <a:gd name="connsiteX0" fmla="*/ 0 w 3715657"/>
              <a:gd name="connsiteY0" fmla="*/ 0 h 1830992"/>
              <a:gd name="connsiteX1" fmla="*/ 928914 w 3715657"/>
              <a:gd name="connsiteY1" fmla="*/ 1814286 h 1830992"/>
              <a:gd name="connsiteX2" fmla="*/ 2032000 w 3715657"/>
              <a:gd name="connsiteY2" fmla="*/ 957943 h 1830992"/>
              <a:gd name="connsiteX3" fmla="*/ 2931886 w 3715657"/>
              <a:gd name="connsiteY3" fmla="*/ 116114 h 1830992"/>
              <a:gd name="connsiteX4" fmla="*/ 3715657 w 3715657"/>
              <a:gd name="connsiteY4" fmla="*/ 1190171 h 183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15657" h="1830992">
                <a:moveTo>
                  <a:pt x="0" y="0"/>
                </a:moveTo>
                <a:cubicBezTo>
                  <a:pt x="295124" y="827314"/>
                  <a:pt x="590248" y="1654629"/>
                  <a:pt x="928914" y="1814286"/>
                </a:cubicBezTo>
                <a:cubicBezTo>
                  <a:pt x="1267580" y="1973943"/>
                  <a:pt x="1306287" y="936172"/>
                  <a:pt x="2032000" y="957943"/>
                </a:cubicBezTo>
                <a:cubicBezTo>
                  <a:pt x="2757713" y="979714"/>
                  <a:pt x="2651276" y="77409"/>
                  <a:pt x="2931886" y="116114"/>
                </a:cubicBezTo>
                <a:cubicBezTo>
                  <a:pt x="3212496" y="154819"/>
                  <a:pt x="3362476" y="665238"/>
                  <a:pt x="3715657" y="119017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400316"/>
              </p:ext>
            </p:extLst>
          </p:nvPr>
        </p:nvGraphicFramePr>
        <p:xfrm>
          <a:off x="179512" y="4581128"/>
          <a:ext cx="3528392" cy="2016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16849">
                  <a:extLst>
                    <a:ext uri="{9D8B030D-6E8A-4147-A177-3AD203B41FA5}">
                      <a16:colId xmlns:a16="http://schemas.microsoft.com/office/drawing/2014/main" val="1689542682"/>
                    </a:ext>
                  </a:extLst>
                </a:gridCol>
                <a:gridCol w="1213221">
                  <a:extLst>
                    <a:ext uri="{9D8B030D-6E8A-4147-A177-3AD203B41FA5}">
                      <a16:colId xmlns:a16="http://schemas.microsoft.com/office/drawing/2014/main" val="2939009514"/>
                    </a:ext>
                  </a:extLst>
                </a:gridCol>
                <a:gridCol w="1198322">
                  <a:extLst>
                    <a:ext uri="{9D8B030D-6E8A-4147-A177-3AD203B41FA5}">
                      <a16:colId xmlns:a16="http://schemas.microsoft.com/office/drawing/2014/main" val="3114491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Local</a:t>
                      </a:r>
                      <a:r>
                        <a:rPr lang="en-GB" sz="1600" baseline="0" dirty="0"/>
                        <a:t> Minimum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965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Gradient just before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Gradient at 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Gradient just after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094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  -</a:t>
                      </a:r>
                      <a:r>
                        <a:rPr lang="en-GB" sz="1600" dirty="0" err="1"/>
                        <a:t>ve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+</a:t>
                      </a:r>
                      <a:r>
                        <a:rPr lang="en-GB" sz="1600" dirty="0" err="1"/>
                        <a:t>ve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608726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24001" y="5662079"/>
            <a:ext cx="606513" cy="4629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75656" y="6124579"/>
            <a:ext cx="8510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699792" y="5747657"/>
            <a:ext cx="711065" cy="3769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931226" y="3878844"/>
            <a:ext cx="134443" cy="1254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3496475" y="2706327"/>
            <a:ext cx="134443" cy="1254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820394" y="1575842"/>
            <a:ext cx="134443" cy="1254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159540" y="4084970"/>
            <a:ext cx="723013" cy="552894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594241"/>
              </p:ext>
            </p:extLst>
          </p:nvPr>
        </p:nvGraphicFramePr>
        <p:xfrm>
          <a:off x="4271538" y="4229210"/>
          <a:ext cx="3528392" cy="2016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16849">
                  <a:extLst>
                    <a:ext uri="{9D8B030D-6E8A-4147-A177-3AD203B41FA5}">
                      <a16:colId xmlns:a16="http://schemas.microsoft.com/office/drawing/2014/main" val="1689542682"/>
                    </a:ext>
                  </a:extLst>
                </a:gridCol>
                <a:gridCol w="1213221">
                  <a:extLst>
                    <a:ext uri="{9D8B030D-6E8A-4147-A177-3AD203B41FA5}">
                      <a16:colId xmlns:a16="http://schemas.microsoft.com/office/drawing/2014/main" val="2939009514"/>
                    </a:ext>
                  </a:extLst>
                </a:gridCol>
                <a:gridCol w="1198322">
                  <a:extLst>
                    <a:ext uri="{9D8B030D-6E8A-4147-A177-3AD203B41FA5}">
                      <a16:colId xmlns:a16="http://schemas.microsoft.com/office/drawing/2014/main" val="3114491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Point of Inflection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965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Gradient just before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Gradient at </a:t>
                      </a:r>
                      <a:r>
                        <a:rPr lang="en-GB" sz="1600" dirty="0" smtClean="0"/>
                        <a:t>inflection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Gradient just after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094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  +</a:t>
                      </a:r>
                      <a:r>
                        <a:rPr lang="en-GB" sz="1600" dirty="0" err="1"/>
                        <a:t>ve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+</a:t>
                      </a:r>
                      <a:r>
                        <a:rPr lang="en-GB" sz="1600" dirty="0" err="1"/>
                        <a:t>ve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608726"/>
                  </a:ext>
                </a:extLst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>
          <a:xfrm flipV="1">
            <a:off x="4517951" y="5571165"/>
            <a:ext cx="595423" cy="276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565221" y="5592656"/>
            <a:ext cx="8510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782686" y="5305351"/>
            <a:ext cx="701749" cy="2870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489354"/>
              </p:ext>
            </p:extLst>
          </p:nvPr>
        </p:nvGraphicFramePr>
        <p:xfrm>
          <a:off x="5395288" y="1938601"/>
          <a:ext cx="3528392" cy="2016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16849">
                  <a:extLst>
                    <a:ext uri="{9D8B030D-6E8A-4147-A177-3AD203B41FA5}">
                      <a16:colId xmlns:a16="http://schemas.microsoft.com/office/drawing/2014/main" val="1689542682"/>
                    </a:ext>
                  </a:extLst>
                </a:gridCol>
                <a:gridCol w="1213221">
                  <a:extLst>
                    <a:ext uri="{9D8B030D-6E8A-4147-A177-3AD203B41FA5}">
                      <a16:colId xmlns:a16="http://schemas.microsoft.com/office/drawing/2014/main" val="2939009514"/>
                    </a:ext>
                  </a:extLst>
                </a:gridCol>
                <a:gridCol w="1198322">
                  <a:extLst>
                    <a:ext uri="{9D8B030D-6E8A-4147-A177-3AD203B41FA5}">
                      <a16:colId xmlns:a16="http://schemas.microsoft.com/office/drawing/2014/main" val="3114491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Local Maximum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965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Gradient just before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Gradient at maximum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Gradient just after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094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  +</a:t>
                      </a:r>
                      <a:r>
                        <a:rPr lang="en-GB" sz="1600" dirty="0" err="1"/>
                        <a:t>ve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endParaRPr lang="en-GB" sz="1600" dirty="0"/>
                    </a:p>
                    <a:p>
                      <a:pPr algn="ctr"/>
                      <a:r>
                        <a:rPr lang="en-GB" sz="1600" dirty="0"/>
                        <a:t>+</a:t>
                      </a:r>
                      <a:r>
                        <a:rPr lang="en-GB" sz="1600" dirty="0" err="1"/>
                        <a:t>ve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608726"/>
                  </a:ext>
                </a:extLst>
              </a:tr>
            </a:tbl>
          </a:graphicData>
        </a:graphic>
      </p:graphicFrame>
      <p:cxnSp>
        <p:nvCxnSpPr>
          <p:cNvPr id="31" name="Straight Connector 30"/>
          <p:cNvCxnSpPr/>
          <p:nvPr/>
        </p:nvCxnSpPr>
        <p:spPr>
          <a:xfrm flipV="1">
            <a:off x="5702300" y="3136900"/>
            <a:ext cx="647700" cy="393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94140" y="3136173"/>
            <a:ext cx="8510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924800" y="3124201"/>
            <a:ext cx="749300" cy="4063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733800" y="2921000"/>
            <a:ext cx="1018067" cy="1387849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5257801" y="1600200"/>
            <a:ext cx="901699" cy="40640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257" y="756605"/>
            <a:ext cx="7704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Look </a:t>
            </a:r>
            <a:r>
              <a:rPr lang="en-GB" sz="2400" dirty="0"/>
              <a:t>at gradient just before and just after point.</a:t>
            </a:r>
          </a:p>
        </p:txBody>
      </p:sp>
    </p:spTree>
    <p:extLst>
      <p:ext uri="{BB962C8B-B14F-4D97-AF65-F5344CB8AC3E}">
        <p14:creationId xmlns:p14="http://schemas.microsoft.com/office/powerpoint/2010/main" val="217148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How do we tell what type of stationary point?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Rectangle 5"/>
          <p:cNvSpPr/>
          <p:nvPr/>
        </p:nvSpPr>
        <p:spPr>
          <a:xfrm>
            <a:off x="1151620" y="697024"/>
            <a:ext cx="7200800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The second </a:t>
            </a:r>
            <a:r>
              <a:rPr lang="en-GB" sz="2800" b="1" dirty="0">
                <a:solidFill>
                  <a:schemeClr val="tx1"/>
                </a:solidFill>
              </a:rPr>
              <a:t>derivative tells us </a:t>
            </a:r>
            <a:endParaRPr lang="en-GB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the </a:t>
            </a:r>
            <a:r>
              <a:rPr lang="en-GB" sz="2800" b="1" dirty="0">
                <a:solidFill>
                  <a:schemeClr val="tx1"/>
                </a:solidFill>
              </a:rPr>
              <a:t>rate at what the gradient is changing.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849200" y="2986200"/>
                <a:ext cx="3997120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+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𝑣𝑎𝑙𝑢𝑒</m:t>
                      </m:r>
                    </m:oMath>
                  </m:oMathPara>
                </a14:m>
                <a:endParaRPr lang="en-GB" sz="3600" dirty="0" smtClean="0"/>
              </a:p>
              <a:p>
                <a:pPr algn="ctr"/>
                <a:r>
                  <a:rPr lang="en-GB" sz="3600" dirty="0"/>
                  <a:t>t</a:t>
                </a:r>
                <a:r>
                  <a:rPr lang="en-GB" sz="3600" dirty="0" smtClean="0"/>
                  <a:t>hus minimum point</a:t>
                </a:r>
                <a:endParaRPr lang="en-GB" sz="3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200" y="2986200"/>
                <a:ext cx="3997120" cy="1200329"/>
              </a:xfrm>
              <a:prstGeom prst="rect">
                <a:avLst/>
              </a:prstGeom>
              <a:blipFill>
                <a:blip r:embed="rId2"/>
                <a:stretch>
                  <a:fillRect l="-4116" r="-4116" b="-18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817339" y="5445224"/>
                <a:ext cx="4162230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𝑣𝑎𝑙𝑢𝑒</m:t>
                      </m:r>
                    </m:oMath>
                  </m:oMathPara>
                </a14:m>
                <a:endParaRPr lang="en-GB" sz="3600" dirty="0" smtClean="0"/>
              </a:p>
              <a:p>
                <a:r>
                  <a:rPr lang="en-GB" sz="3600" dirty="0"/>
                  <a:t>t</a:t>
                </a:r>
                <a:r>
                  <a:rPr lang="en-GB" sz="3600" dirty="0" smtClean="0"/>
                  <a:t>hus maximum point</a:t>
                </a:r>
                <a:endParaRPr lang="en-GB" sz="36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339" y="5445224"/>
                <a:ext cx="4162230" cy="1200329"/>
              </a:xfrm>
              <a:prstGeom prst="rect">
                <a:avLst/>
              </a:prstGeom>
              <a:blipFill>
                <a:blip r:embed="rId3"/>
                <a:stretch>
                  <a:fillRect l="-4392" r="-1171" b="-18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392881" y="4541043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If the second derivative is negative, </a:t>
            </a:r>
          </a:p>
          <a:p>
            <a:pPr lvl="0" algn="ctr"/>
            <a:r>
              <a:rPr lang="en-GB" sz="2800" dirty="0">
                <a:solidFill>
                  <a:prstClr val="black"/>
                </a:solidFill>
              </a:rPr>
              <a:t>the gradient is decreasing.</a:t>
            </a:r>
          </a:p>
        </p:txBody>
      </p:sp>
      <p:sp>
        <p:nvSpPr>
          <p:cNvPr id="8" name="Rectangle 7"/>
          <p:cNvSpPr/>
          <p:nvPr/>
        </p:nvSpPr>
        <p:spPr>
          <a:xfrm>
            <a:off x="1746215" y="2032093"/>
            <a:ext cx="6120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Thus if the second derivative is positive, </a:t>
            </a:r>
          </a:p>
          <a:p>
            <a:pPr lvl="0" algn="ctr"/>
            <a:r>
              <a:rPr lang="en-GB" sz="2800" dirty="0">
                <a:solidFill>
                  <a:prstClr val="black"/>
                </a:solidFill>
              </a:rPr>
              <a:t>the gradient is increasing.</a:t>
            </a:r>
          </a:p>
        </p:txBody>
      </p:sp>
    </p:spTree>
    <p:extLst>
      <p:ext uri="{BB962C8B-B14F-4D97-AF65-F5344CB8AC3E}">
        <p14:creationId xmlns:p14="http://schemas.microsoft.com/office/powerpoint/2010/main" val="155355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13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How do we tell what type of stationary point?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50948" y="908720"/>
                <a:ext cx="8640960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stationary point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−32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/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2,−48</m:t>
                        </m:r>
                      </m:e>
                    </m:d>
                  </m:oMath>
                </a14:m>
                <a:r>
                  <a:rPr lang="en-GB" sz="2800" dirty="0"/>
                  <a:t>.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Use </a:t>
                </a:r>
                <a:r>
                  <a:rPr lang="en-GB" sz="2800" dirty="0"/>
                  <a:t>the second derivative to classify this stationary point.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48" y="908720"/>
                <a:ext cx="8640960" cy="954107"/>
              </a:xfrm>
              <a:prstGeom prst="rect">
                <a:avLst/>
              </a:prstGeom>
              <a:blipFill>
                <a:blip r:embed="rId2"/>
                <a:stretch>
                  <a:fillRect b="-82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03848" y="2027800"/>
                <a:ext cx="3278020" cy="2809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−32</m:t>
                      </m:r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027800"/>
                <a:ext cx="3278020" cy="28098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05054" y="5157192"/>
                <a:ext cx="6732748" cy="860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3200" dirty="0" smtClean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=2,         </m:t>
                    </m:r>
                    <m:f>
                      <m:f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=12</m:t>
                    </m:r>
                    <m:sSup>
                      <m:sSup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054" y="5157192"/>
                <a:ext cx="6732748" cy="860428"/>
              </a:xfrm>
              <a:prstGeom prst="rect">
                <a:avLst/>
              </a:prstGeom>
              <a:blipFill>
                <a:blip r:embed="rId4"/>
                <a:stretch>
                  <a:fillRect l="-2355" b="-11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682996" y="6165304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Therefore the stationary point is a minimum point.</a:t>
            </a:r>
          </a:p>
        </p:txBody>
      </p:sp>
    </p:spTree>
    <p:extLst>
      <p:ext uri="{BB962C8B-B14F-4D97-AF65-F5344CB8AC3E}">
        <p14:creationId xmlns:p14="http://schemas.microsoft.com/office/powerpoint/2010/main" val="56995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764704"/>
            <a:ext cx="6608963" cy="25707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Stationary/Turning Points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937" y="3573016"/>
            <a:ext cx="62484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2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12I</a:t>
              </a:r>
              <a:endParaRPr lang="en-GB" sz="32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</a:t>
            </a:r>
          </a:p>
          <a:p>
            <a:r>
              <a:rPr lang="en-GB" sz="2400" dirty="0"/>
              <a:t>Page 276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59457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9852" y="1626547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10050" y="1966849"/>
                <a:ext cx="3929721" cy="3222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[MAT 2014 1C] The cubic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has a turning point, that is a minimum,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 precisely for</a:t>
                </a:r>
              </a:p>
              <a:p>
                <a:pPr marL="342900" indent="-342900">
                  <a:buAutoNum type="alphaUcParenR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b="0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="0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&lt;3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r>
                  <a:rPr lang="en-GB" dirty="0"/>
                  <a:t>all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endParaRPr lang="en-GB" sz="1600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050" y="1966849"/>
                <a:ext cx="3929721" cy="3222677"/>
              </a:xfrm>
              <a:prstGeom prst="rect">
                <a:avLst/>
              </a:prstGeom>
              <a:blipFill>
                <a:blip r:embed="rId2"/>
                <a:stretch>
                  <a:fillRect l="-1240" t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430921" y="4943133"/>
                <a:ext cx="367240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[MAT 2004 1B]</a:t>
                </a:r>
                <a:r>
                  <a:rPr lang="en-GB" dirty="0"/>
                  <a:t> The smallest value of the function: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−9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In the range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≤2</m:t>
                    </m:r>
                  </m:oMath>
                </a14:m>
                <a:r>
                  <a:rPr lang="en-GB" dirty="0"/>
                  <a:t> is what?</a:t>
                </a: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21" y="4943133"/>
                <a:ext cx="3672408" cy="1200329"/>
              </a:xfrm>
              <a:prstGeom prst="rect">
                <a:avLst/>
              </a:prstGeom>
              <a:blipFill>
                <a:blip r:embed="rId3"/>
                <a:stretch>
                  <a:fillRect l="-1495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4542972" y="1672221"/>
                <a:ext cx="4557486" cy="49953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i="1" dirty="0"/>
                  <a:t>[MAT 2001 1E] </a:t>
                </a:r>
                <a:r>
                  <a:rPr lang="en-GB" sz="1600" dirty="0"/>
                  <a:t>The maximum gradient of 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−4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/>
                  <a:t> in the range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≤2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 occurs when: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/>
              </a:p>
              <a:p>
                <a:pPr marL="342900" indent="-342900">
                  <a:buAutoNum type="alphaUcParenR"/>
                </a:pPr>
                <a:endParaRPr lang="en-GB" dirty="0"/>
              </a:p>
              <a:p>
                <a:r>
                  <a:rPr lang="en-GB" sz="1600" dirty="0"/>
                  <a:t>[STEP I 2007 Q8] A curve is given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+12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−(8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+16)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is a real number. Show that this curve touches the curve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/>
                  <a:t>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2,8</m:t>
                        </m:r>
                      </m:e>
                    </m:d>
                  </m:oMath>
                </a14:m>
                <a:r>
                  <a:rPr lang="en-GB" dirty="0"/>
                  <a:t>. Determine the coordinates of any other point of intersection of the two curves.</a:t>
                </a:r>
              </a:p>
              <a:p>
                <a:r>
                  <a:rPr lang="en-GB" dirty="0"/>
                  <a:t>(</a:t>
                </a:r>
                <a:r>
                  <a:rPr lang="en-GB" dirty="0" err="1"/>
                  <a:t>i</a:t>
                </a:r>
                <a:r>
                  <a:rPr lang="en-GB" dirty="0"/>
                  <a:t>) Sketch on the same axes these two curves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(ii) …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>    (iii)  when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972" y="1672221"/>
                <a:ext cx="4557486" cy="4995342"/>
              </a:xfrm>
              <a:prstGeom prst="rect">
                <a:avLst/>
              </a:prstGeom>
              <a:blipFill>
                <a:blip r:embed="rId4"/>
                <a:stretch>
                  <a:fillRect l="-1070" t="-366" r="-936" b="-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6846663" y="2869141"/>
                <a:ext cx="2123165" cy="107721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Hint: </a:t>
                </a:r>
                <a:r>
                  <a:rPr lang="en-GB" sz="1600" dirty="0"/>
                  <a:t>When two curves touch, their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/>
                  <a:t> values must match, but what else must also match?</a:t>
                </a: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6663" y="2869141"/>
                <a:ext cx="2123165" cy="1077218"/>
              </a:xfrm>
              <a:prstGeom prst="rect">
                <a:avLst/>
              </a:prstGeom>
              <a:blipFill>
                <a:blip r:embed="rId5"/>
                <a:stretch>
                  <a:fillRect l="-852" t="-556" r="-142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>
            <a:off x="8100392" y="3933056"/>
            <a:ext cx="216024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7504" y="1995879"/>
            <a:ext cx="288032" cy="2809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7504" y="5049029"/>
            <a:ext cx="288032" cy="2809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205953" y="1714886"/>
            <a:ext cx="288032" cy="2809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05953" y="4169892"/>
            <a:ext cx="288032" cy="2809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56010D-4C6E-0649-ADB5-6E4BE38B7ED9}"/>
              </a:ext>
            </a:extLst>
          </p:cNvPr>
          <p:cNvSpPr txBox="1"/>
          <p:nvPr/>
        </p:nvSpPr>
        <p:spPr>
          <a:xfrm>
            <a:off x="4586381" y="121478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647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Second Order Derivatives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31840" y="976757"/>
                <a:ext cx="208823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976757"/>
                <a:ext cx="2088232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59832" y="2708920"/>
                <a:ext cx="2850931" cy="1377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708920"/>
                <a:ext cx="2850931" cy="13779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87252" y="4797152"/>
                <a:ext cx="3675288" cy="1451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252" y="4797152"/>
                <a:ext cx="3675288" cy="14510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6444208" y="3154779"/>
            <a:ext cx="1777248" cy="400110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First Derivative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16216" y="5373216"/>
            <a:ext cx="2088232" cy="400110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Second Derivative</a:t>
            </a:r>
          </a:p>
        </p:txBody>
      </p:sp>
    </p:spTree>
    <p:extLst>
      <p:ext uri="{BB962C8B-B14F-4D97-AF65-F5344CB8AC3E}">
        <p14:creationId xmlns:p14="http://schemas.microsoft.com/office/powerpoint/2010/main" val="13038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Second Order Derivatives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27784" y="1210603"/>
                <a:ext cx="266918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4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210603"/>
                <a:ext cx="2669186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98166" y="3228602"/>
                <a:ext cx="3312368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166" y="3228602"/>
                <a:ext cx="3312368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08479" y="5188833"/>
                <a:ext cx="3696633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′′</m:t>
                      </m:r>
                      <m:d>
                        <m:d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479" y="5188833"/>
                <a:ext cx="3696633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6486017" y="3428656"/>
            <a:ext cx="1653122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First Derivative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86017" y="5388887"/>
            <a:ext cx="194238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Second Derivative</a:t>
            </a:r>
          </a:p>
        </p:txBody>
      </p:sp>
    </p:spTree>
    <p:extLst>
      <p:ext uri="{BB962C8B-B14F-4D97-AF65-F5344CB8AC3E}">
        <p14:creationId xmlns:p14="http://schemas.microsoft.com/office/powerpoint/2010/main" val="12946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Second Order Derivatives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79712" y="803689"/>
                <a:ext cx="5705630" cy="105259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If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sSup>
                          <m:sSupPr>
                            <m:ctrlPr>
                              <a:rPr lang="en-GB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GB" sz="4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4000" dirty="0"/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803689"/>
                <a:ext cx="5705630" cy="1052596"/>
              </a:xfrm>
              <a:prstGeom prst="rect">
                <a:avLst/>
              </a:prstGeom>
              <a:blipFill>
                <a:blip r:embed="rId2"/>
                <a:stretch>
                  <a:fillRect b="-402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68231" y="2060848"/>
                <a:ext cx="5040560" cy="4743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=15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=60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+24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  <a:p>
                <a:endParaRPr lang="en-GB" sz="2800" dirty="0"/>
              </a:p>
              <a:p>
                <a:pPr algn="ctr"/>
                <a:r>
                  <a:rPr lang="en-GB" sz="2800" dirty="0"/>
                  <a:t>This could also be written as: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60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231" y="2060848"/>
                <a:ext cx="5040560" cy="47436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116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Second Order Derivatives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31640" y="908720"/>
                <a:ext cx="6408712" cy="94859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/>
                  <a:t>If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GB" sz="3600" b="1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6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3600" dirty="0"/>
                  <a:t>, find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′′(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908720"/>
                <a:ext cx="6408712" cy="948593"/>
              </a:xfrm>
              <a:prstGeom prst="rect">
                <a:avLst/>
              </a:prstGeom>
              <a:blipFill>
                <a:blip r:embed="rId2"/>
                <a:stretch>
                  <a:fillRect l="-82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71700" y="2166906"/>
                <a:ext cx="5328592" cy="4315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700" y="2166906"/>
                <a:ext cx="5328592" cy="43153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629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Stationary/Turning </a:t>
              </a:r>
              <a:r>
                <a:rPr lang="en-GB" sz="3200" dirty="0"/>
                <a:t>Points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72484" y="819792"/>
            <a:ext cx="6696744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A stationary point is where the gradient is </a:t>
            </a:r>
            <a:r>
              <a:rPr lang="en-GB" sz="2800" dirty="0" smtClean="0"/>
              <a:t>0</a:t>
            </a:r>
            <a:r>
              <a:rPr lang="en-GB" sz="2800" dirty="0"/>
              <a:t>.</a:t>
            </a:r>
          </a:p>
        </p:txBody>
      </p:sp>
      <p:sp>
        <p:nvSpPr>
          <p:cNvPr id="7" name="Freeform: Shape 6"/>
          <p:cNvSpPr/>
          <p:nvPr/>
        </p:nvSpPr>
        <p:spPr>
          <a:xfrm>
            <a:off x="1331640" y="1751851"/>
            <a:ext cx="5497033" cy="1905080"/>
          </a:xfrm>
          <a:custGeom>
            <a:avLst/>
            <a:gdLst>
              <a:gd name="connsiteX0" fmla="*/ 0 w 4954772"/>
              <a:gd name="connsiteY0" fmla="*/ 1070433 h 1549138"/>
              <a:gd name="connsiteX1" fmla="*/ 1307805 w 4954772"/>
              <a:gd name="connsiteY1" fmla="*/ 7177 h 1549138"/>
              <a:gd name="connsiteX2" fmla="*/ 3444949 w 4954772"/>
              <a:gd name="connsiteY2" fmla="*/ 1538266 h 1549138"/>
              <a:gd name="connsiteX3" fmla="*/ 4954772 w 4954772"/>
              <a:gd name="connsiteY3" fmla="*/ 570703 h 1549138"/>
              <a:gd name="connsiteX0" fmla="*/ 0 w 5497033"/>
              <a:gd name="connsiteY0" fmla="*/ 1435395 h 1905080"/>
              <a:gd name="connsiteX1" fmla="*/ 1307805 w 5497033"/>
              <a:gd name="connsiteY1" fmla="*/ 372139 h 1905080"/>
              <a:gd name="connsiteX2" fmla="*/ 3444949 w 5497033"/>
              <a:gd name="connsiteY2" fmla="*/ 1903228 h 1905080"/>
              <a:gd name="connsiteX3" fmla="*/ 5497033 w 5497033"/>
              <a:gd name="connsiteY3" fmla="*/ 0 h 190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97033" h="1905080">
                <a:moveTo>
                  <a:pt x="0" y="1435395"/>
                </a:moveTo>
                <a:cubicBezTo>
                  <a:pt x="366823" y="864781"/>
                  <a:pt x="733647" y="294167"/>
                  <a:pt x="1307805" y="372139"/>
                </a:cubicBezTo>
                <a:cubicBezTo>
                  <a:pt x="1881963" y="450111"/>
                  <a:pt x="2746744" y="1965251"/>
                  <a:pt x="3444949" y="1903228"/>
                </a:cubicBezTo>
                <a:cubicBezTo>
                  <a:pt x="4143154" y="1841205"/>
                  <a:pt x="5046035" y="530742"/>
                  <a:pt x="5497033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633678" y="2114011"/>
            <a:ext cx="1800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657490" y="1780513"/>
                <a:ext cx="12767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490" y="1780513"/>
                <a:ext cx="1276785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3815916" y="3656931"/>
            <a:ext cx="1800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1428" y="3698038"/>
                <a:ext cx="12767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3698038"/>
                <a:ext cx="1276785" cy="307777"/>
              </a:xfrm>
              <a:prstGeom prst="rect">
                <a:avLst/>
              </a:prstGeom>
              <a:blipFill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88332" y="16577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Local maximum</a:t>
            </a:r>
          </a:p>
        </p:txBody>
      </p:sp>
      <p:sp>
        <p:nvSpPr>
          <p:cNvPr id="14" name="Oval 13"/>
          <p:cNvSpPr/>
          <p:nvPr/>
        </p:nvSpPr>
        <p:spPr>
          <a:xfrm>
            <a:off x="2487960" y="2042160"/>
            <a:ext cx="156180" cy="154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667113" y="3579771"/>
            <a:ext cx="156180" cy="154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987824" y="3648153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Local minimum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4668" y="4228494"/>
                <a:ext cx="7862589" cy="4001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/>
                  <a:t>Find the coordinates of the turning points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+6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−135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68" y="4228494"/>
                <a:ext cx="7862589" cy="400110"/>
              </a:xfrm>
              <a:prstGeom prst="rect">
                <a:avLst/>
              </a:prstGeom>
              <a:blipFill rotWithShape="0">
                <a:blip r:embed="rId5"/>
                <a:stretch>
                  <a:fillRect b="-674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220822" y="4669870"/>
                <a:ext cx="3111484" cy="2095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−135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 0 =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−135</m:t>
                      </m:r>
                    </m:oMath>
                  </m:oMathPara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1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12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−45=0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1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12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=−9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822" y="4669870"/>
                <a:ext cx="3111484" cy="209557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075854" y="4803006"/>
                <a:ext cx="3123957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000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=5, 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=−400</m:t>
                    </m:r>
                  </m:oMath>
                </a14:m>
                <a:endParaRPr lang="en-GB" sz="20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000" dirty="0">
                    <a:solidFill>
                      <a:prstClr val="black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=−9, 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=972   </m:t>
                    </m:r>
                  </m:oMath>
                </a14:m>
                <a:endParaRPr lang="en-GB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854" y="4803006"/>
                <a:ext cx="3123957" cy="707886"/>
              </a:xfrm>
              <a:prstGeom prst="rect">
                <a:avLst/>
              </a:prstGeom>
              <a:blipFill rotWithShape="0">
                <a:blip r:embed="rId7"/>
                <a:stretch>
                  <a:fillRect l="-2148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616629" y="6207213"/>
                <a:ext cx="16568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GB" sz="2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GB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𝟒𝟎𝟎</m:t>
                          </m:r>
                        </m:e>
                      </m:d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629" y="6207213"/>
                <a:ext cx="1656800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586637" y="5635260"/>
                <a:ext cx="16578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GB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,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𝟗𝟕𝟐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637" y="5635260"/>
                <a:ext cx="1657826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368" r="-735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72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6" grpId="0"/>
      <p:bldP spid="8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Stationary/Turning Points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84882" y="836712"/>
                <a:ext cx="4173091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the least value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882" y="836712"/>
                <a:ext cx="4173091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51720" y="2348880"/>
                <a:ext cx="5185149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2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3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2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+9=5</m:t>
                      </m:r>
                    </m:oMath>
                  </m:oMathPara>
                </a14:m>
                <a:endParaRPr lang="en-GB" sz="3200" dirty="0" smtClean="0"/>
              </a:p>
              <a:p>
                <a:endParaRPr lang="en-GB" sz="3200" dirty="0"/>
              </a:p>
              <a:p>
                <a:pPr algn="ctr"/>
                <a:r>
                  <a:rPr lang="en-GB" sz="3200" dirty="0"/>
                  <a:t>So 5 is the minimum value.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348880"/>
                <a:ext cx="5185149" cy="3539430"/>
              </a:xfrm>
              <a:prstGeom prst="rect">
                <a:avLst/>
              </a:prstGeom>
              <a:blipFill>
                <a:blip r:embed="rId3"/>
                <a:stretch>
                  <a:fillRect b="-4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302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Stationary/Turning Points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10034" y="714537"/>
                <a:ext cx="3741043" cy="83510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Find the turning point of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034" y="714537"/>
                <a:ext cx="3741043" cy="8351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84079" y="1660641"/>
                <a:ext cx="3557870" cy="4989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b="0" i="1" dirty="0" smtClean="0">
                    <a:latin typeface="Cambria Math" panose="02040503050406030204" pitchFamily="18" charset="0"/>
                  </a:rPr>
                </a:br>
                <a:r>
                  <a:rPr lang="en-GB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en-GB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 smtClean="0"/>
                  <a:t>,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/>
                  <a:t>So turning point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4079" y="1660641"/>
                <a:ext cx="3557870" cy="4989699"/>
              </a:xfrm>
              <a:prstGeom prst="rect">
                <a:avLst/>
              </a:prstGeom>
              <a:blipFill>
                <a:blip r:embed="rId3"/>
                <a:stretch>
                  <a:fillRect l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971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Points of Inflection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939718" y="844035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There’s a third type of stationary </a:t>
            </a:r>
            <a:r>
              <a:rPr lang="en-GB" sz="2800" dirty="0" smtClean="0"/>
              <a:t>point!</a:t>
            </a:r>
            <a:endParaRPr lang="en-GB" sz="2800" dirty="0"/>
          </a:p>
        </p:txBody>
      </p:sp>
      <p:sp>
        <p:nvSpPr>
          <p:cNvPr id="6" name="Freeform: Shape 5"/>
          <p:cNvSpPr/>
          <p:nvPr/>
        </p:nvSpPr>
        <p:spPr>
          <a:xfrm>
            <a:off x="3059832" y="1612163"/>
            <a:ext cx="3466214" cy="2721935"/>
          </a:xfrm>
          <a:custGeom>
            <a:avLst/>
            <a:gdLst>
              <a:gd name="connsiteX0" fmla="*/ 0 w 3466214"/>
              <a:gd name="connsiteY0" fmla="*/ 2721935 h 2721935"/>
              <a:gd name="connsiteX1" fmla="*/ 1839432 w 3466214"/>
              <a:gd name="connsiteY1" fmla="*/ 1275907 h 2721935"/>
              <a:gd name="connsiteX2" fmla="*/ 3466214 w 3466214"/>
              <a:gd name="connsiteY2" fmla="*/ 0 h 2721935"/>
              <a:gd name="connsiteX3" fmla="*/ 3466214 w 3466214"/>
              <a:gd name="connsiteY3" fmla="*/ 0 h 2721935"/>
              <a:gd name="connsiteX0" fmla="*/ 0 w 3466214"/>
              <a:gd name="connsiteY0" fmla="*/ 2721935 h 2721935"/>
              <a:gd name="connsiteX1" fmla="*/ 1839432 w 3466214"/>
              <a:gd name="connsiteY1" fmla="*/ 1275907 h 2721935"/>
              <a:gd name="connsiteX2" fmla="*/ 3466214 w 3466214"/>
              <a:gd name="connsiteY2" fmla="*/ 0 h 2721935"/>
              <a:gd name="connsiteX3" fmla="*/ 3466214 w 3466214"/>
              <a:gd name="connsiteY3" fmla="*/ 0 h 2721935"/>
              <a:gd name="connsiteX0" fmla="*/ 0 w 3466214"/>
              <a:gd name="connsiteY0" fmla="*/ 2721935 h 2721935"/>
              <a:gd name="connsiteX1" fmla="*/ 1839432 w 3466214"/>
              <a:gd name="connsiteY1" fmla="*/ 1275907 h 2721935"/>
              <a:gd name="connsiteX2" fmla="*/ 3466214 w 3466214"/>
              <a:gd name="connsiteY2" fmla="*/ 0 h 2721935"/>
              <a:gd name="connsiteX0" fmla="*/ 0 w 3466214"/>
              <a:gd name="connsiteY0" fmla="*/ 2721935 h 2721935"/>
              <a:gd name="connsiteX1" fmla="*/ 1839432 w 3466214"/>
              <a:gd name="connsiteY1" fmla="*/ 1275907 h 2721935"/>
              <a:gd name="connsiteX2" fmla="*/ 3466214 w 3466214"/>
              <a:gd name="connsiteY2" fmla="*/ 0 h 2721935"/>
              <a:gd name="connsiteX0" fmla="*/ 0 w 3466214"/>
              <a:gd name="connsiteY0" fmla="*/ 2721935 h 2721935"/>
              <a:gd name="connsiteX1" fmla="*/ 1839432 w 3466214"/>
              <a:gd name="connsiteY1" fmla="*/ 1275907 h 2721935"/>
              <a:gd name="connsiteX2" fmla="*/ 3466214 w 3466214"/>
              <a:gd name="connsiteY2" fmla="*/ 0 h 2721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6214" h="2721935">
                <a:moveTo>
                  <a:pt x="0" y="2721935"/>
                </a:moveTo>
                <a:cubicBezTo>
                  <a:pt x="400493" y="2016642"/>
                  <a:pt x="1059700" y="1258707"/>
                  <a:pt x="1839432" y="1275907"/>
                </a:cubicBezTo>
                <a:cubicBezTo>
                  <a:pt x="3285460" y="1307805"/>
                  <a:pt x="3242930" y="467832"/>
                  <a:pt x="3466214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3949230" y="2896834"/>
            <a:ext cx="1800200" cy="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78111" y="2495784"/>
                <a:ext cx="127678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111" y="2495784"/>
                <a:ext cx="1276785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4782248" y="2814351"/>
            <a:ext cx="156180" cy="154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19906" y="4769858"/>
            <a:ext cx="8228557" cy="95410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 </a:t>
            </a:r>
            <a:r>
              <a:rPr lang="en-GB" sz="2800" b="1" dirty="0"/>
              <a:t>point of inflection </a:t>
            </a:r>
            <a:r>
              <a:rPr lang="en-GB" sz="2800" dirty="0"/>
              <a:t>is where the curve changes from convex </a:t>
            </a:r>
            <a:r>
              <a:rPr lang="en-GB" sz="2800" dirty="0" smtClean="0"/>
              <a:t>to concave (or </a:t>
            </a:r>
            <a:r>
              <a:rPr lang="en-GB" sz="2800" dirty="0"/>
              <a:t>vice versa).</a:t>
            </a:r>
          </a:p>
        </p:txBody>
      </p:sp>
      <p:sp>
        <p:nvSpPr>
          <p:cNvPr id="11" name="Freeform: Shape 10"/>
          <p:cNvSpPr/>
          <p:nvPr/>
        </p:nvSpPr>
        <p:spPr>
          <a:xfrm>
            <a:off x="5932393" y="6083632"/>
            <a:ext cx="839972" cy="606907"/>
          </a:xfrm>
          <a:custGeom>
            <a:avLst/>
            <a:gdLst>
              <a:gd name="connsiteX0" fmla="*/ 0 w 839972"/>
              <a:gd name="connsiteY0" fmla="*/ 606907 h 606907"/>
              <a:gd name="connsiteX1" fmla="*/ 372139 w 839972"/>
              <a:gd name="connsiteY1" fmla="*/ 96544 h 606907"/>
              <a:gd name="connsiteX2" fmla="*/ 839972 w 839972"/>
              <a:gd name="connsiteY2" fmla="*/ 851 h 60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9972" h="606907">
                <a:moveTo>
                  <a:pt x="0" y="606907"/>
                </a:moveTo>
                <a:cubicBezTo>
                  <a:pt x="116072" y="402230"/>
                  <a:pt x="232144" y="197553"/>
                  <a:pt x="372139" y="96544"/>
                </a:cubicBezTo>
                <a:cubicBezTo>
                  <a:pt x="512134" y="-4465"/>
                  <a:pt x="676053" y="-1807"/>
                  <a:pt x="839972" y="85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: Shape 11"/>
          <p:cNvSpPr/>
          <p:nvPr/>
        </p:nvSpPr>
        <p:spPr>
          <a:xfrm rot="11370795">
            <a:off x="7280673" y="5942512"/>
            <a:ext cx="839972" cy="606907"/>
          </a:xfrm>
          <a:custGeom>
            <a:avLst/>
            <a:gdLst>
              <a:gd name="connsiteX0" fmla="*/ 0 w 839972"/>
              <a:gd name="connsiteY0" fmla="*/ 606907 h 606907"/>
              <a:gd name="connsiteX1" fmla="*/ 372139 w 839972"/>
              <a:gd name="connsiteY1" fmla="*/ 96544 h 606907"/>
              <a:gd name="connsiteX2" fmla="*/ 839972 w 839972"/>
              <a:gd name="connsiteY2" fmla="*/ 851 h 606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9972" h="606907">
                <a:moveTo>
                  <a:pt x="0" y="606907"/>
                </a:moveTo>
                <a:cubicBezTo>
                  <a:pt x="116072" y="402230"/>
                  <a:pt x="232144" y="197553"/>
                  <a:pt x="372139" y="96544"/>
                </a:cubicBezTo>
                <a:cubicBezTo>
                  <a:pt x="512134" y="-4465"/>
                  <a:pt x="676053" y="-1807"/>
                  <a:pt x="839972" y="85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093273" y="625949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convex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74328" y="5940349"/>
            <a:ext cx="1037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concave</a:t>
            </a:r>
          </a:p>
        </p:txBody>
      </p:sp>
    </p:spTree>
    <p:extLst>
      <p:ext uri="{BB962C8B-B14F-4D97-AF65-F5344CB8AC3E}">
        <p14:creationId xmlns:p14="http://schemas.microsoft.com/office/powerpoint/2010/main" val="244429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36956</TotalTime>
  <Words>394</Words>
  <Application>Microsoft Office PowerPoint</Application>
  <PresentationFormat>On-screen Show (4:3)</PresentationFormat>
  <Paragraphs>176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1365</cp:revision>
  <dcterms:created xsi:type="dcterms:W3CDTF">2013-02-28T07:36:55Z</dcterms:created>
  <dcterms:modified xsi:type="dcterms:W3CDTF">2020-08-07T15:31:59Z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2020-08-07T15:28:57.1434080Z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843a1a38-477d-4537-942c-81eb54a3e633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