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15" r:id="rId2"/>
    <p:sldId id="599" r:id="rId3"/>
    <p:sldId id="613" r:id="rId4"/>
    <p:sldId id="600" r:id="rId5"/>
    <p:sldId id="616" r:id="rId6"/>
    <p:sldId id="602" r:id="rId7"/>
    <p:sldId id="603" r:id="rId8"/>
    <p:sldId id="614" r:id="rId9"/>
    <p:sldId id="61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92308" autoAdjust="0"/>
  </p:normalViewPr>
  <p:slideViewPr>
    <p:cSldViewPr>
      <p:cViewPr varScale="1">
        <p:scale>
          <a:sx n="63" d="100"/>
          <a:sy n="63" d="100"/>
        </p:scale>
        <p:origin x="1364" y="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80728"/>
            <a:ext cx="914285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/>
              <a:t>Circles</a:t>
            </a:r>
          </a:p>
          <a:p>
            <a:pPr algn="ctr"/>
            <a:r>
              <a:rPr lang="en-GB" sz="6600" dirty="0" smtClean="0"/>
              <a:t>- </a:t>
            </a:r>
            <a:r>
              <a:rPr lang="en-GB" sz="8000" dirty="0" smtClean="0"/>
              <a:t>Intersecting Lines</a:t>
            </a:r>
          </a:p>
          <a:p>
            <a:pPr marL="285750" indent="-285750" algn="ctr">
              <a:buFontTx/>
              <a:buChar char="-"/>
            </a:pPr>
            <a:endParaRPr lang="en-GB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6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19268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Intersections of Lines and Circles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44925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many times can a straight intersect a circle?</a:t>
            </a:r>
            <a:endParaRPr lang="en-GB" sz="3200" dirty="0"/>
          </a:p>
        </p:txBody>
      </p:sp>
      <p:sp>
        <p:nvSpPr>
          <p:cNvPr id="6" name="Oval 5"/>
          <p:cNvSpPr/>
          <p:nvPr/>
        </p:nvSpPr>
        <p:spPr>
          <a:xfrm>
            <a:off x="2915171" y="2464995"/>
            <a:ext cx="2848898" cy="29333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3159362" y="2464995"/>
            <a:ext cx="2848898" cy="1257167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01723" y="3341995"/>
            <a:ext cx="717797" cy="2010313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990819" y="4281150"/>
            <a:ext cx="1334102" cy="1621176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54077" y="1916832"/>
            <a:ext cx="2273485" cy="537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dirty="0"/>
              <a:t> </a:t>
            </a:r>
            <a:r>
              <a:rPr lang="en-GB" sz="2400" dirty="0" smtClean="0"/>
              <a:t>intersections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4615417"/>
            <a:ext cx="2279777" cy="537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1</a:t>
            </a:r>
            <a:r>
              <a:rPr lang="en-GB" sz="2400" dirty="0"/>
              <a:t> </a:t>
            </a:r>
            <a:r>
              <a:rPr lang="en-GB" sz="2400" dirty="0" smtClean="0"/>
              <a:t>intersections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448514" y="5461467"/>
            <a:ext cx="2798189" cy="537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0</a:t>
            </a:r>
            <a:r>
              <a:rPr lang="en-GB" sz="2400" dirty="0"/>
              <a:t> intersections</a:t>
            </a:r>
          </a:p>
        </p:txBody>
      </p:sp>
    </p:spTree>
    <p:extLst>
      <p:ext uri="{BB962C8B-B14F-4D97-AF65-F5344CB8AC3E}">
        <p14:creationId xmlns:p14="http://schemas.microsoft.com/office/powerpoint/2010/main" val="382696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Intersections of Lines and Circles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76" y="780926"/>
                <a:ext cx="806070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Show that the line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2800" dirty="0"/>
                  <a:t> never intersects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the </a:t>
                </a:r>
                <a:r>
                  <a:rPr lang="en-GB" sz="2800" dirty="0"/>
                  <a:t>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76" y="780926"/>
                <a:ext cx="8060704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03288" y="1805273"/>
                <a:ext cx="6309072" cy="4936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Using substitution: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+9=1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800" b="0" dirty="0"/>
              </a:p>
              <a:p>
                <a:endParaRPr lang="en-GB" sz="2800" dirty="0"/>
              </a:p>
              <a:p>
                <a:r>
                  <a:rPr lang="en-GB" sz="2800" dirty="0"/>
                  <a:t>Discriminant: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sz="2800" dirty="0" smtClean="0"/>
              </a:p>
              <a:p>
                <a:endParaRPr lang="en-GB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−7&lt;0</m:t>
                    </m:r>
                  </m:oMath>
                </a14:m>
                <a:r>
                  <a:rPr lang="en-GB" sz="2800" dirty="0"/>
                  <a:t> therefore no solutions.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288" y="1805273"/>
                <a:ext cx="6309072" cy="4936095"/>
              </a:xfrm>
              <a:prstGeom prst="rect">
                <a:avLst/>
              </a:prstGeom>
              <a:blipFill>
                <a:blip r:embed="rId3"/>
                <a:stretch>
                  <a:fillRect l="-2029" t="-1111" b="-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04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Intersections of Lines and Circles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20" y="745502"/>
                <a:ext cx="8553205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Determine </a:t>
                </a:r>
                <a:r>
                  <a:rPr lang="en-GB" sz="2800" dirty="0"/>
                  <a:t>the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800" dirty="0"/>
                  <a:t> such that the line </a:t>
                </a:r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b="1" dirty="0"/>
                  <a:t>touches</a:t>
                </a:r>
                <a:r>
                  <a:rPr lang="en-GB" sz="2800" dirty="0"/>
                  <a:t> the circle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45502"/>
                <a:ext cx="8553205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83768" y="1988840"/>
                <a:ext cx="4499420" cy="4507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:endParaRPr lang="en-GB" sz="2800" dirty="0" smtClean="0"/>
              </a:p>
              <a:p>
                <a:pPr algn="ctr"/>
                <a:r>
                  <a:rPr lang="en-GB" sz="2800" dirty="0" smtClean="0"/>
                  <a:t>Discriminant</a:t>
                </a:r>
                <a:r>
                  <a:rPr lang="en-GB" sz="28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988840"/>
                <a:ext cx="4499420" cy="450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73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Intersections of Lines and Circles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2956" y="773908"/>
                <a:ext cx="8496944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points of intersection where the line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3200" dirty="0"/>
                  <a:t> </a:t>
                </a:r>
                <a:r>
                  <a:rPr lang="en-GB" sz="3200" dirty="0" smtClean="0"/>
                  <a:t>meets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=29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73908"/>
                <a:ext cx="8496944" cy="1077218"/>
              </a:xfrm>
              <a:prstGeom prst="rect">
                <a:avLst/>
              </a:prstGeom>
              <a:blipFill>
                <a:blip r:embed="rId2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3728" y="1916832"/>
                <a:ext cx="4608512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+6−3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=29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+9=29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−20=0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−10=0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=−5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−5, 1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2,8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916832"/>
                <a:ext cx="4608512" cy="4832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4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Tangents, Chords, Perpendicular Bisectors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1043608" y="1844824"/>
            <a:ext cx="2520280" cy="25202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24225" y="1443856"/>
            <a:ext cx="1676400" cy="1346200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87725" y="2129656"/>
            <a:ext cx="800100" cy="10160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091000" y="2244547"/>
            <a:ext cx="128328" cy="164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960825" y="2294756"/>
            <a:ext cx="13335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8429468">
            <a:off x="2199619" y="2322960"/>
            <a:ext cx="75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radius</a:t>
            </a:r>
          </a:p>
        </p:txBody>
      </p:sp>
      <p:sp>
        <p:nvSpPr>
          <p:cNvPr id="18" name="TextBox 17"/>
          <p:cNvSpPr txBox="1"/>
          <p:nvPr/>
        </p:nvSpPr>
        <p:spPr>
          <a:xfrm rot="2322804">
            <a:off x="3083764" y="2163173"/>
            <a:ext cx="110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tangent</a:t>
            </a:r>
          </a:p>
        </p:txBody>
      </p:sp>
      <p:sp>
        <p:nvSpPr>
          <p:cNvPr id="19" name="Oval 18"/>
          <p:cNvSpPr/>
          <p:nvPr/>
        </p:nvSpPr>
        <p:spPr>
          <a:xfrm>
            <a:off x="5103467" y="1824633"/>
            <a:ext cx="2520280" cy="25202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980250" y="1889944"/>
            <a:ext cx="1600200" cy="1481137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310620" y="1280233"/>
            <a:ext cx="2668772" cy="298774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080388" y="2899595"/>
            <a:ext cx="147637" cy="171449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296956" y="2178076"/>
            <a:ext cx="147637" cy="171449"/>
          </a:xfrm>
          <a:prstGeom prst="line">
            <a:avLst/>
          </a:prstGeom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602958">
            <a:off x="6699018" y="2583764"/>
            <a:ext cx="110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chord</a:t>
            </a:r>
          </a:p>
        </p:txBody>
      </p:sp>
      <p:sp>
        <p:nvSpPr>
          <p:cNvPr id="32" name="TextBox 31"/>
          <p:cNvSpPr txBox="1"/>
          <p:nvPr/>
        </p:nvSpPr>
        <p:spPr>
          <a:xfrm rot="18765582">
            <a:off x="5542584" y="2104922"/>
            <a:ext cx="258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perpendicular bisector</a:t>
            </a:r>
          </a:p>
        </p:txBody>
      </p:sp>
      <p:sp>
        <p:nvSpPr>
          <p:cNvPr id="33" name="Oval 32"/>
          <p:cNvSpPr/>
          <p:nvPr/>
        </p:nvSpPr>
        <p:spPr>
          <a:xfrm>
            <a:off x="2256645" y="3073214"/>
            <a:ext cx="113630" cy="11371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6243958" y="3092593"/>
            <a:ext cx="113630" cy="11371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16425" y="4727911"/>
            <a:ext cx="3899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tangent is </a:t>
            </a:r>
            <a:endParaRPr lang="en-GB" sz="2400" dirty="0" smtClean="0"/>
          </a:p>
          <a:p>
            <a:pPr algn="ctr"/>
            <a:r>
              <a:rPr lang="en-GB" sz="2400" dirty="0" smtClean="0"/>
              <a:t>perpendicular </a:t>
            </a:r>
            <a:r>
              <a:rPr lang="en-GB" sz="2400" dirty="0"/>
              <a:t>to the radius (at the point of intersection).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27984" y="4755147"/>
            <a:ext cx="4175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perpendicular bisector </a:t>
            </a:r>
            <a:endParaRPr lang="en-GB" sz="2400" dirty="0" smtClean="0"/>
          </a:p>
          <a:p>
            <a:pPr algn="ctr"/>
            <a:r>
              <a:rPr lang="en-GB" sz="2400" dirty="0" smtClean="0"/>
              <a:t>of </a:t>
            </a:r>
            <a:r>
              <a:rPr lang="en-GB" sz="2400" dirty="0"/>
              <a:t>any chord passes through </a:t>
            </a:r>
            <a:endParaRPr lang="en-GB" sz="2400" dirty="0" smtClean="0"/>
          </a:p>
          <a:p>
            <a:pPr algn="ctr"/>
            <a:r>
              <a:rPr lang="en-GB" sz="2400" dirty="0" smtClean="0"/>
              <a:t>the </a:t>
            </a:r>
            <a:r>
              <a:rPr lang="en-GB" sz="2400" dirty="0"/>
              <a:t>centre of the circle.</a:t>
            </a:r>
          </a:p>
        </p:txBody>
      </p:sp>
    </p:spTree>
    <p:extLst>
      <p:ext uri="{BB962C8B-B14F-4D97-AF65-F5344CB8AC3E}">
        <p14:creationId xmlns:p14="http://schemas.microsoft.com/office/powerpoint/2010/main" val="10961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Tangents, Chords, Perpendicular Bisectors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6952" y="836712"/>
                <a:ext cx="8568952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circle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equation </a:t>
                </a:r>
                <a:br>
                  <a:rPr lang="en-GB" sz="2400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GB" sz="2400" dirty="0"/>
                  <a:t>Verify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11,1</m:t>
                        </m:r>
                      </m:e>
                    </m:d>
                  </m:oMath>
                </a14:m>
                <a:r>
                  <a:rPr lang="en-GB" sz="2400" dirty="0"/>
                  <a:t> lies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GB" sz="2400" dirty="0"/>
                  <a:t>Find an equation of the tangent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,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giving </a:t>
                </a:r>
                <a:r>
                  <a:rPr lang="en-GB" sz="2400" dirty="0"/>
                  <a:t>your answer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52" y="836712"/>
                <a:ext cx="8568952" cy="1938992"/>
              </a:xfrm>
              <a:prstGeom prst="rect">
                <a:avLst/>
              </a:prstGeom>
              <a:blipFill rotWithShape="0">
                <a:blip r:embed="rId2"/>
                <a:stretch>
                  <a:fillRect b="-17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9552" y="3109934"/>
                <a:ext cx="38164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11−3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1−7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109934"/>
                <a:ext cx="3816424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2556" t="-4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788024" y="3109934"/>
                <a:ext cx="3816424" cy="3363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dirty="0" smtClean="0">
                    <a:solidFill>
                      <a:prstClr val="black"/>
                    </a:solidFill>
                  </a:rPr>
                  <a:t>b) Circle </a:t>
                </a:r>
                <a:r>
                  <a:rPr lang="en-GB" sz="2000" dirty="0">
                    <a:solidFill>
                      <a:prstClr val="black"/>
                    </a:solidFill>
                  </a:rPr>
                  <a:t>centre: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3,7</m:t>
                        </m:r>
                      </m:e>
                    </m:d>
                  </m:oMath>
                </a14:m>
                <a:r>
                  <a:rPr lang="en-GB" sz="2000" dirty="0">
                    <a:solidFill>
                      <a:prstClr val="black"/>
                    </a:solidFill>
                  </a:rPr>
                  <a:t/>
                </a:r>
                <a:br>
                  <a:rPr lang="en-GB" sz="2000" dirty="0">
                    <a:solidFill>
                      <a:prstClr val="black"/>
                    </a:solidFill>
                  </a:rPr>
                </a:br>
                <a:r>
                  <a:rPr lang="en-GB" sz="2000" dirty="0" smtClean="0">
                    <a:solidFill>
                      <a:prstClr val="black"/>
                    </a:solidFill>
                  </a:rPr>
                  <a:t>      Gradient </a:t>
                </a:r>
                <a:r>
                  <a:rPr lang="en-GB" sz="2000" dirty="0">
                    <a:solidFill>
                      <a:prstClr val="black"/>
                    </a:solidFill>
                  </a:rPr>
                  <a:t>of radius:</a:t>
                </a:r>
                <a:br>
                  <a:rPr lang="en-GB" sz="20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1−7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11−3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−3=4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−3=4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−44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−41=0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109934"/>
                <a:ext cx="3816424" cy="3363741"/>
              </a:xfrm>
              <a:prstGeom prst="rect">
                <a:avLst/>
              </a:prstGeom>
              <a:blipFill rotWithShape="0">
                <a:blip r:embed="rId4"/>
                <a:stretch>
                  <a:fillRect l="-1597" t="-906" b="-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1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Tangents, Chords, Perpendicular Bisectors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7584" y="793780"/>
                <a:ext cx="7610148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 circle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equation </a:t>
                </a:r>
                <a:br>
                  <a:rPr lang="en-GB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The line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2400" dirty="0"/>
                  <a:t> is a tangent to the circle and has gradient -3</a:t>
                </a:r>
                <a:r>
                  <a:rPr lang="en-GB" sz="2400" dirty="0" smtClean="0"/>
                  <a:t>.</a:t>
                </a:r>
              </a:p>
              <a:p>
                <a:pPr algn="ctr"/>
                <a:r>
                  <a:rPr lang="en-GB" sz="2400" dirty="0" smtClean="0"/>
                  <a:t> </a:t>
                </a:r>
                <a:r>
                  <a:rPr lang="en-GB" sz="2400" dirty="0"/>
                  <a:t>Find two possible equations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2400" dirty="0"/>
                  <a:t>,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giving </a:t>
                </a:r>
                <a:r>
                  <a:rPr lang="en-GB" sz="2400" dirty="0"/>
                  <a:t>your answers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793780"/>
                <a:ext cx="7610148" cy="1938992"/>
              </a:xfrm>
              <a:prstGeom prst="rect">
                <a:avLst/>
              </a:prstGeom>
              <a:blipFill>
                <a:blip r:embed="rId2"/>
                <a:stretch>
                  <a:fillRect b="-17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477512" y="3322479"/>
            <a:ext cx="2294288" cy="2050736"/>
            <a:chOff x="477512" y="3167806"/>
            <a:chExt cx="1407021" cy="1181642"/>
          </a:xfrm>
        </p:grpSpPr>
        <p:sp>
          <p:nvSpPr>
            <p:cNvPr id="21" name="Oval 20"/>
            <p:cNvSpPr/>
            <p:nvPr/>
          </p:nvSpPr>
          <p:spPr>
            <a:xfrm>
              <a:off x="797518" y="3445681"/>
              <a:ext cx="884997" cy="82791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331640" y="3167806"/>
              <a:ext cx="552893" cy="9037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77512" y="3445681"/>
              <a:ext cx="552893" cy="9037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 rot="3569325">
                  <a:off x="1307540" y="3481189"/>
                  <a:ext cx="74995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=−3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569325">
                  <a:off x="1307540" y="3481189"/>
                  <a:ext cx="749950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 flipV="1">
              <a:off x="874263" y="3641486"/>
              <a:ext cx="746760" cy="4419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070815" y="3862466"/>
                  <a:ext cx="64807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5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50" b="0" i="1" smtClean="0">
                                <a:latin typeface="Cambria Math" panose="02040503050406030204" pitchFamily="18" charset="0"/>
                              </a:rPr>
                              <m:t>4,−4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0815" y="3862466"/>
                  <a:ext cx="648072" cy="26161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Oval 32"/>
            <p:cNvSpPr/>
            <p:nvPr/>
          </p:nvSpPr>
          <p:spPr>
            <a:xfrm>
              <a:off x="1207896" y="3824738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72637" y="2927425"/>
                <a:ext cx="4421540" cy="2616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Equation of radius/diameter: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Intersecting with circle: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637" y="2927425"/>
                <a:ext cx="4421540" cy="2616678"/>
              </a:xfrm>
              <a:prstGeom prst="rect">
                <a:avLst/>
              </a:prstGeom>
              <a:blipFill rotWithShape="0">
                <a:blip r:embed="rId5"/>
                <a:stretch>
                  <a:fillRect l="-1377" t="-1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203848" y="5657671"/>
                <a:ext cx="53280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Solving results in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1,−5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7,−3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Then equations of tangents: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+5=−3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+3=−3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657671"/>
                <a:ext cx="5328020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030" t="-2538" b="-1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26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24565" y="580697"/>
            <a:ext cx="3643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126-128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95182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8408" y="148084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99379" y="1926839"/>
                <a:ext cx="2270348" cy="4350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2012 1A] </a:t>
                </a:r>
                <a:r>
                  <a:rPr lang="en-GB" sz="1600" dirty="0"/>
                  <a:t>Which of the following lines is a tangent to the circle with equation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/>
                  <a:t>?</a:t>
                </a:r>
              </a:p>
              <a:p>
                <a:pPr marL="342900" indent="-342900">
                  <a:buAutoNum type="alphaU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r>
                  <a:rPr lang="en-GB" sz="1600" b="1" dirty="0"/>
                  <a:t>Solution: B. Note that we could avoid using algebra by using a suitable diagram and simple use of Pythagoras to get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/>
                  <a:t>-intercept.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79" y="1926839"/>
                <a:ext cx="2270348" cy="4350230"/>
              </a:xfrm>
              <a:prstGeom prst="rect">
                <a:avLst/>
              </a:prstGeom>
              <a:blipFill>
                <a:blip r:embed="rId2"/>
                <a:stretch>
                  <a:fillRect l="-1340" t="-420" r="-2681" b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88297" y="1481308"/>
                <a:ext cx="590465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[AEA 2006 Q4] </a:t>
                </a:r>
                <a:r>
                  <a:rPr lang="en-GB" sz="1600" dirty="0"/>
                  <a:t>The line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𝑚𝑥</m:t>
                    </m:r>
                  </m:oMath>
                </a14:m>
                <a:r>
                  <a:rPr lang="en-GB" sz="1600" dirty="0"/>
                  <a:t> is a tangent to the circle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(a)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 satisfies the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+56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+36=0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The tangents from the origin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touch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/>
                  <a:t> 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(b) Find the coordinates of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Another circle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/>
                  <a:t>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r>
                  <a:rPr lang="en-GB" sz="1600" dirty="0"/>
                  <a:t>. The tangents from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4,−7</m:t>
                        </m:r>
                      </m:e>
                    </m:d>
                  </m:oMath>
                </a14:m>
                <a:r>
                  <a:rPr lang="en-GB" sz="16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/>
                  <a:t> touch it 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(c) Find the coordinates of either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or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b="1" dirty="0"/>
                  <a:t>Mark scheme on next slide.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297" y="1481308"/>
                <a:ext cx="5904656" cy="2308324"/>
              </a:xfrm>
              <a:prstGeom prst="rect">
                <a:avLst/>
              </a:prstGeom>
              <a:blipFill>
                <a:blip r:embed="rId3"/>
                <a:stretch>
                  <a:fillRect l="-620" t="-792" r="-310" b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102811" y="3830074"/>
                <a:ext cx="5904656" cy="2990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[STEP 2005 Q6] 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5,16</m:t>
                        </m:r>
                      </m:e>
                    </m:d>
                  </m:oMath>
                </a14:m>
                <a:r>
                  <a:rPr lang="en-GB" sz="1600" dirty="0"/>
                  <a:t> and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4,−4</m:t>
                        </m:r>
                      </m:e>
                    </m:d>
                  </m:oMath>
                </a14:m>
                <a:r>
                  <a:rPr lang="en-GB" sz="1600" dirty="0"/>
                  <a:t>. The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sz="1600" dirty="0"/>
                  <a:t> and moves on a path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𝐵𝑃</m:t>
                    </m:r>
                  </m:oMath>
                </a14:m>
                <a:r>
                  <a:rPr lang="en-GB" sz="1600" dirty="0"/>
                  <a:t>. Show that the Cartesian equation of the path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sz="1600" dirty="0"/>
                  <a:t> and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sz="1600" dirty="0"/>
                  <a:t>. The variable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moves on a path such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𝑄𝐷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GB" sz="1600" dirty="0"/>
                  <a:t>.</a:t>
                </a:r>
                <a:br>
                  <a:rPr lang="en-GB" sz="1600" dirty="0"/>
                </a:br>
                <a:r>
                  <a:rPr lang="en-GB" sz="1600" dirty="0"/>
                  <a:t>Given that the path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is the same as the path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, show that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+51</m:t>
                        </m:r>
                      </m:num>
                      <m:den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+51</m:t>
                        </m:r>
                      </m:den>
                    </m:f>
                  </m:oMath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Show further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e>
                    </m:d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GB" sz="1600" dirty="0"/>
                  <a:t>, in the case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811" y="3830074"/>
                <a:ext cx="5904656" cy="2990370"/>
              </a:xfrm>
              <a:prstGeom prst="rect">
                <a:avLst/>
              </a:prstGeom>
              <a:blipFill>
                <a:blip r:embed="rId4"/>
                <a:stretch>
                  <a:fillRect l="-619" t="-611" b="-1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97619" y="6439099"/>
            <a:ext cx="280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Mark scheme on next slide.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11760" y="6224523"/>
            <a:ext cx="691051" cy="228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0087" y="1989847"/>
            <a:ext cx="238447" cy="2788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64364" y="1541070"/>
            <a:ext cx="238447" cy="2788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55963" y="3875757"/>
            <a:ext cx="238447" cy="2788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3875" y="4350848"/>
            <a:ext cx="2117225" cy="18594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14368" y="3573016"/>
            <a:ext cx="2592288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(This is not a tangent/chord question but is worthwhile regardless!)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096000" y="3721100"/>
            <a:ext cx="317501" cy="317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332299" y="230938"/>
            <a:ext cx="52972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Q1-3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Green</a:t>
            </a:r>
            <a:r>
              <a:rPr lang="en-US" sz="2000" dirty="0" smtClean="0"/>
              <a:t>		</a:t>
            </a:r>
            <a:r>
              <a:rPr lang="en-US" sz="2000" dirty="0" smtClean="0"/>
              <a:t>Q4-6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6"/>
                </a:solidFill>
              </a:rPr>
              <a:t>Amber</a:t>
            </a:r>
            <a:r>
              <a:rPr lang="en-US" sz="2000" dirty="0" smtClean="0"/>
              <a:t> </a:t>
            </a:r>
            <a:r>
              <a:rPr lang="en-US" sz="2000" dirty="0"/>
              <a:t>		</a:t>
            </a:r>
            <a:r>
              <a:rPr lang="en-US" sz="2000" dirty="0" smtClean="0"/>
              <a:t>Q7-9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		</a:t>
            </a:r>
            <a:r>
              <a:rPr lang="en-US" sz="2000" dirty="0" smtClean="0"/>
              <a:t>Q10-11 &amp; Challenge &amp; Ext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881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24077</TotalTime>
  <Words>272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952</cp:revision>
  <dcterms:created xsi:type="dcterms:W3CDTF">2013-02-28T07:36:55Z</dcterms:created>
  <dcterms:modified xsi:type="dcterms:W3CDTF">2019-09-02T02:41:25Z</dcterms:modified>
</cp:coreProperties>
</file>