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70" r:id="rId2"/>
    <p:sldId id="308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62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1" d="100"/>
          <a:sy n="41" d="100"/>
        </p:scale>
        <p:origin x="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460A00-DE4D-8542-9CBF-2E4C57DBE68E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C2A80-916E-7B41-9D42-FC5AEE7BA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50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7CCA4D-365B-423F-B3B1-B977C824962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743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4.png"/><Relationship Id="rId21" Type="http://schemas.openxmlformats.org/officeDocument/2006/relationships/image" Target="../media/image24.png"/><Relationship Id="rId7" Type="http://schemas.openxmlformats.org/officeDocument/2006/relationships/image" Target="../media/image8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3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5" Type="http://schemas.openxmlformats.org/officeDocument/2006/relationships/image" Target="../media/image18.png"/><Relationship Id="rId10" Type="http://schemas.openxmlformats.org/officeDocument/2006/relationships/image" Target="../media/image2.png"/><Relationship Id="rId19" Type="http://schemas.openxmlformats.org/officeDocument/2006/relationships/image" Target="../media/image22.png"/><Relationship Id="rId4" Type="http://schemas.openxmlformats.org/officeDocument/2006/relationships/image" Target="../media/image5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Relationship Id="rId22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2.png"/><Relationship Id="rId5" Type="http://schemas.openxmlformats.org/officeDocument/2006/relationships/image" Target="../media/image5.png"/><Relationship Id="rId15" Type="http://schemas.openxmlformats.org/officeDocument/2006/relationships/image" Target="../media/image29.png"/><Relationship Id="rId10" Type="http://schemas.openxmlformats.org/officeDocument/2006/relationships/image" Target="../media/image12.png"/><Relationship Id="rId4" Type="http://schemas.openxmlformats.org/officeDocument/2006/relationships/image" Target="../media/image4.png"/><Relationship Id="rId9" Type="http://schemas.openxmlformats.org/officeDocument/2006/relationships/image" Target="../media/image1.png"/><Relationship Id="rId1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3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3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33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5.png"/><Relationship Id="rId9" Type="http://schemas.openxmlformats.org/officeDocument/2006/relationships/image" Target="../media/image12.png"/><Relationship Id="rId1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1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image" Target="../media/image36.png"/><Relationship Id="rId16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2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48.png"/><Relationship Id="rId3" Type="http://schemas.openxmlformats.org/officeDocument/2006/relationships/image" Target="../media/image1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2.png"/><Relationship Id="rId9" Type="http://schemas.openxmlformats.org/officeDocument/2006/relationships/image" Target="../media/image5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1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48.png"/><Relationship Id="rId10" Type="http://schemas.openxmlformats.org/officeDocument/2006/relationships/image" Target="../media/image62.png"/><Relationship Id="rId4" Type="http://schemas.openxmlformats.org/officeDocument/2006/relationships/image" Target="../media/image2.png"/><Relationship Id="rId9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find the inverse of a 3x3 Matrix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consists of a number of steps. Although your calculator can do this, if the Matrix contains unknowns then you will need to follow the steps…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also need to know some key definitions which we will see as we go through the steps…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8">
                <a:extLst>
                  <a:ext uri="{FF2B5EF4-FFF2-40B4-BE49-F238E27FC236}">
                    <a16:creationId xmlns:a16="http://schemas.microsoft.com/office/drawing/2014/main" id="{6A7DEDBF-87C8-4E19-8B48-C7FC6213D380}"/>
                  </a:ext>
                </a:extLst>
              </p:cNvPr>
              <p:cNvSpPr txBox="1"/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5" name="TextBox 8">
                <a:extLst>
                  <a:ext uri="{FF2B5EF4-FFF2-40B4-BE49-F238E27FC236}">
                    <a16:creationId xmlns:a16="http://schemas.microsoft.com/office/drawing/2014/main" id="{6A7DEDBF-87C8-4E19-8B48-C7FC6213D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blipFill>
                <a:blip r:embed="rId2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26">
                <a:extLst>
                  <a:ext uri="{FF2B5EF4-FFF2-40B4-BE49-F238E27FC236}">
                    <a16:creationId xmlns:a16="http://schemas.microsoft.com/office/drawing/2014/main" id="{482E3205-5479-4767-810B-9CC47CCB0F4B}"/>
                  </a:ext>
                </a:extLst>
              </p:cNvPr>
              <p:cNvSpPr txBox="1"/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26">
                <a:extLst>
                  <a:ext uri="{FF2B5EF4-FFF2-40B4-BE49-F238E27FC236}">
                    <a16:creationId xmlns:a16="http://schemas.microsoft.com/office/drawing/2014/main" id="{482E3205-5479-4767-810B-9CC47CCB0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blipFill>
                <a:blip r:embed="rId3"/>
                <a:stretch>
                  <a:fillRect r="-1818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888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2"/>
          <p:cNvSpPr txBox="1"/>
          <p:nvPr/>
        </p:nvSpPr>
        <p:spPr>
          <a:xfrm>
            <a:off x="579572" y="353314"/>
            <a:ext cx="11274606" cy="52322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lIns="18225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+mj-lt"/>
              </a:rPr>
              <a:t>Exercise 6E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802062" y="761598"/>
            <a:ext cx="9767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79572" y="1331904"/>
            <a:ext cx="1127601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923576" y="1862240"/>
            <a:ext cx="90573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Q1-3</a:t>
            </a:r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Q4&amp;5</a:t>
            </a:r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Q6</a:t>
            </a:r>
            <a:r>
              <a:rPr lang="en-US" dirty="0" smtClean="0"/>
              <a:t>-8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	</a:t>
            </a:r>
            <a:r>
              <a:rPr lang="en-US" dirty="0" smtClean="0"/>
              <a:t>Q9-10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232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the 3x3 Matrix we are finding the inverse of is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then:</a:t>
                </a: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determinant of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Form the matrix of minors of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(use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represent this)</a:t>
                </a: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From the matrix of minors, form the matrix of cofactors (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 according to the pattern below</a:t>
                </a: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Write down the transpose of the matrix of cofactors,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inverse of A is then given by: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  <a:blipFill>
                <a:blip r:embed="rId2"/>
                <a:stretch>
                  <a:fillRect l="-316" t="-531" r="-1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/>
              <p:nvPr/>
            </p:nvSpPr>
            <p:spPr>
              <a:xfrm>
                <a:off x="3366116" y="4354498"/>
                <a:ext cx="946348" cy="559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116" y="4354498"/>
                <a:ext cx="946348" cy="559961"/>
              </a:xfrm>
              <a:prstGeom prst="rect">
                <a:avLst/>
              </a:prstGeom>
              <a:blipFill>
                <a:blip r:embed="rId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/>
              <p:nvPr/>
            </p:nvSpPr>
            <p:spPr>
              <a:xfrm>
                <a:off x="3099788" y="5810436"/>
                <a:ext cx="152779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𝑑𝑒𝑡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788" y="5810436"/>
                <a:ext cx="1527791" cy="520399"/>
              </a:xfrm>
              <a:prstGeom prst="rect">
                <a:avLst/>
              </a:prstGeom>
              <a:blipFill>
                <a:blip r:embed="rId4"/>
                <a:stretch>
                  <a:fillRect l="-2479" t="-4878" r="-826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8">
                <a:extLst>
                  <a:ext uri="{FF2B5EF4-FFF2-40B4-BE49-F238E27FC236}">
                    <a16:creationId xmlns:a16="http://schemas.microsoft.com/office/drawing/2014/main" id="{CDDEF55F-16D7-4607-B7EF-2C2A58373509}"/>
                  </a:ext>
                </a:extLst>
              </p:cNvPr>
              <p:cNvSpPr txBox="1"/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7" name="TextBox 8">
                <a:extLst>
                  <a:ext uri="{FF2B5EF4-FFF2-40B4-BE49-F238E27FC236}">
                    <a16:creationId xmlns:a16="http://schemas.microsoft.com/office/drawing/2014/main" id="{CDDEF55F-16D7-4607-B7EF-2C2A583735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blipFill>
                <a:blip r:embed="rId5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26">
                <a:extLst>
                  <a:ext uri="{FF2B5EF4-FFF2-40B4-BE49-F238E27FC236}">
                    <a16:creationId xmlns:a16="http://schemas.microsoft.com/office/drawing/2014/main" id="{4A5AF5B1-3541-491F-9E6C-EF691CC6B234}"/>
                  </a:ext>
                </a:extLst>
              </p:cNvPr>
              <p:cNvSpPr txBox="1"/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26">
                <a:extLst>
                  <a:ext uri="{FF2B5EF4-FFF2-40B4-BE49-F238E27FC236}">
                    <a16:creationId xmlns:a16="http://schemas.microsoft.com/office/drawing/2014/main" id="{4A5AF5B1-3541-491F-9E6C-EF691CC6B2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blipFill>
                <a:blip r:embed="rId6"/>
                <a:stretch>
                  <a:fillRect r="-1818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340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the 3x3 Matrix we are finding the inverse of is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then:</a:t>
                </a: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determinant of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Form the matrix of minors of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(use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represent this)</a:t>
                </a: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From the matrix of minors, form the matrix of cofactors (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 according to the pattern below</a:t>
                </a: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Write down the transpose of the matrix of cofactors,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inverse of A is then given by: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  <a:blipFill>
                <a:blip r:embed="rId2"/>
                <a:stretch>
                  <a:fillRect l="-316" t="-531" r="-1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/>
              <p:nvPr/>
            </p:nvSpPr>
            <p:spPr>
              <a:xfrm>
                <a:off x="3366116" y="4354498"/>
                <a:ext cx="946348" cy="559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116" y="4354498"/>
                <a:ext cx="946348" cy="559961"/>
              </a:xfrm>
              <a:prstGeom prst="rect">
                <a:avLst/>
              </a:prstGeom>
              <a:blipFill>
                <a:blip r:embed="rId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/>
              <p:nvPr/>
            </p:nvSpPr>
            <p:spPr>
              <a:xfrm>
                <a:off x="3099788" y="5810436"/>
                <a:ext cx="152779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𝑑𝑒𝑡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788" y="5810436"/>
                <a:ext cx="1527791" cy="520399"/>
              </a:xfrm>
              <a:prstGeom prst="rect">
                <a:avLst/>
              </a:prstGeom>
              <a:blipFill>
                <a:blip r:embed="rId4"/>
                <a:stretch>
                  <a:fillRect l="-2479" t="-4878" r="-826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/>
              <p:nvPr/>
            </p:nvSpPr>
            <p:spPr>
              <a:xfrm>
                <a:off x="8328735" y="1362721"/>
                <a:ext cx="1115947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735" y="1362721"/>
                <a:ext cx="1115947" cy="651204"/>
              </a:xfrm>
              <a:prstGeom prst="rect">
                <a:avLst/>
              </a:prstGeom>
              <a:blipFill>
                <a:blip r:embed="rId5"/>
                <a:stretch>
                  <a:fillRect b="-9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/>
              <p:nvPr/>
            </p:nvSpPr>
            <p:spPr>
              <a:xfrm>
                <a:off x="5740894" y="1544713"/>
                <a:ext cx="26974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Given that the Matrix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894" y="1544713"/>
                <a:ext cx="2697470" cy="338554"/>
              </a:xfrm>
              <a:prstGeom prst="rect">
                <a:avLst/>
              </a:prstGeom>
              <a:blipFill>
                <a:blip r:embed="rId6"/>
                <a:stretch>
                  <a:fillRect l="-939" t="-3704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/>
              <p:nvPr/>
            </p:nvSpPr>
            <p:spPr>
              <a:xfrm>
                <a:off x="9336351" y="1535835"/>
                <a:ext cx="10840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351" y="1535835"/>
                <a:ext cx="1084079" cy="338554"/>
              </a:xfrm>
              <a:prstGeom prst="rect">
                <a:avLst/>
              </a:prstGeom>
              <a:blipFill>
                <a:blip r:embed="rId7"/>
                <a:stretch>
                  <a:fillRect l="-2299" t="-3571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blipFill>
                <a:blip r:embed="rId8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547928A-0EBD-4E4A-AACA-17C86E904F17}"/>
              </a:ext>
            </a:extLst>
          </p:cNvPr>
          <p:cNvSpPr/>
          <p:nvPr/>
        </p:nvSpPr>
        <p:spPr>
          <a:xfrm>
            <a:off x="2331869" y="2805345"/>
            <a:ext cx="2689934" cy="27520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8">
                <a:extLst>
                  <a:ext uri="{FF2B5EF4-FFF2-40B4-BE49-F238E27FC236}">
                    <a16:creationId xmlns:a16="http://schemas.microsoft.com/office/drawing/2014/main" id="{C164B29E-895E-4931-B04E-9E2B7E9B468B}"/>
                  </a:ext>
                </a:extLst>
              </p:cNvPr>
              <p:cNvSpPr txBox="1"/>
              <p:nvPr/>
            </p:nvSpPr>
            <p:spPr>
              <a:xfrm>
                <a:off x="6561769" y="3383110"/>
                <a:ext cx="2791149" cy="3592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=1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+1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8">
                <a:extLst>
                  <a:ext uri="{FF2B5EF4-FFF2-40B4-BE49-F238E27FC236}">
                    <a16:creationId xmlns:a16="http://schemas.microsoft.com/office/drawing/2014/main" id="{C164B29E-895E-4931-B04E-9E2B7E9B4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1769" y="3383110"/>
                <a:ext cx="2791149" cy="359266"/>
              </a:xfrm>
              <a:prstGeom prst="rect">
                <a:avLst/>
              </a:prstGeom>
              <a:blipFill>
                <a:blip r:embed="rId9"/>
                <a:stretch>
                  <a:fillRect t="-3333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8">
                <a:extLst>
                  <a:ext uri="{FF2B5EF4-FFF2-40B4-BE49-F238E27FC236}">
                    <a16:creationId xmlns:a16="http://schemas.microsoft.com/office/drawing/2014/main" id="{5FFE9EE9-8E63-43B1-B0E9-D8D1ECFFC4A3}"/>
                  </a:ext>
                </a:extLst>
              </p:cNvPr>
              <p:cNvSpPr txBox="1"/>
              <p:nvPr/>
            </p:nvSpPr>
            <p:spPr>
              <a:xfrm>
                <a:off x="6563248" y="4068171"/>
                <a:ext cx="263668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=1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0+1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−3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0−2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+1(0−8)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8">
                <a:extLst>
                  <a:ext uri="{FF2B5EF4-FFF2-40B4-BE49-F238E27FC236}">
                    <a16:creationId xmlns:a16="http://schemas.microsoft.com/office/drawing/2014/main" id="{5FFE9EE9-8E63-43B1-B0E9-D8D1ECFFC4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248" y="4068171"/>
                <a:ext cx="2636684" cy="215444"/>
              </a:xfrm>
              <a:prstGeom prst="rect">
                <a:avLst/>
              </a:prstGeom>
              <a:blipFill>
                <a:blip r:embed="rId10"/>
                <a:stretch>
                  <a:fillRect r="-1923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8">
                <a:extLst>
                  <a:ext uri="{FF2B5EF4-FFF2-40B4-BE49-F238E27FC236}">
                    <a16:creationId xmlns:a16="http://schemas.microsoft.com/office/drawing/2014/main" id="{A8D3F0B8-50D2-4A69-9A8E-3AB25130E50A}"/>
                  </a:ext>
                </a:extLst>
              </p:cNvPr>
              <p:cNvSpPr txBox="1"/>
              <p:nvPr/>
            </p:nvSpPr>
            <p:spPr>
              <a:xfrm>
                <a:off x="6573605" y="4620066"/>
                <a:ext cx="4586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8">
                <a:extLst>
                  <a:ext uri="{FF2B5EF4-FFF2-40B4-BE49-F238E27FC236}">
                    <a16:creationId xmlns:a16="http://schemas.microsoft.com/office/drawing/2014/main" id="{A8D3F0B8-50D2-4A69-9A8E-3AB25130E5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3605" y="4620066"/>
                <a:ext cx="458652" cy="215444"/>
              </a:xfrm>
              <a:prstGeom prst="rect">
                <a:avLst/>
              </a:prstGeom>
              <a:blipFill>
                <a:blip r:embed="rId11"/>
                <a:stretch>
                  <a:fillRect l="-2703" r="-5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20">
            <a:extLst>
              <a:ext uri="{FF2B5EF4-FFF2-40B4-BE49-F238E27FC236}">
                <a16:creationId xmlns:a16="http://schemas.microsoft.com/office/drawing/2014/main" id="{3A31666F-BCF2-4BF5-862D-93BC9D90B783}"/>
              </a:ext>
            </a:extLst>
          </p:cNvPr>
          <p:cNvSpPr/>
          <p:nvPr/>
        </p:nvSpPr>
        <p:spPr>
          <a:xfrm>
            <a:off x="9179511" y="2814962"/>
            <a:ext cx="378780" cy="736107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21">
            <a:extLst>
              <a:ext uri="{FF2B5EF4-FFF2-40B4-BE49-F238E27FC236}">
                <a16:creationId xmlns:a16="http://schemas.microsoft.com/office/drawing/2014/main" id="{365AE806-7F54-42E5-8DF8-5C47CF20E8A4}"/>
              </a:ext>
            </a:extLst>
          </p:cNvPr>
          <p:cNvSpPr txBox="1"/>
          <p:nvPr/>
        </p:nvSpPr>
        <p:spPr>
          <a:xfrm>
            <a:off x="9331911" y="2891161"/>
            <a:ext cx="11940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values</a:t>
            </a:r>
          </a:p>
        </p:txBody>
      </p:sp>
      <p:sp>
        <p:nvSpPr>
          <p:cNvPr id="18" name="Arc 20">
            <a:extLst>
              <a:ext uri="{FF2B5EF4-FFF2-40B4-BE49-F238E27FC236}">
                <a16:creationId xmlns:a16="http://schemas.microsoft.com/office/drawing/2014/main" id="{7E3687AA-B937-4D7C-AF68-FAD187F35039}"/>
              </a:ext>
            </a:extLst>
          </p:cNvPr>
          <p:cNvSpPr/>
          <p:nvPr/>
        </p:nvSpPr>
        <p:spPr>
          <a:xfrm>
            <a:off x="9207624" y="3571043"/>
            <a:ext cx="332913" cy="619218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20">
            <a:extLst>
              <a:ext uri="{FF2B5EF4-FFF2-40B4-BE49-F238E27FC236}">
                <a16:creationId xmlns:a16="http://schemas.microsoft.com/office/drawing/2014/main" id="{9B31113D-2D6E-4020-883D-F29055291D61}"/>
              </a:ext>
            </a:extLst>
          </p:cNvPr>
          <p:cNvSpPr/>
          <p:nvPr/>
        </p:nvSpPr>
        <p:spPr>
          <a:xfrm>
            <a:off x="9084816" y="4176204"/>
            <a:ext cx="340311" cy="555594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21">
            <a:extLst>
              <a:ext uri="{FF2B5EF4-FFF2-40B4-BE49-F238E27FC236}">
                <a16:creationId xmlns:a16="http://schemas.microsoft.com/office/drawing/2014/main" id="{2D3538EF-C8BC-4E44-AD6B-D34C91743D43}"/>
              </a:ext>
            </a:extLst>
          </p:cNvPr>
          <p:cNvSpPr txBox="1"/>
          <p:nvPr/>
        </p:nvSpPr>
        <p:spPr>
          <a:xfrm>
            <a:off x="9496148" y="3459332"/>
            <a:ext cx="12695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each determinant</a:t>
            </a: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2E8C5941-FF99-4E21-AD00-0B742F1AC570}"/>
              </a:ext>
            </a:extLst>
          </p:cNvPr>
          <p:cNvSpPr txBox="1"/>
          <p:nvPr/>
        </p:nvSpPr>
        <p:spPr>
          <a:xfrm>
            <a:off x="9408851" y="4313069"/>
            <a:ext cx="992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/>
              <p:nvPr/>
            </p:nvSpPr>
            <p:spPr>
              <a:xfrm>
                <a:off x="1699765" y="2533814"/>
                <a:ext cx="8885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𝑑𝑒𝑡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765" y="2533814"/>
                <a:ext cx="888577" cy="215444"/>
              </a:xfrm>
              <a:prstGeom prst="rect">
                <a:avLst/>
              </a:prstGeom>
              <a:blipFill>
                <a:blip r:embed="rId12"/>
                <a:stretch>
                  <a:fillRect l="-4225" r="-281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blipFill>
                <a:blip r:embed="rId13"/>
                <a:stretch>
                  <a:fillRect r="-1818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8">
                <a:extLst>
                  <a:ext uri="{FF2B5EF4-FFF2-40B4-BE49-F238E27FC236}">
                    <a16:creationId xmlns:a16="http://schemas.microsoft.com/office/drawing/2014/main" id="{3BFE65F0-4322-46A1-BD23-119B8B119394}"/>
                  </a:ext>
                </a:extLst>
              </p:cNvPr>
              <p:cNvSpPr txBox="1"/>
              <p:nvPr/>
            </p:nvSpPr>
            <p:spPr>
              <a:xfrm>
                <a:off x="5732015" y="2379217"/>
                <a:ext cx="3412216" cy="6231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8">
                <a:extLst>
                  <a:ext uri="{FF2B5EF4-FFF2-40B4-BE49-F238E27FC236}">
                    <a16:creationId xmlns:a16="http://schemas.microsoft.com/office/drawing/2014/main" id="{3BFE65F0-4322-46A1-BD23-119B8B119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015" y="2379217"/>
                <a:ext cx="3412216" cy="623119"/>
              </a:xfrm>
              <a:prstGeom prst="rect">
                <a:avLst/>
              </a:prstGeom>
              <a:blipFill>
                <a:blip r:embed="rId1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757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the 3x3 Matrix we are finding the inverse of is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then:</a:t>
                </a: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determinant of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Form the matrix of minors of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(use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represent this)</a:t>
                </a: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From the matrix of minors, form the matrix of cofactors (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 according to the pattern below</a:t>
                </a: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Write down the transpose of the matrix of cofactors,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inverse of A is then given by: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  <a:blipFill>
                <a:blip r:embed="rId2"/>
                <a:stretch>
                  <a:fillRect l="-316" t="-531" r="-1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/>
              <p:nvPr/>
            </p:nvSpPr>
            <p:spPr>
              <a:xfrm>
                <a:off x="3366116" y="4354498"/>
                <a:ext cx="946348" cy="559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116" y="4354498"/>
                <a:ext cx="946348" cy="559961"/>
              </a:xfrm>
              <a:prstGeom prst="rect">
                <a:avLst/>
              </a:prstGeom>
              <a:blipFill>
                <a:blip r:embed="rId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/>
              <p:nvPr/>
            </p:nvSpPr>
            <p:spPr>
              <a:xfrm>
                <a:off x="3099788" y="5810436"/>
                <a:ext cx="152779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𝑑𝑒𝑡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788" y="5810436"/>
                <a:ext cx="1527791" cy="520399"/>
              </a:xfrm>
              <a:prstGeom prst="rect">
                <a:avLst/>
              </a:prstGeom>
              <a:blipFill>
                <a:blip r:embed="rId4"/>
                <a:stretch>
                  <a:fillRect l="-2479" t="-4878" r="-826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/>
              <p:nvPr/>
            </p:nvSpPr>
            <p:spPr>
              <a:xfrm>
                <a:off x="8328735" y="1362721"/>
                <a:ext cx="1115947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735" y="1362721"/>
                <a:ext cx="1115947" cy="651204"/>
              </a:xfrm>
              <a:prstGeom prst="rect">
                <a:avLst/>
              </a:prstGeom>
              <a:blipFill>
                <a:blip r:embed="rId5"/>
                <a:stretch>
                  <a:fillRect b="-9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/>
              <p:nvPr/>
            </p:nvSpPr>
            <p:spPr>
              <a:xfrm>
                <a:off x="5740894" y="1544713"/>
                <a:ext cx="26974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Given that the Matrix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894" y="1544713"/>
                <a:ext cx="2697470" cy="338554"/>
              </a:xfrm>
              <a:prstGeom prst="rect">
                <a:avLst/>
              </a:prstGeom>
              <a:blipFill>
                <a:blip r:embed="rId6"/>
                <a:stretch>
                  <a:fillRect l="-939" t="-3704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/>
              <p:nvPr/>
            </p:nvSpPr>
            <p:spPr>
              <a:xfrm>
                <a:off x="9336351" y="1535835"/>
                <a:ext cx="10840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351" y="1535835"/>
                <a:ext cx="1084079" cy="338554"/>
              </a:xfrm>
              <a:prstGeom prst="rect">
                <a:avLst/>
              </a:prstGeom>
              <a:blipFill>
                <a:blip r:embed="rId7"/>
                <a:stretch>
                  <a:fillRect l="-2299" t="-3571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blipFill>
                <a:blip r:embed="rId8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547928A-0EBD-4E4A-AACA-17C86E904F17}"/>
              </a:ext>
            </a:extLst>
          </p:cNvPr>
          <p:cNvSpPr/>
          <p:nvPr/>
        </p:nvSpPr>
        <p:spPr>
          <a:xfrm>
            <a:off x="1745942" y="3124940"/>
            <a:ext cx="3897297" cy="48827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/>
              <p:nvPr/>
            </p:nvSpPr>
            <p:spPr>
              <a:xfrm>
                <a:off x="1699765" y="2533814"/>
                <a:ext cx="8885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𝑑𝑒𝑡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765" y="2533814"/>
                <a:ext cx="888577" cy="215444"/>
              </a:xfrm>
              <a:prstGeom prst="rect">
                <a:avLst/>
              </a:prstGeom>
              <a:blipFill>
                <a:blip r:embed="rId9"/>
                <a:stretch>
                  <a:fillRect l="-4225" r="-281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blipFill>
                <a:blip r:embed="rId10"/>
                <a:stretch>
                  <a:fillRect r="-1818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1F8D1B9-6316-4798-8480-5847E9FD7B98}"/>
                  </a:ext>
                </a:extLst>
              </p:cNvPr>
              <p:cNvSpPr txBox="1"/>
              <p:nvPr/>
            </p:nvSpPr>
            <p:spPr>
              <a:xfrm>
                <a:off x="6721875" y="2286000"/>
                <a:ext cx="2670218" cy="15091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</m:mr>
                            <m:mr>
                              <m:e/>
                              <m:e/>
                              <m:e/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81F8D1B9-6316-4798-8480-5847E9FD7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1875" y="2286000"/>
                <a:ext cx="2670218" cy="150919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38">
            <a:extLst>
              <a:ext uri="{FF2B5EF4-FFF2-40B4-BE49-F238E27FC236}">
                <a16:creationId xmlns:a16="http://schemas.microsoft.com/office/drawing/2014/main" id="{8BE0AD21-CC4A-4A24-B375-B02D507EBE0B}"/>
              </a:ext>
            </a:extLst>
          </p:cNvPr>
          <p:cNvSpPr/>
          <p:nvPr/>
        </p:nvSpPr>
        <p:spPr>
          <a:xfrm>
            <a:off x="8751901" y="1606858"/>
            <a:ext cx="628837" cy="47939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Connector 48">
            <a:extLst>
              <a:ext uri="{FF2B5EF4-FFF2-40B4-BE49-F238E27FC236}">
                <a16:creationId xmlns:a16="http://schemas.microsoft.com/office/drawing/2014/main" id="{49314FA7-703C-4790-8D78-852A29F2B4BD}"/>
              </a:ext>
            </a:extLst>
          </p:cNvPr>
          <p:cNvCxnSpPr/>
          <p:nvPr/>
        </p:nvCxnSpPr>
        <p:spPr>
          <a:xfrm>
            <a:off x="8498340" y="1589822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49">
            <a:extLst>
              <a:ext uri="{FF2B5EF4-FFF2-40B4-BE49-F238E27FC236}">
                <a16:creationId xmlns:a16="http://schemas.microsoft.com/office/drawing/2014/main" id="{110DADC6-001A-49F0-825A-6D091DC2341D}"/>
              </a:ext>
            </a:extLst>
          </p:cNvPr>
          <p:cNvCxnSpPr/>
          <p:nvPr/>
        </p:nvCxnSpPr>
        <p:spPr>
          <a:xfrm>
            <a:off x="8745900" y="1504257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9256C55-5F43-4329-B129-1E2355FB94B6}"/>
                  </a:ext>
                </a:extLst>
              </p:cNvPr>
              <p:cNvSpPr txBox="1"/>
              <p:nvPr/>
            </p:nvSpPr>
            <p:spPr>
              <a:xfrm>
                <a:off x="6890551" y="2374778"/>
                <a:ext cx="764888" cy="4106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A9256C55-5F43-4329-B129-1E2355FB94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551" y="2374778"/>
                <a:ext cx="764888" cy="410625"/>
              </a:xfrm>
              <a:prstGeom prst="rect">
                <a:avLst/>
              </a:prstGeom>
              <a:blipFill>
                <a:blip r:embed="rId12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76124D5-DEFE-46D8-8727-EADC2F807A48}"/>
                  </a:ext>
                </a:extLst>
              </p:cNvPr>
              <p:cNvSpPr txBox="1"/>
              <p:nvPr/>
            </p:nvSpPr>
            <p:spPr>
              <a:xfrm>
                <a:off x="7753165" y="2376258"/>
                <a:ext cx="611001" cy="4106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76124D5-DEFE-46D8-8727-EADC2F807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3165" y="2376258"/>
                <a:ext cx="611001" cy="410625"/>
              </a:xfrm>
              <a:prstGeom prst="rect">
                <a:avLst/>
              </a:prstGeom>
              <a:blipFill>
                <a:blip r:embed="rId13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8">
            <a:extLst>
              <a:ext uri="{FF2B5EF4-FFF2-40B4-BE49-F238E27FC236}">
                <a16:creationId xmlns:a16="http://schemas.microsoft.com/office/drawing/2014/main" id="{9EB8BC44-989F-4CC7-AA96-0D5E95BAFCC9}"/>
              </a:ext>
            </a:extLst>
          </p:cNvPr>
          <p:cNvSpPr/>
          <p:nvPr/>
        </p:nvSpPr>
        <p:spPr>
          <a:xfrm>
            <a:off x="8380519" y="1590583"/>
            <a:ext cx="227862" cy="47791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2" name="Straight Connector 48">
            <a:extLst>
              <a:ext uri="{FF2B5EF4-FFF2-40B4-BE49-F238E27FC236}">
                <a16:creationId xmlns:a16="http://schemas.microsoft.com/office/drawing/2014/main" id="{6D8F338B-F9D0-4192-AE1A-E1C0D9CB9E47}"/>
              </a:ext>
            </a:extLst>
          </p:cNvPr>
          <p:cNvCxnSpPr/>
          <p:nvPr/>
        </p:nvCxnSpPr>
        <p:spPr>
          <a:xfrm>
            <a:off x="8872682" y="1591300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49">
            <a:extLst>
              <a:ext uri="{FF2B5EF4-FFF2-40B4-BE49-F238E27FC236}">
                <a16:creationId xmlns:a16="http://schemas.microsoft.com/office/drawing/2014/main" id="{02214343-1202-49D5-9814-9899CAC6301C}"/>
              </a:ext>
            </a:extLst>
          </p:cNvPr>
          <p:cNvCxnSpPr>
            <a:cxnSpLocks/>
          </p:cNvCxnSpPr>
          <p:nvPr/>
        </p:nvCxnSpPr>
        <p:spPr>
          <a:xfrm>
            <a:off x="8367120" y="1453949"/>
            <a:ext cx="25013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49">
            <a:extLst>
              <a:ext uri="{FF2B5EF4-FFF2-40B4-BE49-F238E27FC236}">
                <a16:creationId xmlns:a16="http://schemas.microsoft.com/office/drawing/2014/main" id="{37EEEE6D-F242-4D32-A6A1-5BBC63A3485F}"/>
              </a:ext>
            </a:extLst>
          </p:cNvPr>
          <p:cNvCxnSpPr>
            <a:cxnSpLocks/>
          </p:cNvCxnSpPr>
          <p:nvPr/>
        </p:nvCxnSpPr>
        <p:spPr>
          <a:xfrm>
            <a:off x="9149834" y="1446551"/>
            <a:ext cx="22202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8">
            <a:extLst>
              <a:ext uri="{FF2B5EF4-FFF2-40B4-BE49-F238E27FC236}">
                <a16:creationId xmlns:a16="http://schemas.microsoft.com/office/drawing/2014/main" id="{DA96318C-8757-437E-B9C8-8C8B6A1622C7}"/>
              </a:ext>
            </a:extLst>
          </p:cNvPr>
          <p:cNvSpPr/>
          <p:nvPr/>
        </p:nvSpPr>
        <p:spPr>
          <a:xfrm>
            <a:off x="9136601" y="1583185"/>
            <a:ext cx="227862" cy="47791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32FF46CE-9DD7-470E-9DE6-5B7D4909C7C1}"/>
                  </a:ext>
                </a:extLst>
              </p:cNvPr>
              <p:cNvSpPr txBox="1"/>
              <p:nvPr/>
            </p:nvSpPr>
            <p:spPr>
              <a:xfrm>
                <a:off x="8464859" y="2377737"/>
                <a:ext cx="764889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32FF46CE-9DD7-470E-9DE6-5B7D4909C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859" y="2377737"/>
                <a:ext cx="764889" cy="409023"/>
              </a:xfrm>
              <a:prstGeom prst="rect">
                <a:avLst/>
              </a:prstGeom>
              <a:blipFill>
                <a:blip r:embed="rId14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8">
            <a:extLst>
              <a:ext uri="{FF2B5EF4-FFF2-40B4-BE49-F238E27FC236}">
                <a16:creationId xmlns:a16="http://schemas.microsoft.com/office/drawing/2014/main" id="{4AAAB976-DD9A-457B-9C36-EB365067A6D2}"/>
              </a:ext>
            </a:extLst>
          </p:cNvPr>
          <p:cNvSpPr/>
          <p:nvPr/>
        </p:nvSpPr>
        <p:spPr>
          <a:xfrm>
            <a:off x="8407152" y="1581705"/>
            <a:ext cx="628837" cy="47939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8">
            <a:extLst>
              <a:ext uri="{FF2B5EF4-FFF2-40B4-BE49-F238E27FC236}">
                <a16:creationId xmlns:a16="http://schemas.microsoft.com/office/drawing/2014/main" id="{26677356-7F7A-4217-AE67-1290FF1CC28B}"/>
              </a:ext>
            </a:extLst>
          </p:cNvPr>
          <p:cNvCxnSpPr/>
          <p:nvPr/>
        </p:nvCxnSpPr>
        <p:spPr>
          <a:xfrm>
            <a:off x="9281054" y="1573547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9">
            <a:extLst>
              <a:ext uri="{FF2B5EF4-FFF2-40B4-BE49-F238E27FC236}">
                <a16:creationId xmlns:a16="http://schemas.microsoft.com/office/drawing/2014/main" id="{97AB5753-AADB-4390-8D9B-68CE714689B7}"/>
              </a:ext>
            </a:extLst>
          </p:cNvPr>
          <p:cNvCxnSpPr/>
          <p:nvPr/>
        </p:nvCxnSpPr>
        <p:spPr>
          <a:xfrm>
            <a:off x="8356763" y="1461349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38">
            <a:extLst>
              <a:ext uri="{FF2B5EF4-FFF2-40B4-BE49-F238E27FC236}">
                <a16:creationId xmlns:a16="http://schemas.microsoft.com/office/drawing/2014/main" id="{0D642364-99B5-493F-9101-43E4828DE0B9}"/>
              </a:ext>
            </a:extLst>
          </p:cNvPr>
          <p:cNvSpPr/>
          <p:nvPr/>
        </p:nvSpPr>
        <p:spPr>
          <a:xfrm>
            <a:off x="8723792" y="1361243"/>
            <a:ext cx="648070" cy="2633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Connector 48">
            <a:extLst>
              <a:ext uri="{FF2B5EF4-FFF2-40B4-BE49-F238E27FC236}">
                <a16:creationId xmlns:a16="http://schemas.microsoft.com/office/drawing/2014/main" id="{1C603F34-6D07-4AE7-A22B-CF1E3E037610}"/>
              </a:ext>
            </a:extLst>
          </p:cNvPr>
          <p:cNvCxnSpPr>
            <a:cxnSpLocks/>
          </p:cNvCxnSpPr>
          <p:nvPr/>
        </p:nvCxnSpPr>
        <p:spPr>
          <a:xfrm>
            <a:off x="8492423" y="1361961"/>
            <a:ext cx="0" cy="21826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9">
            <a:extLst>
              <a:ext uri="{FF2B5EF4-FFF2-40B4-BE49-F238E27FC236}">
                <a16:creationId xmlns:a16="http://schemas.microsoft.com/office/drawing/2014/main" id="{3B98DAB3-4B6F-4A6C-B2FB-FFFD0B99686F}"/>
              </a:ext>
            </a:extLst>
          </p:cNvPr>
          <p:cNvCxnSpPr/>
          <p:nvPr/>
        </p:nvCxnSpPr>
        <p:spPr>
          <a:xfrm>
            <a:off x="8784372" y="1711403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8">
            <a:extLst>
              <a:ext uri="{FF2B5EF4-FFF2-40B4-BE49-F238E27FC236}">
                <a16:creationId xmlns:a16="http://schemas.microsoft.com/office/drawing/2014/main" id="{7B83C175-D2C3-440D-856B-B92FFC7AEB75}"/>
              </a:ext>
            </a:extLst>
          </p:cNvPr>
          <p:cNvCxnSpPr>
            <a:cxnSpLocks/>
          </p:cNvCxnSpPr>
          <p:nvPr/>
        </p:nvCxnSpPr>
        <p:spPr>
          <a:xfrm>
            <a:off x="8493903" y="1842835"/>
            <a:ext cx="0" cy="21826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38">
            <a:extLst>
              <a:ext uri="{FF2B5EF4-FFF2-40B4-BE49-F238E27FC236}">
                <a16:creationId xmlns:a16="http://schemas.microsoft.com/office/drawing/2014/main" id="{59A4E454-4064-48BC-A960-7715D74EC45C}"/>
              </a:ext>
            </a:extLst>
          </p:cNvPr>
          <p:cNvSpPr/>
          <p:nvPr/>
        </p:nvSpPr>
        <p:spPr>
          <a:xfrm>
            <a:off x="8723792" y="1797728"/>
            <a:ext cx="658428" cy="2633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AF5B1296-3EE0-47F9-B8D8-4B42A2014929}"/>
                  </a:ext>
                </a:extLst>
              </p:cNvPr>
              <p:cNvSpPr txBox="1"/>
              <p:nvPr/>
            </p:nvSpPr>
            <p:spPr>
              <a:xfrm>
                <a:off x="6893511" y="2848253"/>
                <a:ext cx="764889" cy="4106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AF5B1296-3EE0-47F9-B8D8-4B42A20149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3511" y="2848253"/>
                <a:ext cx="764889" cy="410625"/>
              </a:xfrm>
              <a:prstGeom prst="rect">
                <a:avLst/>
              </a:prstGeom>
              <a:blipFill>
                <a:blip r:embed="rId15"/>
                <a:stretch>
                  <a:fillRect b="-14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35C0C67D-C9CF-42F1-9AFA-A3AABFF3CC74}"/>
                  </a:ext>
                </a:extLst>
              </p:cNvPr>
              <p:cNvSpPr txBox="1"/>
              <p:nvPr/>
            </p:nvSpPr>
            <p:spPr>
              <a:xfrm>
                <a:off x="7754645" y="2848254"/>
                <a:ext cx="611001" cy="4106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35C0C67D-C9CF-42F1-9AFA-A3AABFF3C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4645" y="2848254"/>
                <a:ext cx="611001" cy="410625"/>
              </a:xfrm>
              <a:prstGeom prst="rect">
                <a:avLst/>
              </a:prstGeom>
              <a:blipFill>
                <a:blip r:embed="rId16"/>
                <a:stretch>
                  <a:fillRect b="-14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CFA0E9FC-8F65-4CAC-B35D-6658DE622771}"/>
                  </a:ext>
                </a:extLst>
              </p:cNvPr>
              <p:cNvSpPr txBox="1"/>
              <p:nvPr/>
            </p:nvSpPr>
            <p:spPr>
              <a:xfrm>
                <a:off x="8464858" y="2848254"/>
                <a:ext cx="764889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CFA0E9FC-8F65-4CAC-B35D-6658DE622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4858" y="2848254"/>
                <a:ext cx="764889" cy="409023"/>
              </a:xfrm>
              <a:prstGeom prst="rect">
                <a:avLst/>
              </a:prstGeom>
              <a:blipFill>
                <a:blip r:embed="rId17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49">
            <a:extLst>
              <a:ext uri="{FF2B5EF4-FFF2-40B4-BE49-F238E27FC236}">
                <a16:creationId xmlns:a16="http://schemas.microsoft.com/office/drawing/2014/main" id="{2053761A-0CA6-41C5-A258-573881A50FAA}"/>
              </a:ext>
            </a:extLst>
          </p:cNvPr>
          <p:cNvCxnSpPr>
            <a:cxnSpLocks/>
          </p:cNvCxnSpPr>
          <p:nvPr/>
        </p:nvCxnSpPr>
        <p:spPr>
          <a:xfrm>
            <a:off x="8386355" y="1721758"/>
            <a:ext cx="25013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49">
            <a:extLst>
              <a:ext uri="{FF2B5EF4-FFF2-40B4-BE49-F238E27FC236}">
                <a16:creationId xmlns:a16="http://schemas.microsoft.com/office/drawing/2014/main" id="{A8021826-F609-4B51-BC97-74D7994803E7}"/>
              </a:ext>
            </a:extLst>
          </p:cNvPr>
          <p:cNvCxnSpPr>
            <a:cxnSpLocks/>
          </p:cNvCxnSpPr>
          <p:nvPr/>
        </p:nvCxnSpPr>
        <p:spPr>
          <a:xfrm>
            <a:off x="9169069" y="1714360"/>
            <a:ext cx="22202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48">
            <a:extLst>
              <a:ext uri="{FF2B5EF4-FFF2-40B4-BE49-F238E27FC236}">
                <a16:creationId xmlns:a16="http://schemas.microsoft.com/office/drawing/2014/main" id="{771F704F-CBA5-4D1E-9B4F-B6584A939E53}"/>
              </a:ext>
            </a:extLst>
          </p:cNvPr>
          <p:cNvCxnSpPr>
            <a:cxnSpLocks/>
          </p:cNvCxnSpPr>
          <p:nvPr/>
        </p:nvCxnSpPr>
        <p:spPr>
          <a:xfrm>
            <a:off x="8884519" y="1354563"/>
            <a:ext cx="0" cy="21826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48">
            <a:extLst>
              <a:ext uri="{FF2B5EF4-FFF2-40B4-BE49-F238E27FC236}">
                <a16:creationId xmlns:a16="http://schemas.microsoft.com/office/drawing/2014/main" id="{7A4E39A2-BD66-43B4-B238-CDDBD5B71AFB}"/>
              </a:ext>
            </a:extLst>
          </p:cNvPr>
          <p:cNvCxnSpPr>
            <a:cxnSpLocks/>
          </p:cNvCxnSpPr>
          <p:nvPr/>
        </p:nvCxnSpPr>
        <p:spPr>
          <a:xfrm>
            <a:off x="8885999" y="1835437"/>
            <a:ext cx="0" cy="21826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38">
            <a:extLst>
              <a:ext uri="{FF2B5EF4-FFF2-40B4-BE49-F238E27FC236}">
                <a16:creationId xmlns:a16="http://schemas.microsoft.com/office/drawing/2014/main" id="{39EC5E61-5EBE-4880-ADA0-CEA2D9E6189E}"/>
              </a:ext>
            </a:extLst>
          </p:cNvPr>
          <p:cNvSpPr/>
          <p:nvPr/>
        </p:nvSpPr>
        <p:spPr>
          <a:xfrm>
            <a:off x="8373121" y="1378998"/>
            <a:ext cx="226382" cy="22786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38">
            <a:extLst>
              <a:ext uri="{FF2B5EF4-FFF2-40B4-BE49-F238E27FC236}">
                <a16:creationId xmlns:a16="http://schemas.microsoft.com/office/drawing/2014/main" id="{593BA1B2-47AA-48D4-AB88-D6E8FF465AA3}"/>
              </a:ext>
            </a:extLst>
          </p:cNvPr>
          <p:cNvSpPr/>
          <p:nvPr/>
        </p:nvSpPr>
        <p:spPr>
          <a:xfrm>
            <a:off x="9138081" y="1380478"/>
            <a:ext cx="226382" cy="22786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38">
            <a:extLst>
              <a:ext uri="{FF2B5EF4-FFF2-40B4-BE49-F238E27FC236}">
                <a16:creationId xmlns:a16="http://schemas.microsoft.com/office/drawing/2014/main" id="{CF657000-E2F8-4888-A2AA-454160DBCDBC}"/>
              </a:ext>
            </a:extLst>
          </p:cNvPr>
          <p:cNvSpPr/>
          <p:nvPr/>
        </p:nvSpPr>
        <p:spPr>
          <a:xfrm>
            <a:off x="9146958" y="1833239"/>
            <a:ext cx="226382" cy="22786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38">
            <a:extLst>
              <a:ext uri="{FF2B5EF4-FFF2-40B4-BE49-F238E27FC236}">
                <a16:creationId xmlns:a16="http://schemas.microsoft.com/office/drawing/2014/main" id="{9CB11796-A166-4498-BA56-78C2126FBA8A}"/>
              </a:ext>
            </a:extLst>
          </p:cNvPr>
          <p:cNvSpPr/>
          <p:nvPr/>
        </p:nvSpPr>
        <p:spPr>
          <a:xfrm>
            <a:off x="8376081" y="1816964"/>
            <a:ext cx="226382" cy="22786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0" name="Straight Connector 48">
            <a:extLst>
              <a:ext uri="{FF2B5EF4-FFF2-40B4-BE49-F238E27FC236}">
                <a16:creationId xmlns:a16="http://schemas.microsoft.com/office/drawing/2014/main" id="{C29B71A4-9DCA-47E6-AB12-6959DC478C0B}"/>
              </a:ext>
            </a:extLst>
          </p:cNvPr>
          <p:cNvCxnSpPr>
            <a:cxnSpLocks/>
          </p:cNvCxnSpPr>
          <p:nvPr/>
        </p:nvCxnSpPr>
        <p:spPr>
          <a:xfrm>
            <a:off x="9275137" y="1345686"/>
            <a:ext cx="0" cy="21826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48">
            <a:extLst>
              <a:ext uri="{FF2B5EF4-FFF2-40B4-BE49-F238E27FC236}">
                <a16:creationId xmlns:a16="http://schemas.microsoft.com/office/drawing/2014/main" id="{2467236C-129D-497E-8795-E01869D794FB}"/>
              </a:ext>
            </a:extLst>
          </p:cNvPr>
          <p:cNvCxnSpPr>
            <a:cxnSpLocks/>
          </p:cNvCxnSpPr>
          <p:nvPr/>
        </p:nvCxnSpPr>
        <p:spPr>
          <a:xfrm>
            <a:off x="9276617" y="1826560"/>
            <a:ext cx="0" cy="21826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49">
            <a:extLst>
              <a:ext uri="{FF2B5EF4-FFF2-40B4-BE49-F238E27FC236}">
                <a16:creationId xmlns:a16="http://schemas.microsoft.com/office/drawing/2014/main" id="{595E655E-232E-4EDC-B8AD-D3BD3DD10944}"/>
              </a:ext>
            </a:extLst>
          </p:cNvPr>
          <p:cNvCxnSpPr/>
          <p:nvPr/>
        </p:nvCxnSpPr>
        <p:spPr>
          <a:xfrm>
            <a:off x="8367121" y="1711404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38">
            <a:extLst>
              <a:ext uri="{FF2B5EF4-FFF2-40B4-BE49-F238E27FC236}">
                <a16:creationId xmlns:a16="http://schemas.microsoft.com/office/drawing/2014/main" id="{3AD642B2-63BC-4DAB-82F0-4DC8F7F21D4E}"/>
              </a:ext>
            </a:extLst>
          </p:cNvPr>
          <p:cNvSpPr/>
          <p:nvPr/>
        </p:nvSpPr>
        <p:spPr>
          <a:xfrm>
            <a:off x="8387919" y="1362723"/>
            <a:ext cx="648070" cy="2633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38">
            <a:extLst>
              <a:ext uri="{FF2B5EF4-FFF2-40B4-BE49-F238E27FC236}">
                <a16:creationId xmlns:a16="http://schemas.microsoft.com/office/drawing/2014/main" id="{7F7CEEDA-4337-46AF-9733-A09A6F8BF444}"/>
              </a:ext>
            </a:extLst>
          </p:cNvPr>
          <p:cNvSpPr/>
          <p:nvPr/>
        </p:nvSpPr>
        <p:spPr>
          <a:xfrm>
            <a:off x="8387919" y="1799208"/>
            <a:ext cx="658428" cy="2633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5" name="Straight Connector 48">
            <a:extLst>
              <a:ext uri="{FF2B5EF4-FFF2-40B4-BE49-F238E27FC236}">
                <a16:creationId xmlns:a16="http://schemas.microsoft.com/office/drawing/2014/main" id="{C3A47082-1A57-4020-B70C-4CC57EA95DC7}"/>
              </a:ext>
            </a:extLst>
          </p:cNvPr>
          <p:cNvCxnSpPr/>
          <p:nvPr/>
        </p:nvCxnSpPr>
        <p:spPr>
          <a:xfrm>
            <a:off x="8499820" y="1297367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49">
            <a:extLst>
              <a:ext uri="{FF2B5EF4-FFF2-40B4-BE49-F238E27FC236}">
                <a16:creationId xmlns:a16="http://schemas.microsoft.com/office/drawing/2014/main" id="{3587E731-4E9E-46CA-9374-8A0B56DA3CFD}"/>
              </a:ext>
            </a:extLst>
          </p:cNvPr>
          <p:cNvCxnSpPr/>
          <p:nvPr/>
        </p:nvCxnSpPr>
        <p:spPr>
          <a:xfrm>
            <a:off x="8729624" y="1939771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38">
            <a:extLst>
              <a:ext uri="{FF2B5EF4-FFF2-40B4-BE49-F238E27FC236}">
                <a16:creationId xmlns:a16="http://schemas.microsoft.com/office/drawing/2014/main" id="{C0B8BCA8-16C4-4EDF-834F-95952F221202}"/>
              </a:ext>
            </a:extLst>
          </p:cNvPr>
          <p:cNvSpPr/>
          <p:nvPr/>
        </p:nvSpPr>
        <p:spPr>
          <a:xfrm>
            <a:off x="8769656" y="1348434"/>
            <a:ext cx="628837" cy="47939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B5926DE-46E5-403F-AFD2-FD8AAB1FAFCC}"/>
                  </a:ext>
                </a:extLst>
              </p:cNvPr>
              <p:cNvSpPr txBox="1"/>
              <p:nvPr/>
            </p:nvSpPr>
            <p:spPr>
              <a:xfrm>
                <a:off x="6964531" y="3327649"/>
                <a:ext cx="61100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B5926DE-46E5-403F-AFD2-FD8AAB1FA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4531" y="3327649"/>
                <a:ext cx="611001" cy="409023"/>
              </a:xfrm>
              <a:prstGeom prst="rect">
                <a:avLst/>
              </a:prstGeom>
              <a:blipFill>
                <a:blip r:embed="rId18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6B238D26-2026-4D62-B6C8-A4B90A44E8E9}"/>
                  </a:ext>
                </a:extLst>
              </p:cNvPr>
              <p:cNvSpPr txBox="1"/>
              <p:nvPr/>
            </p:nvSpPr>
            <p:spPr>
              <a:xfrm>
                <a:off x="7754643" y="3327648"/>
                <a:ext cx="61100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6B238D26-2026-4D62-B6C8-A4B90A44E8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4643" y="3327648"/>
                <a:ext cx="611001" cy="409023"/>
              </a:xfrm>
              <a:prstGeom prst="rect">
                <a:avLst/>
              </a:prstGeom>
              <a:blipFill>
                <a:blip r:embed="rId19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7C8EF6A5-EEA2-48FF-8954-C8F4E9D6F67C}"/>
                  </a:ext>
                </a:extLst>
              </p:cNvPr>
              <p:cNvSpPr txBox="1"/>
              <p:nvPr/>
            </p:nvSpPr>
            <p:spPr>
              <a:xfrm>
                <a:off x="8544756" y="3327648"/>
                <a:ext cx="611001" cy="4106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7C8EF6A5-EEA2-48FF-8954-C8F4E9D6F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4756" y="3327648"/>
                <a:ext cx="611001" cy="410625"/>
              </a:xfrm>
              <a:prstGeom prst="rect">
                <a:avLst/>
              </a:prstGeom>
              <a:blipFill>
                <a:blip r:embed="rId20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Straight Connector 48">
            <a:extLst>
              <a:ext uri="{FF2B5EF4-FFF2-40B4-BE49-F238E27FC236}">
                <a16:creationId xmlns:a16="http://schemas.microsoft.com/office/drawing/2014/main" id="{E1B26314-EBCA-4823-B85B-B9EA0A882C9D}"/>
              </a:ext>
            </a:extLst>
          </p:cNvPr>
          <p:cNvCxnSpPr/>
          <p:nvPr/>
        </p:nvCxnSpPr>
        <p:spPr>
          <a:xfrm>
            <a:off x="8883038" y="1302524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49">
            <a:extLst>
              <a:ext uri="{FF2B5EF4-FFF2-40B4-BE49-F238E27FC236}">
                <a16:creationId xmlns:a16="http://schemas.microsoft.com/office/drawing/2014/main" id="{1E2219ED-1E06-46A4-8735-9C63FFDC6230}"/>
              </a:ext>
            </a:extLst>
          </p:cNvPr>
          <p:cNvCxnSpPr>
            <a:cxnSpLocks/>
          </p:cNvCxnSpPr>
          <p:nvPr/>
        </p:nvCxnSpPr>
        <p:spPr>
          <a:xfrm>
            <a:off x="8386354" y="1946408"/>
            <a:ext cx="250139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49">
            <a:extLst>
              <a:ext uri="{FF2B5EF4-FFF2-40B4-BE49-F238E27FC236}">
                <a16:creationId xmlns:a16="http://schemas.microsoft.com/office/drawing/2014/main" id="{8418FAEF-BD52-4314-ADB5-EE2E085CA340}"/>
              </a:ext>
            </a:extLst>
          </p:cNvPr>
          <p:cNvCxnSpPr>
            <a:cxnSpLocks/>
          </p:cNvCxnSpPr>
          <p:nvPr/>
        </p:nvCxnSpPr>
        <p:spPr>
          <a:xfrm>
            <a:off x="9169068" y="1939010"/>
            <a:ext cx="222026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38">
            <a:extLst>
              <a:ext uri="{FF2B5EF4-FFF2-40B4-BE49-F238E27FC236}">
                <a16:creationId xmlns:a16="http://schemas.microsoft.com/office/drawing/2014/main" id="{E03A3945-A6EA-4118-A81C-751D4BF2C6BB}"/>
              </a:ext>
            </a:extLst>
          </p:cNvPr>
          <p:cNvSpPr/>
          <p:nvPr/>
        </p:nvSpPr>
        <p:spPr>
          <a:xfrm>
            <a:off x="8390877" y="1363950"/>
            <a:ext cx="227862" cy="47791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38">
            <a:extLst>
              <a:ext uri="{FF2B5EF4-FFF2-40B4-BE49-F238E27FC236}">
                <a16:creationId xmlns:a16="http://schemas.microsoft.com/office/drawing/2014/main" id="{74FE8F42-6FDD-40B5-9102-D163FE913215}"/>
              </a:ext>
            </a:extLst>
          </p:cNvPr>
          <p:cNvSpPr/>
          <p:nvPr/>
        </p:nvSpPr>
        <p:spPr>
          <a:xfrm>
            <a:off x="9146959" y="1356552"/>
            <a:ext cx="227862" cy="47791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6" name="Straight Connector 48">
            <a:extLst>
              <a:ext uri="{FF2B5EF4-FFF2-40B4-BE49-F238E27FC236}">
                <a16:creationId xmlns:a16="http://schemas.microsoft.com/office/drawing/2014/main" id="{8E00B0AB-E9FC-45C9-A461-29664698C687}"/>
              </a:ext>
            </a:extLst>
          </p:cNvPr>
          <p:cNvCxnSpPr/>
          <p:nvPr/>
        </p:nvCxnSpPr>
        <p:spPr>
          <a:xfrm>
            <a:off x="9264778" y="1273186"/>
            <a:ext cx="0" cy="55734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49">
            <a:extLst>
              <a:ext uri="{FF2B5EF4-FFF2-40B4-BE49-F238E27FC236}">
                <a16:creationId xmlns:a16="http://schemas.microsoft.com/office/drawing/2014/main" id="{3FC4A23F-30A3-420F-B781-30D74119412B}"/>
              </a:ext>
            </a:extLst>
          </p:cNvPr>
          <p:cNvCxnSpPr/>
          <p:nvPr/>
        </p:nvCxnSpPr>
        <p:spPr>
          <a:xfrm>
            <a:off x="8410028" y="1940743"/>
            <a:ext cx="644434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38">
            <a:extLst>
              <a:ext uri="{FF2B5EF4-FFF2-40B4-BE49-F238E27FC236}">
                <a16:creationId xmlns:a16="http://schemas.microsoft.com/office/drawing/2014/main" id="{16E4A5F3-AF42-49AE-9F91-BDD31FC49D09}"/>
              </a:ext>
            </a:extLst>
          </p:cNvPr>
          <p:cNvSpPr/>
          <p:nvPr/>
        </p:nvSpPr>
        <p:spPr>
          <a:xfrm>
            <a:off x="8379038" y="1322773"/>
            <a:ext cx="628837" cy="47939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688039BB-8FEE-4AD5-84B5-A2BB6BF6FC81}"/>
                  </a:ext>
                </a:extLst>
              </p:cNvPr>
              <p:cNvSpPr/>
              <p:nvPr/>
            </p:nvSpPr>
            <p:spPr>
              <a:xfrm>
                <a:off x="6633209" y="4111895"/>
                <a:ext cx="2291653" cy="823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0" name="正方形/長方形 79">
                <a:extLst>
                  <a:ext uri="{FF2B5EF4-FFF2-40B4-BE49-F238E27FC236}">
                    <a16:creationId xmlns:a16="http://schemas.microsoft.com/office/drawing/2014/main" id="{688039BB-8FEE-4AD5-84B5-A2BB6BF6FC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209" y="4111895"/>
                <a:ext cx="2291653" cy="823110"/>
              </a:xfrm>
              <a:prstGeom prst="rect">
                <a:avLst/>
              </a:prstGeom>
              <a:blipFill>
                <a:blip r:embed="rId21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DBA71CB6-7013-4C44-ADBF-3C36C6F79B2E}"/>
                  </a:ext>
                </a:extLst>
              </p:cNvPr>
              <p:cNvSpPr/>
              <p:nvPr/>
            </p:nvSpPr>
            <p:spPr>
              <a:xfrm>
                <a:off x="6696832" y="5169818"/>
                <a:ext cx="2236831" cy="823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DBA71CB6-7013-4C44-ADBF-3C36C6F79B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6832" y="5169818"/>
                <a:ext cx="2236831" cy="823110"/>
              </a:xfrm>
              <a:prstGeom prst="rect">
                <a:avLst/>
              </a:prstGeom>
              <a:blipFill>
                <a:blip r:embed="rId22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楕円 81">
            <a:extLst>
              <a:ext uri="{FF2B5EF4-FFF2-40B4-BE49-F238E27FC236}">
                <a16:creationId xmlns:a16="http://schemas.microsoft.com/office/drawing/2014/main" id="{55AFA4CB-46B4-4B31-BE9C-5FBFCD79BB41}"/>
              </a:ext>
            </a:extLst>
          </p:cNvPr>
          <p:cNvSpPr/>
          <p:nvPr/>
        </p:nvSpPr>
        <p:spPr>
          <a:xfrm>
            <a:off x="3681276" y="4279037"/>
            <a:ext cx="284084" cy="27520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楕円 82">
            <a:extLst>
              <a:ext uri="{FF2B5EF4-FFF2-40B4-BE49-F238E27FC236}">
                <a16:creationId xmlns:a16="http://schemas.microsoft.com/office/drawing/2014/main" id="{0DCD2497-B072-449E-BC19-339DB2C01BF9}"/>
              </a:ext>
            </a:extLst>
          </p:cNvPr>
          <p:cNvSpPr/>
          <p:nvPr/>
        </p:nvSpPr>
        <p:spPr>
          <a:xfrm>
            <a:off x="3380915" y="4502458"/>
            <a:ext cx="284084" cy="27520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楕円 83">
            <a:extLst>
              <a:ext uri="{FF2B5EF4-FFF2-40B4-BE49-F238E27FC236}">
                <a16:creationId xmlns:a16="http://schemas.microsoft.com/office/drawing/2014/main" id="{12F5493A-5023-41AC-BD1B-1363F6A8C755}"/>
              </a:ext>
            </a:extLst>
          </p:cNvPr>
          <p:cNvSpPr/>
          <p:nvPr/>
        </p:nvSpPr>
        <p:spPr>
          <a:xfrm>
            <a:off x="4002352" y="4493581"/>
            <a:ext cx="284084" cy="27520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楕円 84">
            <a:extLst>
              <a:ext uri="{FF2B5EF4-FFF2-40B4-BE49-F238E27FC236}">
                <a16:creationId xmlns:a16="http://schemas.microsoft.com/office/drawing/2014/main" id="{4E28E65A-5D47-4CCE-B077-E9BE6C906EBF}"/>
              </a:ext>
            </a:extLst>
          </p:cNvPr>
          <p:cNvSpPr/>
          <p:nvPr/>
        </p:nvSpPr>
        <p:spPr>
          <a:xfrm>
            <a:off x="3701991" y="4717002"/>
            <a:ext cx="284084" cy="27520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楕円 85">
            <a:extLst>
              <a:ext uri="{FF2B5EF4-FFF2-40B4-BE49-F238E27FC236}">
                <a16:creationId xmlns:a16="http://schemas.microsoft.com/office/drawing/2014/main" id="{D63749E5-88FE-40B4-94AF-9E6567C586D1}"/>
              </a:ext>
            </a:extLst>
          </p:cNvPr>
          <p:cNvSpPr/>
          <p:nvPr/>
        </p:nvSpPr>
        <p:spPr>
          <a:xfrm>
            <a:off x="7341836" y="5444972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楕円 86">
            <a:extLst>
              <a:ext uri="{FF2B5EF4-FFF2-40B4-BE49-F238E27FC236}">
                <a16:creationId xmlns:a16="http://schemas.microsoft.com/office/drawing/2014/main" id="{5ED39A2C-2077-41E9-AD4B-534C1F3DFBA5}"/>
              </a:ext>
            </a:extLst>
          </p:cNvPr>
          <p:cNvSpPr/>
          <p:nvPr/>
        </p:nvSpPr>
        <p:spPr>
          <a:xfrm>
            <a:off x="7867098" y="5703905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楕円 87">
            <a:extLst>
              <a:ext uri="{FF2B5EF4-FFF2-40B4-BE49-F238E27FC236}">
                <a16:creationId xmlns:a16="http://schemas.microsoft.com/office/drawing/2014/main" id="{F9ABB13E-F761-42F1-B365-2F9C85BC431F}"/>
              </a:ext>
            </a:extLst>
          </p:cNvPr>
          <p:cNvSpPr/>
          <p:nvPr/>
        </p:nvSpPr>
        <p:spPr>
          <a:xfrm>
            <a:off x="8392360" y="5439054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楕円 88">
            <a:extLst>
              <a:ext uri="{FF2B5EF4-FFF2-40B4-BE49-F238E27FC236}">
                <a16:creationId xmlns:a16="http://schemas.microsoft.com/office/drawing/2014/main" id="{3DFF2ECE-0548-46CE-9D97-641993AEE5FF}"/>
              </a:ext>
            </a:extLst>
          </p:cNvPr>
          <p:cNvSpPr/>
          <p:nvPr/>
        </p:nvSpPr>
        <p:spPr>
          <a:xfrm>
            <a:off x="7861179" y="5174204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楕円 89">
            <a:extLst>
              <a:ext uri="{FF2B5EF4-FFF2-40B4-BE49-F238E27FC236}">
                <a16:creationId xmlns:a16="http://schemas.microsoft.com/office/drawing/2014/main" id="{1CF98851-AB57-4F33-8F16-8FCC4561476D}"/>
              </a:ext>
            </a:extLst>
          </p:cNvPr>
          <p:cNvSpPr/>
          <p:nvPr/>
        </p:nvSpPr>
        <p:spPr>
          <a:xfrm>
            <a:off x="7343316" y="4398887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楕円 90">
            <a:extLst>
              <a:ext uri="{FF2B5EF4-FFF2-40B4-BE49-F238E27FC236}">
                <a16:creationId xmlns:a16="http://schemas.microsoft.com/office/drawing/2014/main" id="{49B220ED-C094-4793-8533-BA788F55F8E1}"/>
              </a:ext>
            </a:extLst>
          </p:cNvPr>
          <p:cNvSpPr/>
          <p:nvPr/>
        </p:nvSpPr>
        <p:spPr>
          <a:xfrm>
            <a:off x="7868578" y="4657820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楕円 91">
            <a:extLst>
              <a:ext uri="{FF2B5EF4-FFF2-40B4-BE49-F238E27FC236}">
                <a16:creationId xmlns:a16="http://schemas.microsoft.com/office/drawing/2014/main" id="{6CD2F0D9-5F32-493E-ACC7-584160A6DAB3}"/>
              </a:ext>
            </a:extLst>
          </p:cNvPr>
          <p:cNvSpPr/>
          <p:nvPr/>
        </p:nvSpPr>
        <p:spPr>
          <a:xfrm>
            <a:off x="8393840" y="4392969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楕円 92">
            <a:extLst>
              <a:ext uri="{FF2B5EF4-FFF2-40B4-BE49-F238E27FC236}">
                <a16:creationId xmlns:a16="http://schemas.microsoft.com/office/drawing/2014/main" id="{B966531D-9627-4A59-B3D6-C0C85DA1A256}"/>
              </a:ext>
            </a:extLst>
          </p:cNvPr>
          <p:cNvSpPr/>
          <p:nvPr/>
        </p:nvSpPr>
        <p:spPr>
          <a:xfrm>
            <a:off x="7862659" y="4128119"/>
            <a:ext cx="334389" cy="31663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Arc 20">
            <a:extLst>
              <a:ext uri="{FF2B5EF4-FFF2-40B4-BE49-F238E27FC236}">
                <a16:creationId xmlns:a16="http://schemas.microsoft.com/office/drawing/2014/main" id="{43C391BC-88EC-4758-8795-92FBBE1AFB6E}"/>
              </a:ext>
            </a:extLst>
          </p:cNvPr>
          <p:cNvSpPr/>
          <p:nvPr/>
        </p:nvSpPr>
        <p:spPr>
          <a:xfrm>
            <a:off x="9155837" y="3093128"/>
            <a:ext cx="366945" cy="1434483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21">
            <a:extLst>
              <a:ext uri="{FF2B5EF4-FFF2-40B4-BE49-F238E27FC236}">
                <a16:creationId xmlns:a16="http://schemas.microsoft.com/office/drawing/2014/main" id="{FC950C62-7033-4A9E-A050-77405C09032C}"/>
              </a:ext>
            </a:extLst>
          </p:cNvPr>
          <p:cNvSpPr txBox="1"/>
          <p:nvPr/>
        </p:nvSpPr>
        <p:spPr>
          <a:xfrm>
            <a:off x="9417727" y="3505200"/>
            <a:ext cx="13656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determinants</a:t>
            </a:r>
          </a:p>
        </p:txBody>
      </p:sp>
      <p:sp>
        <p:nvSpPr>
          <p:cNvPr id="96" name="Arc 20">
            <a:extLst>
              <a:ext uri="{FF2B5EF4-FFF2-40B4-BE49-F238E27FC236}">
                <a16:creationId xmlns:a16="http://schemas.microsoft.com/office/drawing/2014/main" id="{A45EF00A-9652-4883-B1E5-22B66A5105F6}"/>
              </a:ext>
            </a:extLst>
          </p:cNvPr>
          <p:cNvSpPr/>
          <p:nvPr/>
        </p:nvSpPr>
        <p:spPr>
          <a:xfrm>
            <a:off x="9166195" y="4594934"/>
            <a:ext cx="321076" cy="1077898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A38AFD27-3936-49A5-96CE-7847360447BF}"/>
              </a:ext>
            </a:extLst>
          </p:cNvPr>
          <p:cNvSpPr/>
          <p:nvPr/>
        </p:nvSpPr>
        <p:spPr>
          <a:xfrm>
            <a:off x="1942730" y="3650203"/>
            <a:ext cx="3664999" cy="139231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21">
            <a:extLst>
              <a:ext uri="{FF2B5EF4-FFF2-40B4-BE49-F238E27FC236}">
                <a16:creationId xmlns:a16="http://schemas.microsoft.com/office/drawing/2014/main" id="{1F90B75B-C745-4E2F-97D9-519F82E1C45A}"/>
              </a:ext>
            </a:extLst>
          </p:cNvPr>
          <p:cNvSpPr txBox="1"/>
          <p:nvPr/>
        </p:nvSpPr>
        <p:spPr>
          <a:xfrm>
            <a:off x="9302318" y="4730318"/>
            <a:ext cx="13656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Form the matrix of cofactors</a:t>
            </a:r>
          </a:p>
        </p:txBody>
      </p:sp>
    </p:spTree>
    <p:extLst>
      <p:ext uri="{BB962C8B-B14F-4D97-AF65-F5344CB8AC3E}">
        <p14:creationId xmlns:p14="http://schemas.microsoft.com/office/powerpoint/2010/main" val="35842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/>
      <p:bldP spid="25" grpId="0" animBg="1"/>
      <p:bldP spid="25" grpId="1" animBg="1"/>
      <p:bldP spid="29" grpId="0"/>
      <p:bldP spid="30" grpId="0"/>
      <p:bldP spid="31" grpId="0" animBg="1"/>
      <p:bldP spid="31" grpId="1" animBg="1"/>
      <p:bldP spid="38" grpId="0" animBg="1"/>
      <p:bldP spid="38" grpId="1" animBg="1"/>
      <p:bldP spid="39" grpId="0"/>
      <p:bldP spid="40" grpId="0" animBg="1"/>
      <p:bldP spid="40" grpId="1" animBg="1"/>
      <p:bldP spid="43" grpId="0" animBg="1"/>
      <p:bldP spid="43" grpId="1" animBg="1"/>
      <p:bldP spid="48" grpId="0" animBg="1"/>
      <p:bldP spid="48" grpId="1" animBg="1"/>
      <p:bldP spid="49" grpId="0"/>
      <p:bldP spid="50" grpId="0"/>
      <p:bldP spid="51" grpId="0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3" grpId="0" animBg="1"/>
      <p:bldP spid="63" grpId="1" animBg="1"/>
      <p:bldP spid="64" grpId="0" animBg="1"/>
      <p:bldP spid="64" grpId="1" animBg="1"/>
      <p:bldP spid="67" grpId="0" animBg="1"/>
      <p:bldP spid="67" grpId="1" animBg="1"/>
      <p:bldP spid="68" grpId="0"/>
      <p:bldP spid="69" grpId="0"/>
      <p:bldP spid="70" grpId="0"/>
      <p:bldP spid="74" grpId="0" animBg="1"/>
      <p:bldP spid="74" grpId="1" animBg="1"/>
      <p:bldP spid="75" grpId="0" animBg="1"/>
      <p:bldP spid="75" grpId="1" animBg="1"/>
      <p:bldP spid="78" grpId="0" animBg="1"/>
      <p:bldP spid="78" grpId="1" animBg="1"/>
      <p:bldP spid="80" grpId="0"/>
      <p:bldP spid="81" grpId="0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5" grpId="0"/>
      <p:bldP spid="96" grpId="0" animBg="1"/>
      <p:bldP spid="97" grpId="0" animBg="1"/>
      <p:bldP spid="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the 3x3 Matrix we are finding the inverse of is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then:</a:t>
                </a: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determinant of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Form the matrix of minors of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(use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represent this)</a:t>
                </a: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From the matrix of minors, form the matrix of cofactors (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 according to the pattern below</a:t>
                </a: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Write down the transpose of the matrix of cofactors,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inverse of A is then given by: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  <a:blipFill>
                <a:blip r:embed="rId3"/>
                <a:stretch>
                  <a:fillRect l="-316" t="-531" r="-1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/>
              <p:nvPr/>
            </p:nvSpPr>
            <p:spPr>
              <a:xfrm>
                <a:off x="3366116" y="4354498"/>
                <a:ext cx="946348" cy="559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116" y="4354498"/>
                <a:ext cx="946348" cy="559961"/>
              </a:xfrm>
              <a:prstGeom prst="rect">
                <a:avLst/>
              </a:prstGeom>
              <a:blipFill>
                <a:blip r:embed="rId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/>
              <p:nvPr/>
            </p:nvSpPr>
            <p:spPr>
              <a:xfrm>
                <a:off x="3099788" y="5810436"/>
                <a:ext cx="152779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𝑑𝑒𝑡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788" y="5810436"/>
                <a:ext cx="1527791" cy="520399"/>
              </a:xfrm>
              <a:prstGeom prst="rect">
                <a:avLst/>
              </a:prstGeom>
              <a:blipFill>
                <a:blip r:embed="rId5"/>
                <a:stretch>
                  <a:fillRect l="-2479" t="-4878" r="-826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/>
              <p:nvPr/>
            </p:nvSpPr>
            <p:spPr>
              <a:xfrm>
                <a:off x="8328735" y="1362721"/>
                <a:ext cx="1115947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735" y="1362721"/>
                <a:ext cx="1115947" cy="651204"/>
              </a:xfrm>
              <a:prstGeom prst="rect">
                <a:avLst/>
              </a:prstGeom>
              <a:blipFill>
                <a:blip r:embed="rId6"/>
                <a:stretch>
                  <a:fillRect b="-9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/>
              <p:nvPr/>
            </p:nvSpPr>
            <p:spPr>
              <a:xfrm>
                <a:off x="5740894" y="1544713"/>
                <a:ext cx="26974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Given that the Matrix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894" y="1544713"/>
                <a:ext cx="2697470" cy="338554"/>
              </a:xfrm>
              <a:prstGeom prst="rect">
                <a:avLst/>
              </a:prstGeom>
              <a:blipFill>
                <a:blip r:embed="rId7"/>
                <a:stretch>
                  <a:fillRect l="-939" t="-3704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/>
              <p:nvPr/>
            </p:nvSpPr>
            <p:spPr>
              <a:xfrm>
                <a:off x="9336351" y="1535835"/>
                <a:ext cx="10840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351" y="1535835"/>
                <a:ext cx="1084079" cy="338554"/>
              </a:xfrm>
              <a:prstGeom prst="rect">
                <a:avLst/>
              </a:prstGeom>
              <a:blipFill>
                <a:blip r:embed="rId8"/>
                <a:stretch>
                  <a:fillRect l="-2299" t="-3571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blipFill>
                <a:blip r:embed="rId9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/>
              <p:nvPr/>
            </p:nvSpPr>
            <p:spPr>
              <a:xfrm>
                <a:off x="1699765" y="2533814"/>
                <a:ext cx="8885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𝑑𝑒𝑡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765" y="2533814"/>
                <a:ext cx="888577" cy="215444"/>
              </a:xfrm>
              <a:prstGeom prst="rect">
                <a:avLst/>
              </a:prstGeom>
              <a:blipFill>
                <a:blip r:embed="rId10"/>
                <a:stretch>
                  <a:fillRect l="-4225" r="-281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blipFill>
                <a:blip r:embed="rId11"/>
                <a:stretch>
                  <a:fillRect r="-1818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DBA71CB6-7013-4C44-ADBF-3C36C6F79B2E}"/>
                  </a:ext>
                </a:extLst>
              </p:cNvPr>
              <p:cNvSpPr/>
              <p:nvPr/>
            </p:nvSpPr>
            <p:spPr>
              <a:xfrm>
                <a:off x="1524001" y="4255418"/>
                <a:ext cx="1775807" cy="6606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正方形/長方形 80">
                <a:extLst>
                  <a:ext uri="{FF2B5EF4-FFF2-40B4-BE49-F238E27FC236}">
                    <a16:creationId xmlns:a16="http://schemas.microsoft.com/office/drawing/2014/main" id="{DBA71CB6-7013-4C44-ADBF-3C36C6F79B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4255418"/>
                <a:ext cx="1775807" cy="66069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正方形/長方形 98">
                <a:extLst>
                  <a:ext uri="{FF2B5EF4-FFF2-40B4-BE49-F238E27FC236}">
                    <a16:creationId xmlns:a16="http://schemas.microsoft.com/office/drawing/2014/main" id="{6D6144DA-19A6-4847-82B1-E41DCE5E042A}"/>
                  </a:ext>
                </a:extLst>
              </p:cNvPr>
              <p:cNvSpPr/>
              <p:nvPr/>
            </p:nvSpPr>
            <p:spPr>
              <a:xfrm>
                <a:off x="6940858" y="2596774"/>
                <a:ext cx="2233112" cy="823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9" name="正方形/長方形 98">
                <a:extLst>
                  <a:ext uri="{FF2B5EF4-FFF2-40B4-BE49-F238E27FC236}">
                    <a16:creationId xmlns:a16="http://schemas.microsoft.com/office/drawing/2014/main" id="{6D6144DA-19A6-4847-82B1-E41DCE5E04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0858" y="2596774"/>
                <a:ext cx="2233112" cy="823110"/>
              </a:xfrm>
              <a:prstGeom prst="rect">
                <a:avLst/>
              </a:prstGeom>
              <a:blipFill>
                <a:blip r:embed="rId13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正方形/長方形 99">
                <a:extLst>
                  <a:ext uri="{FF2B5EF4-FFF2-40B4-BE49-F238E27FC236}">
                    <a16:creationId xmlns:a16="http://schemas.microsoft.com/office/drawing/2014/main" id="{0919EFDD-0113-4FE1-8BF8-80C13367D4C2}"/>
                  </a:ext>
                </a:extLst>
              </p:cNvPr>
              <p:cNvSpPr/>
              <p:nvPr/>
            </p:nvSpPr>
            <p:spPr>
              <a:xfrm>
                <a:off x="6818051" y="3707962"/>
                <a:ext cx="2348463" cy="8249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0" name="正方形/長方形 99">
                <a:extLst>
                  <a:ext uri="{FF2B5EF4-FFF2-40B4-BE49-F238E27FC236}">
                    <a16:creationId xmlns:a16="http://schemas.microsoft.com/office/drawing/2014/main" id="{0919EFDD-0113-4FE1-8BF8-80C13367D4C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051" y="3707962"/>
                <a:ext cx="2348463" cy="824906"/>
              </a:xfrm>
              <a:prstGeom prst="rect">
                <a:avLst/>
              </a:prstGeom>
              <a:blipFill>
                <a:blip r:embed="rId14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1" name="Arc 20">
            <a:extLst>
              <a:ext uri="{FF2B5EF4-FFF2-40B4-BE49-F238E27FC236}">
                <a16:creationId xmlns:a16="http://schemas.microsoft.com/office/drawing/2014/main" id="{716D0D35-1A79-4E28-B97B-664F123793C8}"/>
              </a:ext>
            </a:extLst>
          </p:cNvPr>
          <p:cNvSpPr/>
          <p:nvPr/>
        </p:nvSpPr>
        <p:spPr>
          <a:xfrm>
            <a:off x="9041908" y="3067975"/>
            <a:ext cx="321076" cy="1077898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21">
            <a:extLst>
              <a:ext uri="{FF2B5EF4-FFF2-40B4-BE49-F238E27FC236}">
                <a16:creationId xmlns:a16="http://schemas.microsoft.com/office/drawing/2014/main" id="{9CE0527F-DA22-4872-9A56-887D0A2C554D}"/>
              </a:ext>
            </a:extLst>
          </p:cNvPr>
          <p:cNvSpPr txBox="1"/>
          <p:nvPr/>
        </p:nvSpPr>
        <p:spPr>
          <a:xfrm>
            <a:off x="9302318" y="2990296"/>
            <a:ext cx="136568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down the transpose by swapping rows and columns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正方形/長方形 102">
                <a:extLst>
                  <a:ext uri="{FF2B5EF4-FFF2-40B4-BE49-F238E27FC236}">
                    <a16:creationId xmlns:a16="http://schemas.microsoft.com/office/drawing/2014/main" id="{2EFB8AE4-9E27-49AD-879A-9F7CDEA8C5C5}"/>
                  </a:ext>
                </a:extLst>
              </p:cNvPr>
              <p:cNvSpPr/>
              <p:nvPr/>
            </p:nvSpPr>
            <p:spPr>
              <a:xfrm>
                <a:off x="1444101" y="4264297"/>
                <a:ext cx="1864998" cy="68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3" name="正方形/長方形 102">
                <a:extLst>
                  <a:ext uri="{FF2B5EF4-FFF2-40B4-BE49-F238E27FC236}">
                    <a16:creationId xmlns:a16="http://schemas.microsoft.com/office/drawing/2014/main" id="{2EFB8AE4-9E27-49AD-879A-9F7CDEA8C5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101" y="4264297"/>
                <a:ext cx="1864998" cy="6806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BDF7ACB0-739D-4209-864E-3A08C56958DC}"/>
              </a:ext>
            </a:extLst>
          </p:cNvPr>
          <p:cNvSpPr/>
          <p:nvPr/>
        </p:nvSpPr>
        <p:spPr>
          <a:xfrm>
            <a:off x="1782932" y="4990733"/>
            <a:ext cx="3815919" cy="46015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直線矢印コネクタ 5">
            <a:extLst>
              <a:ext uri="{FF2B5EF4-FFF2-40B4-BE49-F238E27FC236}">
                <a16:creationId xmlns:a16="http://schemas.microsoft.com/office/drawing/2014/main" id="{6C9F8E00-72EF-43FD-9466-73193BA526AA}"/>
              </a:ext>
            </a:extLst>
          </p:cNvPr>
          <p:cNvCxnSpPr>
            <a:cxnSpLocks/>
          </p:cNvCxnSpPr>
          <p:nvPr/>
        </p:nvCxnSpPr>
        <p:spPr>
          <a:xfrm flipV="1">
            <a:off x="5771923" y="5157927"/>
            <a:ext cx="617041" cy="92583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8">
            <a:extLst>
              <a:ext uri="{FF2B5EF4-FFF2-40B4-BE49-F238E27FC236}">
                <a16:creationId xmlns:a16="http://schemas.microsoft.com/office/drawing/2014/main" id="{0AEF46BE-4F74-46E9-9D43-7AB03F52F482}"/>
              </a:ext>
            </a:extLst>
          </p:cNvPr>
          <p:cNvSpPr txBox="1"/>
          <p:nvPr/>
        </p:nvSpPr>
        <p:spPr>
          <a:xfrm>
            <a:off x="6268718" y="4965624"/>
            <a:ext cx="4399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The </a:t>
            </a:r>
            <a:r>
              <a:rPr lang="en-US" sz="16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transpose</a:t>
            </a:r>
            <a:r>
              <a:rPr lang="en-US" sz="1600" dirty="0">
                <a:solidFill>
                  <a:srgbClr val="0000FF"/>
                </a:solidFill>
                <a:latin typeface="Comic Sans MS" panose="030F0702030302020204" pitchFamily="66" charset="0"/>
              </a:rPr>
              <a:t> of a Matrix is created by interchanging the rows and columns</a:t>
            </a:r>
            <a:endParaRPr lang="en-GB" sz="16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9">
                <a:extLst>
                  <a:ext uri="{FF2B5EF4-FFF2-40B4-BE49-F238E27FC236}">
                    <a16:creationId xmlns:a16="http://schemas.microsoft.com/office/drawing/2014/main" id="{0235ABC6-9CC3-4457-A7A9-BDB1875D2B03}"/>
                  </a:ext>
                </a:extLst>
              </p:cNvPr>
              <p:cNvSpPr txBox="1"/>
              <p:nvPr/>
            </p:nvSpPr>
            <p:spPr>
              <a:xfrm>
                <a:off x="7318412" y="5563446"/>
                <a:ext cx="708848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5" name="テキスト ボックス 9">
                <a:extLst>
                  <a:ext uri="{FF2B5EF4-FFF2-40B4-BE49-F238E27FC236}">
                    <a16:creationId xmlns:a16="http://schemas.microsoft.com/office/drawing/2014/main" id="{0235ABC6-9CC3-4457-A7A9-BDB1875D2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8412" y="5563446"/>
                <a:ext cx="708848" cy="461921"/>
              </a:xfrm>
              <a:prstGeom prst="rect">
                <a:avLst/>
              </a:prstGeom>
              <a:blipFill>
                <a:blip r:embed="rId16"/>
                <a:stretch>
                  <a:fillRect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直線矢印コネクタ 10">
            <a:extLst>
              <a:ext uri="{FF2B5EF4-FFF2-40B4-BE49-F238E27FC236}">
                <a16:creationId xmlns:a16="http://schemas.microsoft.com/office/drawing/2014/main" id="{B0829BD6-83AA-41B0-8B94-69489175C5F0}"/>
              </a:ext>
            </a:extLst>
          </p:cNvPr>
          <p:cNvCxnSpPr>
            <a:cxnSpLocks/>
          </p:cNvCxnSpPr>
          <p:nvPr/>
        </p:nvCxnSpPr>
        <p:spPr>
          <a:xfrm flipV="1">
            <a:off x="8163003" y="5771777"/>
            <a:ext cx="645614" cy="1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13">
                <a:extLst>
                  <a:ext uri="{FF2B5EF4-FFF2-40B4-BE49-F238E27FC236}">
                    <a16:creationId xmlns:a16="http://schemas.microsoft.com/office/drawing/2014/main" id="{BE773160-8CF3-4250-B348-30A8C753C8CE}"/>
                  </a:ext>
                </a:extLst>
              </p:cNvPr>
              <p:cNvSpPr txBox="1"/>
              <p:nvPr/>
            </p:nvSpPr>
            <p:spPr>
              <a:xfrm>
                <a:off x="8918612" y="5545158"/>
                <a:ext cx="708848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13">
                <a:extLst>
                  <a:ext uri="{FF2B5EF4-FFF2-40B4-BE49-F238E27FC236}">
                    <a16:creationId xmlns:a16="http://schemas.microsoft.com/office/drawing/2014/main" id="{BE773160-8CF3-4250-B348-30A8C753C8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8612" y="5545158"/>
                <a:ext cx="708848" cy="461921"/>
              </a:xfrm>
              <a:prstGeom prst="rect">
                <a:avLst/>
              </a:prstGeom>
              <a:blipFill>
                <a:blip r:embed="rId17"/>
                <a:stretch>
                  <a:fillRect t="-2703" b="-13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14">
                <a:extLst>
                  <a:ext uri="{FF2B5EF4-FFF2-40B4-BE49-F238E27FC236}">
                    <a16:creationId xmlns:a16="http://schemas.microsoft.com/office/drawing/2014/main" id="{169C4048-450B-4435-B41D-37FCB12DA79C}"/>
                  </a:ext>
                </a:extLst>
              </p:cNvPr>
              <p:cNvSpPr txBox="1"/>
              <p:nvPr/>
            </p:nvSpPr>
            <p:spPr>
              <a:xfrm>
                <a:off x="6917321" y="6078085"/>
                <a:ext cx="3080551" cy="605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The transpose of Matrix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GB" sz="16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is written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𝑴</m:t>
                        </m:r>
                      </m:e>
                      <m:sup>
                        <m:r>
                          <a:rPr lang="en-US" sz="16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14">
                <a:extLst>
                  <a:ext uri="{FF2B5EF4-FFF2-40B4-BE49-F238E27FC236}">
                    <a16:creationId xmlns:a16="http://schemas.microsoft.com/office/drawing/2014/main" id="{169C4048-450B-4435-B41D-37FCB12DA7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321" y="6078085"/>
                <a:ext cx="3080551" cy="605871"/>
              </a:xfrm>
              <a:prstGeom prst="rect">
                <a:avLst/>
              </a:prstGeom>
              <a:blipFill>
                <a:blip r:embed="rId18"/>
                <a:stretch>
                  <a:fillRect t="-2083" r="-1235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577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  <p:bldP spid="99" grpId="0"/>
      <p:bldP spid="100" grpId="0"/>
      <p:bldP spid="101" grpId="0" animBg="1"/>
      <p:bldP spid="102" grpId="0"/>
      <p:bldP spid="103" grpId="0"/>
      <p:bldP spid="104" grpId="0" animBg="1"/>
      <p:bldP spid="24" grpId="0"/>
      <p:bldP spid="24" grpId="1"/>
      <p:bldP spid="25" grpId="0"/>
      <p:bldP spid="25" grpId="1"/>
      <p:bldP spid="27" grpId="0"/>
      <p:bldP spid="27" grpId="1"/>
      <p:bldP spid="28" grpId="0"/>
      <p:bldP spid="2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If the 3x3 Matrix we are finding the inverse of is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, then:</a:t>
                </a:r>
              </a:p>
              <a:p>
                <a:pPr marL="0" indent="0" algn="ctr">
                  <a:buNone/>
                </a:pPr>
                <a:endParaRPr lang="en-US" sz="3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determinant of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US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Form the matrix of minors of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(use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to represent this)</a:t>
                </a: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From the matrix of minors, form the matrix of cofactors (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) according to the pattern below</a:t>
                </a: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Write down the transpose of the matrix of cofactors,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rabi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inverse of A is then given by:</a:t>
                </a: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  <a:blipFill>
                <a:blip r:embed="rId2"/>
                <a:stretch>
                  <a:fillRect l="-316" t="-531" r="-1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/>
              <p:nvPr/>
            </p:nvSpPr>
            <p:spPr>
              <a:xfrm>
                <a:off x="3366116" y="4354498"/>
                <a:ext cx="946348" cy="5599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EF77CCD-4911-49E9-B747-8EBDD14B5E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116" y="4354498"/>
                <a:ext cx="946348" cy="559961"/>
              </a:xfrm>
              <a:prstGeom prst="rect">
                <a:avLst/>
              </a:prstGeom>
              <a:blipFill>
                <a:blip r:embed="rId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/>
              <p:nvPr/>
            </p:nvSpPr>
            <p:spPr>
              <a:xfrm>
                <a:off x="3099788" y="5810436"/>
                <a:ext cx="152779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𝑑𝑒𝑡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43E0E71C-24BC-4E8E-A243-1DAC97D96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9788" y="5810436"/>
                <a:ext cx="1527791" cy="520399"/>
              </a:xfrm>
              <a:prstGeom prst="rect">
                <a:avLst/>
              </a:prstGeom>
              <a:blipFill>
                <a:blip r:embed="rId4"/>
                <a:stretch>
                  <a:fillRect l="-2479" t="-4878" r="-826" b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/>
              <p:nvPr/>
            </p:nvSpPr>
            <p:spPr>
              <a:xfrm>
                <a:off x="8328735" y="1362721"/>
                <a:ext cx="1115947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FE7DC85-C87D-4403-A436-0BDA8ACBE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735" y="1362721"/>
                <a:ext cx="1115947" cy="651204"/>
              </a:xfrm>
              <a:prstGeom prst="rect">
                <a:avLst/>
              </a:prstGeom>
              <a:blipFill>
                <a:blip r:embed="rId5"/>
                <a:stretch>
                  <a:fillRect b="-9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/>
              <p:nvPr/>
            </p:nvSpPr>
            <p:spPr>
              <a:xfrm>
                <a:off x="5740894" y="1544713"/>
                <a:ext cx="26974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Given that the Matrix </a:t>
                </a:r>
                <a14:m>
                  <m:oMath xmlns:m="http://schemas.openxmlformats.org/officeDocument/2006/math">
                    <m:r>
                      <a:rPr lang="en-US" sz="1600" b="1" i="1" dirty="0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600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F4108696-DB7B-4F78-8AD9-0C62103F7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0894" y="1544713"/>
                <a:ext cx="2697470" cy="338554"/>
              </a:xfrm>
              <a:prstGeom prst="rect">
                <a:avLst/>
              </a:prstGeom>
              <a:blipFill>
                <a:blip r:embed="rId6"/>
                <a:stretch>
                  <a:fillRect l="-939" t="-3704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/>
              <p:nvPr/>
            </p:nvSpPr>
            <p:spPr>
              <a:xfrm>
                <a:off x="9336351" y="1535835"/>
                <a:ext cx="10840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latin typeface="Comic Sans MS" panose="030F0702030302020204" pitchFamily="66" charset="0"/>
                  </a:rPr>
                  <a:t>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83AB8C5-D756-4541-BAC7-987214D22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351" y="1535835"/>
                <a:ext cx="1084079" cy="338554"/>
              </a:xfrm>
              <a:prstGeom prst="rect">
                <a:avLst/>
              </a:prstGeom>
              <a:blipFill>
                <a:blip r:embed="rId7"/>
                <a:stretch>
                  <a:fillRect l="-2299" t="-3571" b="-17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blipFill>
                <a:blip r:embed="rId8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/>
              <p:nvPr/>
            </p:nvSpPr>
            <p:spPr>
              <a:xfrm>
                <a:off x="1699765" y="2533814"/>
                <a:ext cx="8885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𝑑𝑒𝑡</m:t>
                      </m:r>
                      <m:r>
                        <a:rPr lang="en-US" sz="1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8">
                <a:extLst>
                  <a:ext uri="{FF2B5EF4-FFF2-40B4-BE49-F238E27FC236}">
                    <a16:creationId xmlns:a16="http://schemas.microsoft.com/office/drawing/2014/main" id="{FC294D48-3B23-4601-B4A0-21E20022C2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765" y="2533814"/>
                <a:ext cx="888577" cy="215444"/>
              </a:xfrm>
              <a:prstGeom prst="rect">
                <a:avLst/>
              </a:prstGeom>
              <a:blipFill>
                <a:blip r:embed="rId9"/>
                <a:stretch>
                  <a:fillRect l="-4225" r="-2817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blipFill>
                <a:blip r:embed="rId10"/>
                <a:stretch>
                  <a:fillRect r="-1818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BDF7ACB0-739D-4209-864E-3A08C56958DC}"/>
              </a:ext>
            </a:extLst>
          </p:cNvPr>
          <p:cNvSpPr/>
          <p:nvPr/>
        </p:nvSpPr>
        <p:spPr>
          <a:xfrm>
            <a:off x="2058140" y="5487882"/>
            <a:ext cx="3229993" cy="92179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0D2F222-1159-4817-A3A5-6FD5BAE3A3E3}"/>
                  </a:ext>
                </a:extLst>
              </p:cNvPr>
              <p:cNvSpPr txBox="1"/>
              <p:nvPr/>
            </p:nvSpPr>
            <p:spPr>
              <a:xfrm>
                <a:off x="6421515" y="2402891"/>
                <a:ext cx="136082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𝑑𝑒𝑡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den>
                      </m:f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B0D2F222-1159-4817-A3A5-6FD5BAE3A3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1515" y="2402891"/>
                <a:ext cx="1360822" cy="462627"/>
              </a:xfrm>
              <a:prstGeom prst="rect">
                <a:avLst/>
              </a:prstGeom>
              <a:blipFill>
                <a:blip r:embed="rId11"/>
                <a:stretch>
                  <a:fillRect l="-2778"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A548167-DB5B-4EB8-B259-D95C4B1443EF}"/>
                  </a:ext>
                </a:extLst>
              </p:cNvPr>
              <p:cNvSpPr txBox="1"/>
              <p:nvPr/>
            </p:nvSpPr>
            <p:spPr>
              <a:xfrm>
                <a:off x="6431872" y="3123460"/>
                <a:ext cx="2333844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A548167-DB5B-4EB8-B259-D95C4B1443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1872" y="3123460"/>
                <a:ext cx="2333844" cy="651204"/>
              </a:xfrm>
              <a:prstGeom prst="rect">
                <a:avLst/>
              </a:prstGeom>
              <a:blipFill>
                <a:blip r:embed="rId12"/>
                <a:stretch>
                  <a:fillRect l="-1081" t="-1923" b="-11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FF9D88B-C725-4D9D-BD2C-6EB6E8DF429E}"/>
                  </a:ext>
                </a:extLst>
              </p:cNvPr>
              <p:cNvSpPr txBox="1"/>
              <p:nvPr/>
            </p:nvSpPr>
            <p:spPr>
              <a:xfrm>
                <a:off x="6442230" y="4057095"/>
                <a:ext cx="2031967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DFF9D88B-C725-4D9D-BD2C-6EB6E8DF42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2230" y="4057095"/>
                <a:ext cx="2031967" cy="651204"/>
              </a:xfrm>
              <a:prstGeom prst="rect">
                <a:avLst/>
              </a:prstGeom>
              <a:blipFill>
                <a:blip r:embed="rId13"/>
                <a:stretch>
                  <a:fillRect l="-1242" b="-9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8642414" y="2743200"/>
            <a:ext cx="312197" cy="692459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8920579" y="2945908"/>
            <a:ext cx="1365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both</a:t>
            </a:r>
          </a:p>
        </p:txBody>
      </p:sp>
      <p:sp>
        <p:nvSpPr>
          <p:cNvPr id="27" name="Arc 20">
            <a:extLst>
              <a:ext uri="{FF2B5EF4-FFF2-40B4-BE49-F238E27FC236}">
                <a16:creationId xmlns:a16="http://schemas.microsoft.com/office/drawing/2014/main" id="{8F482A6C-D64D-4306-A84E-B64D835117CE}"/>
              </a:ext>
            </a:extLst>
          </p:cNvPr>
          <p:cNvSpPr/>
          <p:nvPr/>
        </p:nvSpPr>
        <p:spPr>
          <a:xfrm>
            <a:off x="8670527" y="3650202"/>
            <a:ext cx="312197" cy="692459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1">
            <a:extLst>
              <a:ext uri="{FF2B5EF4-FFF2-40B4-BE49-F238E27FC236}">
                <a16:creationId xmlns:a16="http://schemas.microsoft.com/office/drawing/2014/main" id="{23592090-F680-42C0-A891-9D1CC2C198F7}"/>
              </a:ext>
            </a:extLst>
          </p:cNvPr>
          <p:cNvSpPr txBox="1"/>
          <p:nvPr/>
        </p:nvSpPr>
        <p:spPr>
          <a:xfrm>
            <a:off x="8948693" y="3622089"/>
            <a:ext cx="13656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the fraction value outside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895345-DDE3-4FD1-925E-EF774308DCF2}"/>
              </a:ext>
            </a:extLst>
          </p:cNvPr>
          <p:cNvSpPr txBox="1"/>
          <p:nvPr/>
        </p:nvSpPr>
        <p:spPr>
          <a:xfrm>
            <a:off x="5748529" y="4990760"/>
            <a:ext cx="46268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</a:rPr>
              <a:t>Remember that although your calculator can do this, you need to know the steps if you get an algebraic version</a:t>
            </a:r>
          </a:p>
          <a:p>
            <a:pPr algn="ctr"/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</a:rPr>
              <a:t>(see example 18 in the textbook!)</a:t>
            </a:r>
            <a:endParaRPr lang="en-GB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102">
                <a:extLst>
                  <a:ext uri="{FF2B5EF4-FFF2-40B4-BE49-F238E27FC236}">
                    <a16:creationId xmlns:a16="http://schemas.microsoft.com/office/drawing/2014/main" id="{2EFB8AE4-9E27-49AD-879A-9F7CDEA8C5C5}"/>
                  </a:ext>
                </a:extLst>
              </p:cNvPr>
              <p:cNvSpPr/>
              <p:nvPr/>
            </p:nvSpPr>
            <p:spPr>
              <a:xfrm>
                <a:off x="1444101" y="4264297"/>
                <a:ext cx="1864998" cy="6806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p>
                          <m:r>
                            <a:rPr lang="en-US" sz="1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𝑻</m:t>
                          </m:r>
                        </m:sup>
                      </m:sSup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正方形/長方形 102">
                <a:extLst>
                  <a:ext uri="{FF2B5EF4-FFF2-40B4-BE49-F238E27FC236}">
                    <a16:creationId xmlns:a16="http://schemas.microsoft.com/office/drawing/2014/main" id="{2EFB8AE4-9E27-49AD-879A-9F7CDEA8C5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4101" y="4264297"/>
                <a:ext cx="1864998" cy="6806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3780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20" grpId="0"/>
      <p:bldP spid="21" grpId="0"/>
      <p:bldP spid="24" grpId="0"/>
      <p:bldP spid="25" grpId="0" animBg="1"/>
      <p:bldP spid="26" grpId="0"/>
      <p:bldP spid="27" grpId="0" animBg="1"/>
      <p:bldP spid="28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matrices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𝑷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latin typeface="Cambria Math" panose="02040503050406030204" pitchFamily="18" charset="0"/>
                      </a:rPr>
                      <m:t>𝑸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are non-singular. 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𝑷𝑸</m:t>
                            </m:r>
                          </m:e>
                        </m:d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Start by letting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𝑷𝑸</m:t>
                            </m:r>
                          </m:e>
                        </m:d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  <a:blipFill>
                <a:blip r:embed="rId2"/>
                <a:stretch>
                  <a:fillRect t="-531" r="-6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blipFill>
                <a:blip r:embed="rId3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blipFill>
                <a:blip r:embed="rId4"/>
                <a:stretch>
                  <a:fillRect r="-1818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48847" y="1402081"/>
                <a:ext cx="12463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𝑷𝑸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847" y="1402081"/>
                <a:ext cx="1246303" cy="276999"/>
              </a:xfrm>
              <a:prstGeom prst="rect">
                <a:avLst/>
              </a:prstGeom>
              <a:blipFill>
                <a:blip r:embed="rId5"/>
                <a:stretch>
                  <a:fillRect l="-4082" r="-1020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021978" y="1859281"/>
                <a:ext cx="22850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𝑷𝑸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𝑷𝑸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𝑷𝑸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1978" y="1859281"/>
                <a:ext cx="2285049" cy="276999"/>
              </a:xfrm>
              <a:prstGeom prst="rect">
                <a:avLst/>
              </a:prstGeom>
              <a:blipFill>
                <a:blip r:embed="rId6"/>
                <a:stretch>
                  <a:fillRect l="-2762" r="-552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213564" y="2355670"/>
                <a:ext cx="9265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𝑷𝑸𝑪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𝑰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3564" y="2355670"/>
                <a:ext cx="926536" cy="276999"/>
              </a:xfrm>
              <a:prstGeom prst="rect">
                <a:avLst/>
              </a:prstGeom>
              <a:blipFill>
                <a:blip r:embed="rId7"/>
                <a:stretch>
                  <a:fillRect l="-6757" r="-4054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30387" y="2825933"/>
                <a:ext cx="17022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1" i="1">
                          <a:latin typeface="Cambria Math" panose="02040503050406030204" pitchFamily="18" charset="0"/>
                        </a:rPr>
                        <m:t>𝑷𝑸𝑪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1" i="1">
                          <a:latin typeface="Cambria Math" panose="02040503050406030204" pitchFamily="18" charset="0"/>
                        </a:rPr>
                        <m:t>𝑰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387" y="2825933"/>
                <a:ext cx="1702261" cy="276999"/>
              </a:xfrm>
              <a:prstGeom prst="rect">
                <a:avLst/>
              </a:prstGeom>
              <a:blipFill>
                <a:blip r:embed="rId8"/>
                <a:stretch>
                  <a:fillRect l="-2222" t="-4545" r="-2222" b="-2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74672" y="3317968"/>
                <a:ext cx="10547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𝑸𝑪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672" y="3317968"/>
                <a:ext cx="1054712" cy="276999"/>
              </a:xfrm>
              <a:prstGeom prst="rect">
                <a:avLst/>
              </a:prstGeom>
              <a:blipFill>
                <a:blip r:embed="rId9"/>
                <a:stretch>
                  <a:fillRect l="-5952" r="-1190" b="-2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978432" y="3775168"/>
                <a:ext cx="18496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1" i="1">
                          <a:latin typeface="Cambria Math" panose="02040503050406030204" pitchFamily="18" charset="0"/>
                        </a:rPr>
                        <m:t>𝑸𝑪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8432" y="3775168"/>
                <a:ext cx="1849673" cy="276999"/>
              </a:xfrm>
              <a:prstGeom prst="rect">
                <a:avLst/>
              </a:prstGeom>
              <a:blipFill>
                <a:blip r:embed="rId10"/>
                <a:stretch>
                  <a:fillRect l="-3425" r="-685" b="-2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548843" y="4302037"/>
                <a:ext cx="12838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843" y="4302037"/>
                <a:ext cx="1283878" cy="276999"/>
              </a:xfrm>
              <a:prstGeom prst="rect">
                <a:avLst/>
              </a:prstGeom>
              <a:blipFill>
                <a:blip r:embed="rId11"/>
                <a:stretch>
                  <a:fillRect l="-3960" t="-4348" r="-990" b="-2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952306" y="4811488"/>
                <a:ext cx="18873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𝑷𝑸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2306" y="4811488"/>
                <a:ext cx="1887376" cy="276999"/>
              </a:xfrm>
              <a:prstGeom prst="rect">
                <a:avLst/>
              </a:prstGeom>
              <a:blipFill>
                <a:blip r:embed="rId12"/>
                <a:stretch>
                  <a:fillRect t="-4348" r="-671" b="-2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8267945" y="1550126"/>
            <a:ext cx="318707" cy="513806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/>
              <p:nvPr/>
            </p:nvSpPr>
            <p:spPr>
              <a:xfrm>
                <a:off x="8511277" y="1535120"/>
                <a:ext cx="19999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both sides by </a:t>
                </a:r>
                <a14:m>
                  <m:oMath xmlns:m="http://schemas.openxmlformats.org/officeDocument/2006/math">
                    <m:r>
                      <a:rPr lang="en-GB" sz="12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𝑷𝑸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(at the start)</a:t>
                </a:r>
              </a:p>
            </p:txBody>
          </p:sp>
        </mc:Choice>
        <mc:Fallback xmlns="">
          <p:sp>
            <p:nvSpPr>
              <p:cNvPr id="18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1277" y="1535120"/>
                <a:ext cx="1999969" cy="461665"/>
              </a:xfrm>
              <a:prstGeom prst="rect">
                <a:avLst/>
              </a:prstGeom>
              <a:blipFill>
                <a:blip r:embed="rId13"/>
                <a:stretch>
                  <a:fillRect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8124254" y="2050869"/>
            <a:ext cx="288227" cy="500742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484174" y="2490652"/>
            <a:ext cx="288227" cy="500742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514654" y="2973978"/>
            <a:ext cx="288227" cy="500742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762848" y="3457303"/>
            <a:ext cx="288227" cy="500742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871705" y="3949338"/>
            <a:ext cx="288227" cy="500742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893476" y="4458790"/>
            <a:ext cx="288227" cy="500742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8393711" y="2070697"/>
            <a:ext cx="1999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right hand side is the identity matrix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/>
              <p:nvPr/>
            </p:nvSpPr>
            <p:spPr>
              <a:xfrm>
                <a:off x="7627357" y="2549668"/>
                <a:ext cx="28751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both sides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at the start</a:t>
                </a:r>
              </a:p>
            </p:txBody>
          </p:sp>
        </mc:Choice>
        <mc:Fallback xmlns="">
          <p:sp>
            <p:nvSpPr>
              <p:cNvPr id="27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7357" y="2549668"/>
                <a:ext cx="2875181" cy="461665"/>
              </a:xfrm>
              <a:prstGeom prst="rect">
                <a:avLst/>
              </a:prstGeom>
              <a:blipFill>
                <a:blip r:embed="rId14"/>
                <a:stretch>
                  <a:fillRect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675253" y="2945908"/>
            <a:ext cx="2875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There will be some terms which we can eliminate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817326" y="2865121"/>
            <a:ext cx="557348" cy="252549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7371807" y="2908663"/>
            <a:ext cx="178525" cy="152403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/>
              <p:nvPr/>
            </p:nvSpPr>
            <p:spPr>
              <a:xfrm>
                <a:off x="7862488" y="3429234"/>
                <a:ext cx="287518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both sides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𝑸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at the start</a:t>
                </a:r>
              </a:p>
            </p:txBody>
          </p:sp>
        </mc:Choice>
        <mc:Fallback xmlns="">
          <p:sp>
            <p:nvSpPr>
              <p:cNvPr id="33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2488" y="3429234"/>
                <a:ext cx="2875181" cy="461665"/>
              </a:xfrm>
              <a:prstGeom prst="rect">
                <a:avLst/>
              </a:prstGeom>
              <a:blipFill>
                <a:blip r:embed="rId15"/>
                <a:stretch>
                  <a:fillRect b="-10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8023596" y="4051896"/>
            <a:ext cx="14948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can 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6017623" y="3831772"/>
            <a:ext cx="557348" cy="252549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8110681" y="4461199"/>
            <a:ext cx="2052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C with the initial assumption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514012" y="1341121"/>
            <a:ext cx="1288869" cy="374469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6535784" y="4280264"/>
            <a:ext cx="248194" cy="31786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956664" y="4798424"/>
            <a:ext cx="783770" cy="31786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8708569" y="78380"/>
                <a:ext cx="18873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𝑷𝑸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569" y="78380"/>
                <a:ext cx="1887376" cy="276999"/>
              </a:xfrm>
              <a:prstGeom prst="rect">
                <a:avLst/>
              </a:prstGeom>
              <a:blipFill>
                <a:blip r:embed="rId16"/>
                <a:stretch>
                  <a:fillRect r="-671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テキスト ボックス 7">
            <a:extLst>
              <a:ext uri="{FF2B5EF4-FFF2-40B4-BE49-F238E27FC236}">
                <a16:creationId xmlns:a16="http://schemas.microsoft.com/office/drawing/2014/main" id="{37895345-DDE3-4FD1-925E-EF774308DCF2}"/>
              </a:ext>
            </a:extLst>
          </p:cNvPr>
          <p:cNvSpPr txBox="1"/>
          <p:nvPr/>
        </p:nvSpPr>
        <p:spPr>
          <a:xfrm>
            <a:off x="5774654" y="5574236"/>
            <a:ext cx="4626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00FF"/>
                </a:solidFill>
                <a:latin typeface="Comic Sans MS" panose="030F0702030302020204" pitchFamily="66" charset="0"/>
              </a:rPr>
              <a:t>This is a useful result that you should learn!</a:t>
            </a:r>
            <a:endParaRPr lang="en-GB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08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/>
      <p:bldP spid="27" grpId="0"/>
      <p:bldP spid="28" grpId="0"/>
      <p:bldP spid="33" grpId="0"/>
      <p:bldP spid="35" grpId="0"/>
      <p:bldP spid="37" grpId="0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the matrix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𝑨𝑩</m:t>
                            </m:r>
                          </m:e>
                        </m:d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−17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GB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  <a:blipFill>
                <a:blip r:embed="rId2"/>
                <a:stretch>
                  <a:fillRect t="-531" r="-1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blipFill>
                <a:blip r:embed="rId3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blipFill>
                <a:blip r:embed="rId4"/>
                <a:stretch>
                  <a:fillRect r="-1818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468438" y="1463040"/>
                <a:ext cx="9344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8438" y="1463040"/>
                <a:ext cx="934487" cy="276999"/>
              </a:xfrm>
              <a:prstGeom prst="rect">
                <a:avLst/>
              </a:prstGeom>
              <a:blipFill>
                <a:blip r:embed="rId5"/>
                <a:stretch>
                  <a:fillRect l="-1333" r="-1333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07330" y="1928948"/>
                <a:ext cx="123905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𝑨𝑨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𝑨𝑨</m:t>
                      </m:r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330" y="1928948"/>
                <a:ext cx="1239057" cy="276999"/>
              </a:xfrm>
              <a:prstGeom prst="rect">
                <a:avLst/>
              </a:prstGeom>
              <a:blipFill>
                <a:blip r:embed="rId6"/>
                <a:stretch>
                  <a:fillRect l="-2041" t="-4348" r="-2041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747111" y="2403565"/>
                <a:ext cx="761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𝑰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111" y="2403565"/>
                <a:ext cx="761362" cy="276999"/>
              </a:xfrm>
              <a:prstGeom prst="rect">
                <a:avLst/>
              </a:prstGeom>
              <a:blipFill>
                <a:blip r:embed="rId7"/>
                <a:stretch>
                  <a:fillRect l="-3279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484174" y="1584961"/>
            <a:ext cx="257747" cy="474743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788464" y="1535118"/>
            <a:ext cx="2208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both sides by A at the start</a:t>
            </a:r>
          </a:p>
        </p:txBody>
      </p:sp>
      <p:sp>
        <p:nvSpPr>
          <p:cNvPr id="13" name="Arc 20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7497236" y="2094413"/>
            <a:ext cx="257747" cy="474743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7662191" y="2183908"/>
            <a:ext cx="1960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Rewrite both sides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/>
              <p:nvPr/>
            </p:nvSpPr>
            <p:spPr>
              <a:xfrm>
                <a:off x="6395095" y="2919782"/>
                <a:ext cx="329754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 we can prove the initial statement by showing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𝑰</m:t>
                    </m:r>
                  </m:oMath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095" y="2919782"/>
                <a:ext cx="3297546" cy="523220"/>
              </a:xfrm>
              <a:prstGeom prst="rect">
                <a:avLst/>
              </a:prstGeom>
              <a:blipFill>
                <a:blip r:embed="rId8"/>
                <a:stretch>
                  <a:fillRect l="-386" t="-2381" r="-1931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505304" y="3622767"/>
                <a:ext cx="1423723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5304" y="3622767"/>
                <a:ext cx="1423723" cy="649601"/>
              </a:xfrm>
              <a:prstGeom prst="rect">
                <a:avLst/>
              </a:prstGeom>
              <a:blipFill>
                <a:blip r:embed="rId9"/>
                <a:stretch>
                  <a:fillRect b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885613" y="3618413"/>
                <a:ext cx="1423723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5613" y="3618413"/>
                <a:ext cx="1423723" cy="649601"/>
              </a:xfrm>
              <a:prstGeom prst="rect">
                <a:avLst/>
              </a:prstGeom>
              <a:blipFill>
                <a:blip r:embed="rId10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913121" y="4580709"/>
                <a:ext cx="3787896" cy="6553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+0−3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−6+3+3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6+0−6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0+0+0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0+1+0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0+0+0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−2+0+2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3−1−2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−3+0+4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121" y="4580709"/>
                <a:ext cx="3787896" cy="655308"/>
              </a:xfrm>
              <a:prstGeom prst="rect">
                <a:avLst/>
              </a:prstGeom>
              <a:blipFill>
                <a:blip r:embed="rId11"/>
                <a:stretch>
                  <a:fillRect t="-1923"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197636" y="5534297"/>
                <a:ext cx="1172949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7636" y="5534297"/>
                <a:ext cx="1172949" cy="651204"/>
              </a:xfrm>
              <a:prstGeom prst="rect">
                <a:avLst/>
              </a:prstGeom>
              <a:blipFill>
                <a:blip r:embed="rId12"/>
                <a:stretch>
                  <a:fillRect l="-1075" t="-1923" b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9635191" y="4005944"/>
            <a:ext cx="240330" cy="870856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9791436" y="4147691"/>
            <a:ext cx="9375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each part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9613419" y="4950824"/>
            <a:ext cx="240330" cy="870856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9800145" y="5227553"/>
            <a:ext cx="937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708569" y="78380"/>
                <a:ext cx="18873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𝑷𝑸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569" y="78380"/>
                <a:ext cx="1887376" cy="276999"/>
              </a:xfrm>
              <a:prstGeom prst="rect">
                <a:avLst/>
              </a:prstGeom>
              <a:blipFill>
                <a:blip r:embed="rId13"/>
                <a:stretch>
                  <a:fillRect r="-671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607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1" grpId="0" animBg="1"/>
      <p:bldP spid="12" grpId="0"/>
      <p:bldP spid="13" grpId="0" animBg="1"/>
      <p:bldP spid="14" grpId="0"/>
      <p:bldP spid="15" grpId="0"/>
      <p:bldP spid="6" grpId="0"/>
      <p:bldP spid="16" grpId="0"/>
      <p:bldP spid="24" grpId="0"/>
      <p:bldP spid="25" grpId="0"/>
      <p:bldP spid="26" grpId="0" animBg="1"/>
      <p:bldP spid="27" grpId="0"/>
      <p:bldP spid="28" grpId="0" animBg="1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find the inverse of a 3x3 Matrix</a:t>
                </a:r>
              </a:p>
              <a:p>
                <a:pPr marL="0" indent="0" algn="ctr">
                  <a:buNone/>
                </a:pPr>
                <a:endParaRPr lang="en-US" sz="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matrix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the matrix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GB" sz="1400" b="1" i="1" dirty="0"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𝑨𝑩</m:t>
                            </m:r>
                          </m:e>
                        </m:d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−17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n-GB" sz="1400" b="1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4002997" cy="4776787"/>
              </a:xfrm>
              <a:blipFill>
                <a:blip r:embed="rId2"/>
                <a:stretch>
                  <a:fillRect t="-531" r="-15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3941" y="36354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Matrices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6E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/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𝑏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100" i="1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8">
                <a:extLst>
                  <a:ext uri="{FF2B5EF4-FFF2-40B4-BE49-F238E27FC236}">
                    <a16:creationId xmlns:a16="http://schemas.microsoft.com/office/drawing/2014/main" id="{375C2A65-25FA-45F2-B9BC-B7BACDE761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"/>
                <a:ext cx="2677400" cy="489493"/>
              </a:xfrm>
              <a:prstGeom prst="rect">
                <a:avLst/>
              </a:prstGeom>
              <a:blipFill>
                <a:blip r:embed="rId3"/>
                <a:stretch>
                  <a:fillRect b="-10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/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6">
                <a:extLst>
                  <a:ext uri="{FF2B5EF4-FFF2-40B4-BE49-F238E27FC236}">
                    <a16:creationId xmlns:a16="http://schemas.microsoft.com/office/drawing/2014/main" id="{2EEA0F3F-B64F-4F75-A6B2-168E337073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673351"/>
                <a:ext cx="1391791" cy="363626"/>
              </a:xfrm>
              <a:prstGeom prst="rect">
                <a:avLst/>
              </a:prstGeom>
              <a:blipFill>
                <a:blip r:embed="rId4"/>
                <a:stretch>
                  <a:fillRect r="-1818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708569" y="78380"/>
                <a:ext cx="18873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𝑷𝑸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𝑷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569" y="78380"/>
                <a:ext cx="1887376" cy="276999"/>
              </a:xfrm>
              <a:prstGeom prst="rect">
                <a:avLst/>
              </a:prstGeom>
              <a:blipFill>
                <a:blip r:embed="rId5"/>
                <a:stretch>
                  <a:fillRect r="-671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930537" y="1367247"/>
                <a:ext cx="2153154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1" i="1">
                                  <a:latin typeface="Cambria Math" panose="02040503050406030204" pitchFamily="18" charset="0"/>
                                </a:rPr>
                                <m:t>𝑨𝑩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−17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0537" y="1367247"/>
                <a:ext cx="2153154" cy="569771"/>
              </a:xfrm>
              <a:prstGeom prst="rect">
                <a:avLst/>
              </a:prstGeom>
              <a:blipFill>
                <a:blip r:embed="rId6"/>
                <a:stretch>
                  <a:fillRect t="-4444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873931" y="2338253"/>
                <a:ext cx="2227981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−17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931" y="2338253"/>
                <a:ext cx="2227981" cy="569771"/>
              </a:xfrm>
              <a:prstGeom prst="rect">
                <a:avLst/>
              </a:prstGeom>
              <a:blipFill>
                <a:blip r:embed="rId7"/>
                <a:stretch>
                  <a:fillRect l="-568" t="-2174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78136" y="3174276"/>
                <a:ext cx="2448684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−17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136" y="3174276"/>
                <a:ext cx="2448684" cy="569771"/>
              </a:xfrm>
              <a:prstGeom prst="rect">
                <a:avLst/>
              </a:prstGeom>
              <a:blipFill>
                <a:blip r:embed="rId8"/>
                <a:stretch>
                  <a:fillRect l="-1031" t="-2174" r="-515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183085" y="3971110"/>
                <a:ext cx="2034083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−17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085" y="3971110"/>
                <a:ext cx="2034083" cy="569771"/>
              </a:xfrm>
              <a:prstGeom prst="rect">
                <a:avLst/>
              </a:prstGeom>
              <a:blipFill>
                <a:blip r:embed="rId9"/>
                <a:stretch>
                  <a:fillRect l="-1242" t="-2174" r="-1242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178731" y="4863738"/>
                <a:ext cx="3119893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−17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731" y="4863738"/>
                <a:ext cx="3119893" cy="569771"/>
              </a:xfrm>
              <a:prstGeom prst="rect">
                <a:avLst/>
              </a:prstGeom>
              <a:blipFill>
                <a:blip r:embed="rId10"/>
                <a:stretch>
                  <a:fillRect l="-813" t="-2174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8093773" y="1741716"/>
            <a:ext cx="240330" cy="870856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8299269" y="1778960"/>
            <a:ext cx="22032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use the result above to rewrite the left side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Arc 36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8228757" y="2677887"/>
            <a:ext cx="235975" cy="779416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8311487" y="3570515"/>
            <a:ext cx="266455" cy="69668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9247658" y="4428309"/>
            <a:ext cx="266455" cy="69668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/>
              <p:nvPr/>
            </p:nvSpPr>
            <p:spPr>
              <a:xfrm>
                <a:off x="8438606" y="2841405"/>
                <a:ext cx="18026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at the ends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21">
                <a:extLst>
                  <a:ext uri="{FF2B5EF4-FFF2-40B4-BE49-F238E27FC236}">
                    <a16:creationId xmlns:a16="http://schemas.microsoft.com/office/drawing/2014/main" id="{527392A3-16A0-4663-ADBC-542DE5AA5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606" y="2841405"/>
                <a:ext cx="1802675" cy="523220"/>
              </a:xfrm>
              <a:prstGeom prst="rect">
                <a:avLst/>
              </a:prstGeom>
              <a:blipFill>
                <a:blip r:embed="rId11"/>
                <a:stretch>
                  <a:fillRect t="-2381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8425544" y="3646948"/>
            <a:ext cx="1802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We can simplify the left side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9413967" y="4504742"/>
            <a:ext cx="10885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in Matrix A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7F230900-2FAA-4B4F-8CB5-AEFDBE2C8A90}"/>
              </a:ext>
            </a:extLst>
          </p:cNvPr>
          <p:cNvSpPr/>
          <p:nvPr/>
        </p:nvSpPr>
        <p:spPr>
          <a:xfrm>
            <a:off x="9247658" y="5338355"/>
            <a:ext cx="266455" cy="696685"/>
          </a:xfrm>
          <a:prstGeom prst="arc">
            <a:avLst>
              <a:gd name="adj1" fmla="val 16200000"/>
              <a:gd name="adj2" fmla="val 537036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21">
            <a:extLst>
              <a:ext uri="{FF2B5EF4-FFF2-40B4-BE49-F238E27FC236}">
                <a16:creationId xmlns:a16="http://schemas.microsoft.com/office/drawing/2014/main" id="{527392A3-16A0-4663-ADBC-542DE5AA5E95}"/>
              </a:ext>
            </a:extLst>
          </p:cNvPr>
          <p:cNvSpPr txBox="1"/>
          <p:nvPr/>
        </p:nvSpPr>
        <p:spPr>
          <a:xfrm>
            <a:off x="9413967" y="5284159"/>
            <a:ext cx="13237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You can do the multiplication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178730" y="5717178"/>
                <a:ext cx="1786130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730" y="5717178"/>
                <a:ext cx="1786130" cy="569771"/>
              </a:xfrm>
              <a:prstGeom prst="rect">
                <a:avLst/>
              </a:prstGeom>
              <a:blipFill>
                <a:blip r:embed="rId12"/>
                <a:stretch>
                  <a:fillRect l="-2128" t="-2174" b="-8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6061167" y="3361510"/>
            <a:ext cx="505097" cy="217715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840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 animBg="1"/>
      <p:bldP spid="44" grpId="0"/>
      <p:bldP spid="4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818</Words>
  <Application>Microsoft Office PowerPoint</Application>
  <PresentationFormat>Widescreen</PresentationFormat>
  <Paragraphs>230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Comic Sans MS</vt:lpstr>
      <vt:lpstr>Office Theme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Matrices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2019-08-26T05:03:08Z</dcterms:modified>
</cp:coreProperties>
</file>