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82" r:id="rId2"/>
    <p:sldId id="583" r:id="rId3"/>
    <p:sldId id="579" r:id="rId4"/>
    <p:sldId id="584" r:id="rId5"/>
    <p:sldId id="580" r:id="rId6"/>
    <p:sldId id="585" r:id="rId7"/>
    <p:sldId id="581" r:id="rId8"/>
    <p:sldId id="5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95224" autoAdjust="0"/>
  </p:normalViewPr>
  <p:slideViewPr>
    <p:cSldViewPr>
      <p:cViewPr varScale="1">
        <p:scale>
          <a:sx n="65" d="100"/>
          <a:sy n="65" d="100"/>
        </p:scale>
        <p:origin x="1304" y="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9" Type="http://schemas.openxmlformats.org/officeDocument/2006/relationships/image" Target="../media/image1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3.png"/><Relationship Id="rId5" Type="http://schemas.openxmlformats.org/officeDocument/2006/relationships/image" Target="../media/image110.png"/><Relationship Id="rId10" Type="http://schemas.openxmlformats.org/officeDocument/2006/relationships/image" Target="../media/image2.png"/><Relationship Id="rId4" Type="http://schemas.openxmlformats.org/officeDocument/2006/relationships/image" Target="../media/image109.png"/><Relationship Id="rId9" Type="http://schemas.openxmlformats.org/officeDocument/2006/relationships/image" Target="../media/image1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8.png"/><Relationship Id="rId7" Type="http://schemas.openxmlformats.org/officeDocument/2006/relationships/image" Target="../media/image114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08.png"/><Relationship Id="rId7" Type="http://schemas.openxmlformats.org/officeDocument/2006/relationships/image" Target="../media/image114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7.png"/><Relationship Id="rId11" Type="http://schemas.openxmlformats.org/officeDocument/2006/relationships/image" Target="../media/image50.png"/><Relationship Id="rId5" Type="http://schemas.openxmlformats.org/officeDocument/2006/relationships/image" Target="../media/image116.png"/><Relationship Id="rId10" Type="http://schemas.openxmlformats.org/officeDocument/2006/relationships/image" Target="../media/image89.png"/><Relationship Id="rId4" Type="http://schemas.openxmlformats.org/officeDocument/2006/relationships/image" Target="../media/image115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0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0.png"/><Relationship Id="rId7" Type="http://schemas.openxmlformats.org/officeDocument/2006/relationships/image" Target="../media/image1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10" Type="http://schemas.openxmlformats.org/officeDocument/2006/relationships/image" Target="../media/image14.png"/><Relationship Id="rId4" Type="http://schemas.openxmlformats.org/officeDocument/2006/relationships/image" Target="../media/image80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908720"/>
            <a:ext cx="91793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Straight Line Graphs</a:t>
            </a:r>
          </a:p>
          <a:p>
            <a:pPr algn="ctr"/>
            <a:r>
              <a:rPr lang="en-GB" sz="7200" dirty="0" smtClean="0"/>
              <a:t>- </a:t>
            </a:r>
            <a:r>
              <a:rPr lang="en-GB" sz="8000" dirty="0" smtClean="0"/>
              <a:t>Area of Shapes</a:t>
            </a:r>
          </a:p>
          <a:p>
            <a:pPr marL="457200" indent="-457200" algn="ctr">
              <a:buFontTx/>
              <a:buChar char="-"/>
            </a:pPr>
            <a:endParaRPr lang="en-GB" sz="32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5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30221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of Shapes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1043608" y="134076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43608" y="443711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1043608" y="1327861"/>
            <a:ext cx="1152128" cy="3094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725053" y="1761434"/>
            <a:ext cx="3630923" cy="2845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9560" y="2401890"/>
            <a:ext cx="608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Isosceles Triangle 8"/>
          <p:cNvSpPr/>
          <p:nvPr/>
        </p:nvSpPr>
        <p:spPr>
          <a:xfrm>
            <a:off x="1066271" y="2572121"/>
            <a:ext cx="3073681" cy="1857774"/>
          </a:xfrm>
          <a:prstGeom prst="triangle">
            <a:avLst>
              <a:gd name="adj" fmla="val 21813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/>
          <p:cNvSpPr/>
          <p:nvPr/>
        </p:nvSpPr>
        <p:spPr>
          <a:xfrm>
            <a:off x="5399988" y="2496181"/>
            <a:ext cx="3073681" cy="1857774"/>
          </a:xfrm>
          <a:prstGeom prst="triangle">
            <a:avLst>
              <a:gd name="adj" fmla="val 21813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399988" y="4581128"/>
            <a:ext cx="307368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103941" y="2544860"/>
            <a:ext cx="13718" cy="1809095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568676" y="458112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Base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436096" y="329371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Height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7095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5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of Shapes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1043608" y="134076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43608" y="443711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1043608" y="1327861"/>
            <a:ext cx="1152128" cy="3094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725053" y="1761434"/>
            <a:ext cx="3630923" cy="28459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20006" y="3109044"/>
                <a:ext cx="2000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6" y="3109044"/>
                <a:ext cx="200009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99745" y="1594602"/>
                <a:ext cx="164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45" y="1594602"/>
                <a:ext cx="16481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44373" y="691884"/>
                <a:ext cx="4053601" cy="402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diagram shows two lines with equations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, which intersect at the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endParaRPr lang="en-GB" sz="2000" dirty="0"/>
              </a:p>
              <a:p>
                <a:pPr marL="342900" indent="-342900">
                  <a:buAutoNum type="alphaLcParenR"/>
                </a:pPr>
                <a:r>
                  <a:rPr lang="en-GB" sz="2000" dirty="0"/>
                  <a:t>Determine the coordinates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.</a:t>
                </a:r>
                <a:br>
                  <a:rPr lang="en-GB" sz="2000" dirty="0"/>
                </a:br>
                <a:r>
                  <a:rPr lang="en-GB" sz="2000" dirty="0"/>
                  <a:t/>
                </a:r>
                <a:br>
                  <a:rPr lang="en-GB" sz="2000" dirty="0"/>
                </a:b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GB" sz="2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GB" sz="2000" b="1" dirty="0"/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373" y="691884"/>
                <a:ext cx="4053601" cy="4022448"/>
              </a:xfrm>
              <a:prstGeom prst="rect">
                <a:avLst/>
              </a:prstGeom>
              <a:blipFill rotWithShape="0">
                <a:blip r:embed="rId6"/>
                <a:stretch>
                  <a:fillRect l="-1654" t="-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25064" y="2321965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064" y="2321965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214" y="4437112"/>
                <a:ext cx="608037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7544" y="5113092"/>
                <a:ext cx="67687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/>
                  <a:t>b)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 intersects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-axis at the point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000" dirty="0"/>
                  <a:t>. </a:t>
                </a:r>
                <a:endParaRPr lang="en-GB" sz="2000" dirty="0" smtClean="0"/>
              </a:p>
              <a:p>
                <a:r>
                  <a:rPr lang="en-GB" sz="2000" dirty="0" smtClean="0"/>
                  <a:t>Determine </a:t>
                </a:r>
                <a:r>
                  <a:rPr lang="en-GB" sz="2000" dirty="0"/>
                  <a:t>the area of the triangle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𝑂𝑃𝑄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13092"/>
                <a:ext cx="6768752" cy="707886"/>
              </a:xfrm>
              <a:prstGeom prst="rect">
                <a:avLst/>
              </a:prstGeom>
              <a:blipFill rotWithShape="0">
                <a:blip r:embed="rId10"/>
                <a:stretch>
                  <a:fillRect l="-991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05857" y="5790620"/>
                <a:ext cx="2930631" cy="8435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b="1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20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000" b="1" dirty="0">
                    <a:solidFill>
                      <a:prstClr val="black"/>
                    </a:solidFill>
                  </a:rPr>
                  <a:t>Area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GB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857" y="5790620"/>
                <a:ext cx="2930631" cy="843501"/>
              </a:xfrm>
              <a:prstGeom prst="rect">
                <a:avLst/>
              </a:prstGeom>
              <a:blipFill rotWithShape="0">
                <a:blip r:embed="rId11"/>
                <a:stretch>
                  <a:fillRect l="-2287" t="-4348" b="-5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77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Area of Shapes</a:t>
              </a:r>
              <a:endParaRPr lang="en-GB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1043608" y="134076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43608" y="443711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 flipV="1">
            <a:off x="539552" y="1594603"/>
            <a:ext cx="3186662" cy="3274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66044" y="1844824"/>
            <a:ext cx="3854060" cy="1846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7386" y="321996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86" y="3219962"/>
                <a:ext cx="60803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9917" y="200673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17" y="2006732"/>
                <a:ext cx="60803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5400000">
            <a:off x="819180" y="2340480"/>
            <a:ext cx="1378087" cy="942975"/>
          </a:xfrm>
          <a:prstGeom prst="triangle">
            <a:avLst>
              <a:gd name="adj" fmla="val 67955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 rot="5400000">
            <a:off x="5506572" y="2408954"/>
            <a:ext cx="1378087" cy="942975"/>
          </a:xfrm>
          <a:prstGeom prst="triangle">
            <a:avLst>
              <a:gd name="adj" fmla="val 67955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796136" y="3068960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509433" y="2175189"/>
            <a:ext cx="22266" cy="1414105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10624" y="2556412"/>
            <a:ext cx="1227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Base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6372200" y="3141187"/>
            <a:ext cx="1287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Height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21365" y="4468470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365" y="4468470"/>
                <a:ext cx="60803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244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Area of Shapes</a:t>
              </a:r>
              <a:endParaRPr lang="en-GB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1043608" y="1340768"/>
            <a:ext cx="0" cy="309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43608" y="4437112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89" y="4238012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95852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 flipV="1">
            <a:off x="539552" y="1594603"/>
            <a:ext cx="3186662" cy="3274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66044" y="1844824"/>
            <a:ext cx="3854060" cy="1846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93155" y="1499428"/>
                <a:ext cx="2000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55" y="1499428"/>
                <a:ext cx="200009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52461" y="3537003"/>
                <a:ext cx="164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61" y="3537003"/>
                <a:ext cx="16481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18100" y="2710404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100" y="2710404"/>
                <a:ext cx="60803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" y="4437112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7386" y="321996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86" y="3219962"/>
                <a:ext cx="608037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3466" y="771055"/>
                <a:ext cx="3168352" cy="431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the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  →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(4,4)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(0,2)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Distance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466" y="771055"/>
                <a:ext cx="3168352" cy="4313425"/>
              </a:xfrm>
              <a:prstGeom prst="rect">
                <a:avLst/>
              </a:prstGeom>
              <a:blipFill rotWithShape="0">
                <a:blip r:embed="rId9"/>
                <a:stretch>
                  <a:fillRect l="-1734" t="-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9917" y="200673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17" y="2006732"/>
                <a:ext cx="60803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23628" y="5205515"/>
                <a:ext cx="7470720" cy="1441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the area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0,8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algn="ctr"/>
                <a:r>
                  <a:rPr lang="en-GB" dirty="0"/>
                  <a:t>Use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𝑅𝑄</m:t>
                    </m:r>
                  </m:oMath>
                </a14:m>
                <a:r>
                  <a:rPr lang="en-GB" dirty="0"/>
                  <a:t> as the base:</a:t>
                </a:r>
                <a:br>
                  <a:rPr lang="en-GB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×6×4=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205515"/>
                <a:ext cx="7470720" cy="1441933"/>
              </a:xfrm>
              <a:prstGeom prst="rect">
                <a:avLst/>
              </a:prstGeom>
              <a:blipFill rotWithShape="0">
                <a:blip r:embed="rId11"/>
                <a:stretch>
                  <a:fillRect l="-735" t="-2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148064" y="813585"/>
            <a:ext cx="288032" cy="3033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79919" y="5280915"/>
            <a:ext cx="288032" cy="3033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5329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Area of Shapes</a:t>
              </a:r>
              <a:endParaRPr lang="en-GB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755576" y="1484784"/>
            <a:ext cx="0" cy="4320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55576" y="4581128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82709" y="439646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709" y="4396462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5556" y="110254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102545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 flipV="1">
            <a:off x="251520" y="1738620"/>
            <a:ext cx="4321026" cy="19064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67544" y="2012776"/>
            <a:ext cx="3960440" cy="3703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05213" y="4618610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213" y="4618610"/>
                <a:ext cx="608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2982" y="4450201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82" y="4450201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8394" y="1880354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4" y="1880354"/>
                <a:ext cx="60803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5323" y="521131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23" y="5211312"/>
                <a:ext cx="60803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/>
          <p:cNvSpPr/>
          <p:nvPr/>
        </p:nvSpPr>
        <p:spPr>
          <a:xfrm rot="5400000">
            <a:off x="280752" y="2450120"/>
            <a:ext cx="3469928" cy="2520279"/>
          </a:xfrm>
          <a:prstGeom prst="triangle">
            <a:avLst>
              <a:gd name="adj" fmla="val 31564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 rot="5400000">
            <a:off x="5592963" y="2403662"/>
            <a:ext cx="3469928" cy="2520279"/>
          </a:xfrm>
          <a:prstGeom prst="triangle">
            <a:avLst>
              <a:gd name="adj" fmla="val 31564"/>
            </a:avLst>
          </a:prstGeom>
          <a:solidFill>
            <a:srgbClr val="FF0000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156176" y="3061154"/>
            <a:ext cx="2304256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894877" y="1928838"/>
            <a:ext cx="5608" cy="353516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09361" y="3298423"/>
            <a:ext cx="1227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Base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544739" y="3006035"/>
            <a:ext cx="1287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Height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616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Area of Shapes</a:t>
              </a:r>
              <a:endParaRPr lang="en-GB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755576" y="1484784"/>
            <a:ext cx="0" cy="4320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55576" y="4581128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1857" y="43820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857" y="4382028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5556" y="110254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102545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 flipV="1">
            <a:off x="251520" y="1738620"/>
            <a:ext cx="4321026" cy="19064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67544" y="2012776"/>
            <a:ext cx="3960440" cy="3703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14820" y="1828110"/>
                <a:ext cx="20000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820" y="1828110"/>
                <a:ext cx="200009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3024" y="1809487"/>
                <a:ext cx="164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24" y="1809487"/>
                <a:ext cx="16481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87824" y="2691822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691822"/>
                <a:ext cx="60803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2982" y="4450201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82" y="4450201"/>
                <a:ext cx="60803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8394" y="1880354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4" y="1880354"/>
                <a:ext cx="608037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69143" y="1340768"/>
                <a:ext cx="4089157" cy="5054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2000" dirty="0" smtClean="0"/>
                  <a:t>Determine </a:t>
                </a:r>
                <a:r>
                  <a:rPr lang="en-GB" sz="2000" dirty="0"/>
                  <a:t>the coordinate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pPr marL="342900" indent="-342900">
                  <a:buAutoNum type="alphaLcParenR"/>
                </a:pPr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   →  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000" b="1" dirty="0"/>
              </a:p>
              <a:p>
                <a:endParaRPr lang="en-GB" sz="2000" dirty="0"/>
              </a:p>
              <a:p>
                <a:r>
                  <a:rPr lang="en-GB" sz="2000" dirty="0"/>
                  <a:t>b) Determine the area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endParaRPr lang="en-GB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𝑸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en-GB" sz="2000" b="1" dirty="0"/>
              </a:p>
              <a:p>
                <a:endParaRPr lang="en-GB" sz="2000" dirty="0"/>
              </a:p>
              <a:p>
                <a:r>
                  <a:rPr lang="en-GB" sz="2000" dirty="0"/>
                  <a:t>c) Determine the length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𝑸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𝑫𝒊𝒔𝒕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</m:e>
                      </m:rad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143" y="1340768"/>
                <a:ext cx="4089157" cy="5054782"/>
              </a:xfrm>
              <a:prstGeom prst="rect">
                <a:avLst/>
              </a:prstGeom>
              <a:blipFill rotWithShape="0">
                <a:blip r:embed="rId9"/>
                <a:stretch>
                  <a:fillRect l="-1642" t="-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7559" y="5219981"/>
                <a:ext cx="6080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59" y="5219981"/>
                <a:ext cx="608037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64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 </a:t>
            </a:r>
            <a:r>
              <a:rPr lang="en-GB" sz="2400" dirty="0"/>
              <a:t>102-103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22" y="182974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 Problems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81021" y="2141021"/>
                <a:ext cx="6639251" cy="2990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2001 1C]</a:t>
                </a:r>
              </a:p>
              <a:p>
                <a:r>
                  <a:rPr lang="en-GB" sz="1600" dirty="0"/>
                  <a:t>The shortest distance from the origin to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dirty="0"/>
                  <a:t> is what?</a:t>
                </a:r>
              </a:p>
              <a:p>
                <a:endParaRPr lang="en-GB" b="1" dirty="0"/>
              </a:p>
              <a:p>
                <a:r>
                  <a:rPr lang="en-GB" b="1" dirty="0"/>
                  <a:t>Gradient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n-GB" b="1" dirty="0"/>
                  <a:t> is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b="1" dirty="0"/>
                  <a:t>. Therefore gradient of line going through origin and closest point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/>
                  <a:t> (see diagram). This line therefore has equation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b="1" dirty="0"/>
              </a:p>
              <a:p>
                <a:r>
                  <a:rPr lang="en-GB" b="1" dirty="0"/>
                  <a:t>Solving two equations simultaneously, we get point of intersection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.</a:t>
                </a:r>
              </a:p>
              <a:p>
                <a:r>
                  <a:rPr lang="en-GB" b="1" dirty="0"/>
                  <a:t>Therefore distance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𝑶𝑨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b="1" dirty="0"/>
                  <a:t>.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21" y="2141021"/>
                <a:ext cx="6639251" cy="2990755"/>
              </a:xfrm>
              <a:prstGeom prst="rect">
                <a:avLst/>
              </a:prstGeom>
              <a:blipFill>
                <a:blip r:embed="rId2"/>
                <a:stretch>
                  <a:fillRect l="-826" t="-611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257745" y="5427512"/>
            <a:ext cx="1512168" cy="1290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 rot="2574543">
                <a:off x="1482648" y="5968862"/>
                <a:ext cx="18073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74543">
                <a:off x="1482648" y="5968862"/>
                <a:ext cx="180739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940222" y="6375589"/>
            <a:ext cx="129131" cy="12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593663" y="5671136"/>
            <a:ext cx="129131" cy="12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024903" y="5715189"/>
            <a:ext cx="622300" cy="7048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17797" y="6142705"/>
                <a:ext cx="5250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97" y="6142705"/>
                <a:ext cx="52509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65225" y="2213365"/>
            <a:ext cx="201509" cy="2218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7970" y="2922825"/>
            <a:ext cx="6448286" cy="3795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860032" y="151262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</a:t>
            </a:r>
            <a:r>
              <a:rPr lang="en-US" sz="2400" dirty="0" smtClean="0">
                <a:solidFill>
                  <a:schemeClr val="bg1"/>
                </a:solidFill>
              </a:rPr>
              <a:t>lesson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Q1-3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Q4-7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Q11-12 &amp; Ext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730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22296</TotalTime>
  <Words>267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877</cp:revision>
  <dcterms:created xsi:type="dcterms:W3CDTF">2013-02-28T07:36:55Z</dcterms:created>
  <dcterms:modified xsi:type="dcterms:W3CDTF">2019-09-02T02:29:02Z</dcterms:modified>
</cp:coreProperties>
</file>