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662" r:id="rId2"/>
    <p:sldId id="659" r:id="rId3"/>
    <p:sldId id="660" r:id="rId4"/>
    <p:sldId id="658" r:id="rId5"/>
    <p:sldId id="661" r:id="rId6"/>
    <p:sldId id="663" r:id="rId7"/>
    <p:sldId id="6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7" autoAdjust="0"/>
    <p:restoredTop sz="88534" autoAdjust="0"/>
  </p:normalViewPr>
  <p:slideViewPr>
    <p:cSldViewPr>
      <p:cViewPr varScale="1">
        <p:scale>
          <a:sx n="67" d="100"/>
          <a:sy n="67" d="100"/>
        </p:scale>
        <p:origin x="1464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1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08720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/>
              <a:t>Binomial Expansion</a:t>
            </a:r>
          </a:p>
          <a:p>
            <a:pPr algn="ctr"/>
            <a:r>
              <a:rPr lang="en-GB" sz="8000" dirty="0"/>
              <a:t>- Coefficients</a:t>
            </a:r>
          </a:p>
          <a:p>
            <a:pPr algn="ctr"/>
            <a:endParaRPr lang="en-GB" sz="2400" dirty="0"/>
          </a:p>
          <a:p>
            <a:pPr algn="ctr"/>
            <a:r>
              <a:rPr lang="en-GB" sz="8000" dirty="0"/>
              <a:t>Chapter 8</a:t>
            </a:r>
            <a:endParaRPr lang="en-GB" sz="5400" dirty="0"/>
          </a:p>
          <a:p>
            <a:pPr algn="ctr"/>
            <a:r>
              <a:rPr lang="en-GB" sz="8000" dirty="0"/>
              <a:t>(Part 2 of 3)</a:t>
            </a:r>
          </a:p>
        </p:txBody>
      </p:sp>
    </p:spTree>
    <p:extLst>
      <p:ext uri="{BB962C8B-B14F-4D97-AF65-F5344CB8AC3E}">
        <p14:creationId xmlns:p14="http://schemas.microsoft.com/office/powerpoint/2010/main" val="701519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Binomial Expansion - Coefficients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77665" y="858429"/>
                <a:ext cx="8587526" cy="95898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800" dirty="0"/>
                  <a:t>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2−</m:t>
                            </m:r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𝑐𝑥</m:t>
                            </m:r>
                          </m:e>
                        </m:d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GB" sz="2800" dirty="0"/>
                  <a:t> is 720. </a:t>
                </a:r>
              </a:p>
              <a:p>
                <a:pPr algn="ctr"/>
                <a:r>
                  <a:rPr lang="en-GB" sz="2800" dirty="0"/>
                  <a:t>Find the possible value(s) of the constant 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665" y="858429"/>
                <a:ext cx="8587526" cy="958980"/>
              </a:xfrm>
              <a:prstGeom prst="rect">
                <a:avLst/>
              </a:prstGeom>
              <a:blipFill>
                <a:blip r:embed="rId2"/>
                <a:stretch>
                  <a:fillRect r="-343" b="-884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55576" y="4365104"/>
                <a:ext cx="7776864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Hence:</a:t>
                </a:r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80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=720</m:t>
                      </m:r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br>
                  <a:rPr lang="en-GB" sz="2800" b="0" i="1" dirty="0">
                    <a:latin typeface="Cambria Math" panose="02040503050406030204" pitchFamily="18" charset="0"/>
                  </a:rPr>
                </a:br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=±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365104"/>
                <a:ext cx="7776864" cy="2246769"/>
              </a:xfrm>
              <a:prstGeom prst="rect">
                <a:avLst/>
              </a:prstGeom>
              <a:blipFill rotWithShape="0">
                <a:blip r:embed="rId3"/>
                <a:stretch>
                  <a:fillRect t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119608" y="2185653"/>
                <a:ext cx="6903640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800" dirty="0"/>
                  <a:t> term of expansion is: </a:t>
                </a:r>
              </a:p>
              <a:p>
                <a:pPr algn="ctr"/>
                <a:endParaRPr lang="en-GB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10</m:t>
                      </m:r>
                      <m:sSup>
                        <m:sSup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𝑐𝑥</m:t>
                              </m:r>
                            </m:e>
                          </m:d>
                        </m:e>
                        <m:sup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2800" i="1" dirty="0">
                  <a:latin typeface="Cambria Math" panose="02040503050406030204" pitchFamily="18" charset="0"/>
                </a:endParaRPr>
              </a:p>
              <a:p>
                <a:pPr algn="ctr"/>
                <a:endParaRPr lang="en-GB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80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608" y="2185653"/>
                <a:ext cx="6903640" cy="1938992"/>
              </a:xfrm>
              <a:prstGeom prst="rect">
                <a:avLst/>
              </a:prstGeom>
              <a:blipFill rotWithShape="0">
                <a:blip r:embed="rId4"/>
                <a:stretch>
                  <a:fillRect t="-31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801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Binomial Expansion - Coefficients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922" y="764704"/>
            <a:ext cx="8640960" cy="237922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233" y="3429000"/>
            <a:ext cx="8456338" cy="264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842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Binomial Expansion - Coefficients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6932" y="836712"/>
                <a:ext cx="8928992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sz="2800" dirty="0"/>
                  <a:t>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𝑞𝑥</m:t>
                            </m:r>
                          </m:e>
                        </m:d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GB" sz="2800" dirty="0"/>
                  <a:t> is 3360. Find the possible value(s) of the constant 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32" y="836712"/>
                <a:ext cx="8928992" cy="954107"/>
              </a:xfrm>
              <a:prstGeom prst="rect">
                <a:avLst/>
              </a:prstGeom>
              <a:blipFill>
                <a:blip r:embed="rId2"/>
                <a:stretch>
                  <a:fillRect r="-264" b="-828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59632" y="2060848"/>
                <a:ext cx="7056784" cy="43960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dirty="0"/>
                  <a:t>Term is: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3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3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𝑞𝑥</m:t>
                              </m:r>
                            </m:e>
                          </m:d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=210</m:t>
                      </m:r>
                      <m:sSup>
                        <m:sSup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36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3600" dirty="0"/>
              </a:p>
              <a:p>
                <a:r>
                  <a:rPr lang="en-GB" sz="3600" dirty="0"/>
                  <a:t>Therefore: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210</m:t>
                      </m:r>
                      <m:sSup>
                        <m:sSup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=3360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=16</m:t>
                      </m:r>
                    </m:oMath>
                    <m:oMath xmlns:m="http://schemas.openxmlformats.org/officeDocument/2006/math"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𝒒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=±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060848"/>
                <a:ext cx="7056784" cy="4396012"/>
              </a:xfrm>
              <a:prstGeom prst="rect">
                <a:avLst/>
              </a:prstGeom>
              <a:blipFill>
                <a:blip r:embed="rId3"/>
                <a:stretch>
                  <a:fillRect l="-2679" t="-20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5302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Binomial Expansion - Coefficients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6911" y="851839"/>
                <a:ext cx="7800156" cy="12003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𝑎𝑥</m:t>
                            </m:r>
                          </m:e>
                        </m:d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GB" sz="2400" dirty="0"/>
                  <a:t>, where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400" dirty="0"/>
                  <a:t> is a non-zero constant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400" dirty="0"/>
                  <a:t> is double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400" dirty="0"/>
                  <a:t>. Find the value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911" y="851839"/>
                <a:ext cx="7800156" cy="1200329"/>
              </a:xfrm>
              <a:prstGeom prst="rect">
                <a:avLst/>
              </a:prstGeom>
              <a:blipFill>
                <a:blip r:embed="rId2"/>
                <a:stretch>
                  <a:fillRect b="-358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08092" y="2132856"/>
                <a:ext cx="7926672" cy="43820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400" dirty="0"/>
                  <a:t> term: 	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  <m:m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sup>
                        </m:sSup>
                      </m:e>
                    </m:d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𝑎𝑥</m:t>
                            </m:r>
                          </m:e>
                        </m:d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=45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24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400" dirty="0"/>
                  <a:t> term:		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  <m:m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</m:sSup>
                      </m:e>
                    </m:d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𝑎𝑥</m:t>
                            </m:r>
                          </m:e>
                        </m:d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=120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240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∴120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120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=90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  <a:p>
                <a:pPr algn="ctr"/>
                <a:r>
                  <a:rPr lang="en-GB" sz="2400" dirty="0"/>
                  <a:t>But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400" dirty="0"/>
                  <a:t> is non-zero, so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92" y="2132856"/>
                <a:ext cx="7926672" cy="4382033"/>
              </a:xfrm>
              <a:prstGeom prst="rect">
                <a:avLst/>
              </a:prstGeom>
              <a:blipFill rotWithShape="0">
                <a:blip r:embed="rId3"/>
                <a:stretch>
                  <a:fillRect b="-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913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FB36D80A-E695-BB47-89AB-F8BCBECFA5A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21" name="TextBox 32">
              <a:extLst>
                <a:ext uri="{FF2B5EF4-FFF2-40B4-BE49-F238E27FC236}">
                  <a16:creationId xmlns:a16="http://schemas.microsoft.com/office/drawing/2014/main" id="{AB0B1D8F-52D8-754D-86C4-AF2316D3459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8C</a:t>
              </a:r>
              <a:endParaRPr lang="en-GB" sz="3200" dirty="0"/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BC0F30D-66A5-194F-9867-B8C999063C5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D4D1A248-9517-E746-A352-EECE54698405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</a:t>
            </a:r>
          </a:p>
          <a:p>
            <a:r>
              <a:rPr lang="en-GB" sz="2400" dirty="0"/>
              <a:t>Page 164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97727AE-6201-E34B-A9F2-ECE790FE1D82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B59C521-C7EB-1944-B458-46D19197E175}"/>
                  </a:ext>
                </a:extLst>
              </p:cNvPr>
              <p:cNvSpPr txBox="1"/>
              <p:nvPr/>
            </p:nvSpPr>
            <p:spPr>
              <a:xfrm>
                <a:off x="442268" y="2348756"/>
                <a:ext cx="5760640" cy="1092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[AEA 2013 Q1a] In the binomial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/>
                  <a:t> the coefficients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dirty="0"/>
                  <a:t> are equal and non-zero.</a:t>
                </a:r>
              </a:p>
              <a:p>
                <a:r>
                  <a:rPr lang="en-GB" dirty="0"/>
                  <a:t>Find the possible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B59C521-C7EB-1944-B458-46D19197E1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268" y="2348756"/>
                <a:ext cx="5760640" cy="1092992"/>
              </a:xfrm>
              <a:prstGeom prst="rect">
                <a:avLst/>
              </a:prstGeom>
              <a:blipFill>
                <a:blip r:embed="rId2"/>
                <a:stretch>
                  <a:fillRect l="-881"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89D81EC9-81D2-D440-A8C5-A490032E71CF}"/>
              </a:ext>
            </a:extLst>
          </p:cNvPr>
          <p:cNvSpPr txBox="1"/>
          <p:nvPr/>
        </p:nvSpPr>
        <p:spPr>
          <a:xfrm>
            <a:off x="433760" y="196344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C940FEA-C7D2-9B43-80F6-60DF5ABBD685}"/>
                  </a:ext>
                </a:extLst>
              </p:cNvPr>
              <p:cNvSpPr txBox="1"/>
              <p:nvPr/>
            </p:nvSpPr>
            <p:spPr>
              <a:xfrm>
                <a:off x="6279108" y="2361456"/>
                <a:ext cx="2737892" cy="157286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:r>
                  <a:rPr lang="en-GB" sz="1600" b="1" dirty="0"/>
                  <a:t>Hint</a:t>
                </a:r>
                <a:r>
                  <a:rPr lang="en-GB" sz="1600" dirty="0"/>
                  <a:t>: Remember that </a:t>
                </a:r>
                <a:br>
                  <a:rPr lang="en-GB" sz="16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Can you similarly simplify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/>
                  <a:t> using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mr>
                        </m:m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!</m:t>
                        </m:r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GB" sz="1600" dirty="0"/>
                  <a:t>?</a:t>
                </a: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C940FEA-C7D2-9B43-80F6-60DF5ABBD6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9108" y="2361456"/>
                <a:ext cx="2737892" cy="15728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DF4EA6B-A884-A342-A22B-A946479A917B}"/>
                  </a:ext>
                </a:extLst>
              </p:cNvPr>
              <p:cNvSpPr txBox="1"/>
              <p:nvPr/>
            </p:nvSpPr>
            <p:spPr>
              <a:xfrm>
                <a:off x="420936" y="4727558"/>
                <a:ext cx="5760640" cy="2216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[STEP I 2010 Q5a] By considering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/>
                  <a:t>,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is a positive integer, or otherwise, show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+…+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  <a:p>
                <a:endParaRPr lang="en-GB" sz="7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1" i="1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1" i="1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1" i="1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1" i="1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+…+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1" i="1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en-GB" b="1" dirty="0"/>
              </a:p>
              <a:p>
                <a:r>
                  <a:rPr lang="en-GB" b="1" dirty="0"/>
                  <a:t>Letting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b="1" dirty="0"/>
                  <a:t> gives the desired result.</a:t>
                </a: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DF4EA6B-A884-A342-A22B-A946479A91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36" y="4727558"/>
                <a:ext cx="5760640" cy="2216761"/>
              </a:xfrm>
              <a:prstGeom prst="rect">
                <a:avLst/>
              </a:prstGeom>
              <a:blipFill>
                <a:blip r:embed="rId4"/>
                <a:stretch>
                  <a:fillRect l="-659" t="-1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3584B71B-6423-B442-9D23-C89BA709483C}"/>
              </a:ext>
            </a:extLst>
          </p:cNvPr>
          <p:cNvSpPr txBox="1"/>
          <p:nvPr/>
        </p:nvSpPr>
        <p:spPr>
          <a:xfrm>
            <a:off x="6291808" y="4557249"/>
            <a:ext cx="2737892" cy="10772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600" b="1" dirty="0" err="1"/>
              <a:t>Froflection</a:t>
            </a:r>
            <a:r>
              <a:rPr lang="en-GB" sz="1600" dirty="0"/>
              <a:t>: This means that the sum of each row in Pascal’s Triangle gives successive powers of 2. Safe!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72AD57A9-01BD-F244-B2EA-26B97B13C3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98624" y="3421062"/>
            <a:ext cx="3029257" cy="1354138"/>
          </a:xfrm>
          <a:prstGeom prst="rect">
            <a:avLst/>
          </a:prstGeom>
        </p:spPr>
      </p:pic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062A048-3C03-AB40-8A01-0BDE25FEDF1E}"/>
              </a:ext>
            </a:extLst>
          </p:cNvPr>
          <p:cNvCxnSpPr/>
          <p:nvPr/>
        </p:nvCxnSpPr>
        <p:spPr>
          <a:xfrm flipH="1">
            <a:off x="5867400" y="4775200"/>
            <a:ext cx="411708" cy="215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0131E2F9-A51A-7849-8298-131F24A47EFF}"/>
              </a:ext>
            </a:extLst>
          </p:cNvPr>
          <p:cNvSpPr/>
          <p:nvPr/>
        </p:nvSpPr>
        <p:spPr>
          <a:xfrm>
            <a:off x="107504" y="2556494"/>
            <a:ext cx="288032" cy="25553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0785FAD-1174-6740-88B9-F14CD894528C}"/>
              </a:ext>
            </a:extLst>
          </p:cNvPr>
          <p:cNvCxnSpPr/>
          <p:nvPr/>
        </p:nvCxnSpPr>
        <p:spPr>
          <a:xfrm flipH="1" flipV="1">
            <a:off x="5956300" y="3111500"/>
            <a:ext cx="317500" cy="63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D8B9F7D1-58E1-6B4F-8476-74F58AFCE810}"/>
              </a:ext>
            </a:extLst>
          </p:cNvPr>
          <p:cNvSpPr/>
          <p:nvPr/>
        </p:nvSpPr>
        <p:spPr>
          <a:xfrm>
            <a:off x="546950" y="3390141"/>
            <a:ext cx="5231550" cy="133425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1C8841-275D-B34F-928F-A58FE60789E7}"/>
              </a:ext>
            </a:extLst>
          </p:cNvPr>
          <p:cNvSpPr/>
          <p:nvPr/>
        </p:nvSpPr>
        <p:spPr>
          <a:xfrm>
            <a:off x="455216" y="6109133"/>
            <a:ext cx="5564584" cy="72346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E0BD171-EEC6-B548-80F4-F0057696EC4A}"/>
              </a:ext>
            </a:extLst>
          </p:cNvPr>
          <p:cNvSpPr/>
          <p:nvPr/>
        </p:nvSpPr>
        <p:spPr>
          <a:xfrm>
            <a:off x="107504" y="4823444"/>
            <a:ext cx="288032" cy="25553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ACDE18D-84E0-2C44-9C2D-04E838491D81}"/>
              </a:ext>
            </a:extLst>
          </p:cNvPr>
          <p:cNvSpPr txBox="1"/>
          <p:nvPr/>
        </p:nvSpPr>
        <p:spPr>
          <a:xfrm>
            <a:off x="4324226" y="177113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Complete before the lesson Q1&amp;3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Q5-7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		</a:t>
            </a:r>
            <a:r>
              <a:rPr lang="en-US" sz="2400" dirty="0"/>
              <a:t>Challenge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23945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60A4765-F809-7046-AAA0-9490A85BF93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142461B-7E6F-0345-87D9-007E8EA4293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8D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AD81274-8C70-D449-9574-BA7057C83B5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BF464783-7788-CF48-9AEF-F5D82632DA2F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</a:t>
            </a:r>
          </a:p>
          <a:p>
            <a:r>
              <a:rPr lang="en-GB" sz="2400" dirty="0"/>
              <a:t>Pages 166-167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D99E3B4-A891-DD41-B5FC-328457E46A2B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6FE110B-8FDA-3C4D-ADEE-B97147BBAB9A}"/>
                  </a:ext>
                </a:extLst>
              </p:cNvPr>
              <p:cNvSpPr txBox="1"/>
              <p:nvPr/>
            </p:nvSpPr>
            <p:spPr>
              <a:xfrm>
                <a:off x="430064" y="2332772"/>
                <a:ext cx="4069928" cy="44533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i="1" dirty="0"/>
                  <a:t>[MAT 2014 1G] </a:t>
                </a:r>
                <a:r>
                  <a:rPr lang="en-GB" dirty="0"/>
                  <a:t>Let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be a positive integer.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GB" dirty="0"/>
                  <a:t>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𝑥𝑦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/>
                  <a:t> equals:</a:t>
                </a:r>
              </a:p>
              <a:p>
                <a:pPr marL="342900" indent="-342900">
                  <a:buAutoNum type="alphaUcParenR"/>
                </a:pPr>
                <a:r>
                  <a:rPr lang="en-GB" b="0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dirty="0"/>
              </a:p>
              <a:p>
                <a:pPr marL="342900" indent="-342900">
                  <a:buAutoNum type="alphaU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GB" dirty="0"/>
              </a:p>
              <a:p>
                <a:pPr marL="342900" indent="-342900">
                  <a:buAutoNum type="alphaU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dirty="0"/>
              </a:p>
              <a:p>
                <a:pPr marL="342900" indent="-342900">
                  <a:buAutoNum type="alphaU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dirty="0"/>
              </a:p>
              <a:p>
                <a:pPr marL="342900" indent="-342900">
                  <a:buAutoNum type="alphaU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dirty="0"/>
              </a:p>
              <a:p>
                <a:r>
                  <a:rPr lang="en-GB" sz="1400" b="1" dirty="0"/>
                  <a:t>Try to imagine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sz="1400" b="1" dirty="0"/>
                  <a:t> brackets written out. To get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sSup>
                      <m:sSup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</m:oMath>
                </a14:m>
                <a:r>
                  <a:rPr lang="en-GB" sz="1400" b="1" dirty="0"/>
                  <a:t>, we must have chosen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𝒙𝒚</m:t>
                    </m:r>
                  </m:oMath>
                </a14:m>
                <a:r>
                  <a:rPr lang="en-GB" sz="1400" b="1" dirty="0"/>
                  <a:t> from 3 brackets,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1400" b="1" dirty="0"/>
                  <a:t> from one and 1 from the remaining brackets. That’s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</m:mr>
                          <m:mr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b="1" dirty="0"/>
                  <a:t> choices for the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𝒙𝒚</m:t>
                    </m:r>
                  </m:oMath>
                </a14:m>
                <a:r>
                  <a:rPr lang="en-GB" sz="1400" b="1" dirty="0"/>
                  <a:t> term, and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GB" sz="1400" b="1" dirty="0"/>
                  <a:t> choices for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sz="1400" b="1" dirty="0"/>
                  <a:t> term.</a:t>
                </a:r>
              </a:p>
              <a:p>
                <a:r>
                  <a:rPr lang="en-GB" sz="1400" b="1" dirty="0"/>
                  <a:t>Using the definition of the choose function, you can show that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𝟒</m:t>
                    </m:r>
                    <m:d>
                      <m:d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</m:mr>
                          <m:mr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</m:mr>
                        </m:m>
                      </m:e>
                    </m:d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d>
                    <m:d>
                      <m:d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</m:mr>
                          <m:mr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400" b="1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6FE110B-8FDA-3C4D-ADEE-B97147BBAB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064" y="2332772"/>
                <a:ext cx="4069928" cy="4453335"/>
              </a:xfrm>
              <a:prstGeom prst="rect">
                <a:avLst/>
              </a:prstGeom>
              <a:blipFill>
                <a:blip r:embed="rId2"/>
                <a:stretch>
                  <a:fillRect l="-1246" t="-570" b="-2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570A6835-3EFC-DE46-B93F-F92280161DD0}"/>
              </a:ext>
            </a:extLst>
          </p:cNvPr>
          <p:cNvSpPr txBox="1"/>
          <p:nvPr/>
        </p:nvSpPr>
        <p:spPr>
          <a:xfrm>
            <a:off x="433760" y="196344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59651D4-863E-DA45-8C8A-15F013B08780}"/>
              </a:ext>
            </a:extLst>
          </p:cNvPr>
          <p:cNvSpPr/>
          <p:nvPr/>
        </p:nvSpPr>
        <p:spPr>
          <a:xfrm>
            <a:off x="80616" y="2408273"/>
            <a:ext cx="288032" cy="25553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AFE336-B8FF-174C-A0B0-F6C99510F69A}"/>
              </a:ext>
            </a:extLst>
          </p:cNvPr>
          <p:cNvSpPr/>
          <p:nvPr/>
        </p:nvSpPr>
        <p:spPr>
          <a:xfrm>
            <a:off x="4813424" y="1946230"/>
            <a:ext cx="288032" cy="25553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9A5692A-2C0A-0B4D-800F-579F4003AFED}"/>
                  </a:ext>
                </a:extLst>
              </p:cNvPr>
              <p:cNvSpPr txBox="1"/>
              <p:nvPr/>
            </p:nvSpPr>
            <p:spPr>
              <a:xfrm>
                <a:off x="5101456" y="1849473"/>
                <a:ext cx="3953644" cy="48458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[STEP I 2013 Q6] By considering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</m:oMath>
                </a14:m>
                <a:r>
                  <a:rPr lang="en-GB" dirty="0"/>
                  <a:t> in the series for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/>
                  <a:t>, or otherwise, obtain the following relation between binomial coefficients: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  <a:p>
                <a:r>
                  <a:rPr lang="en-GB" sz="1600" b="1" dirty="0"/>
                  <a:t>Noting that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sSup>
                      <m:sSupPr>
                        <m:ctrlPr>
                          <a:rPr lang="en-GB" sz="16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GB" sz="16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16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en-GB" sz="1600" b="1" dirty="0"/>
                  <a:t>,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sup>
                    </m:sSup>
                  </m:oMath>
                </a14:m>
                <a:r>
                  <a:rPr lang="en-GB" sz="1600" b="1" dirty="0"/>
                  <a:t> term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b="1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mr>
                        </m:m>
                      </m:e>
                    </m:d>
                    <m:sSup>
                      <m:sSup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sup>
                    </m:sSup>
                  </m:oMath>
                </a14:m>
                <a:r>
                  <a:rPr lang="en-GB" sz="1600" b="1" dirty="0"/>
                  <a:t>.</a:t>
                </a:r>
              </a:p>
              <a:p>
                <a:pPr/>
                <a:r>
                  <a:rPr lang="en-GB" sz="1600" b="1" dirty="0"/>
                  <a:t>But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sup>
                    </m:sSup>
                  </m:oMath>
                </a14:m>
                <a:r>
                  <a:rPr lang="en-GB" sz="1600" b="1" dirty="0"/>
                  <a:t> term could be obtained either by 1 in the first bracket multiplied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sup>
                    </m:sSup>
                  </m:oMath>
                </a14:m>
                <a:r>
                  <a:rPr lang="en-GB" sz="1600" b="1" dirty="0"/>
                  <a:t> term in the second, giving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GB" sz="16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b="1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mr>
                        </m:m>
                      </m:e>
                    </m:d>
                    <m:sSup>
                      <m:sSupPr>
                        <m:ctrlPr>
                          <a:rPr lang="en-GB" sz="16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𝒓</m:t>
                        </m:r>
                      </m:sup>
                    </m:sSup>
                  </m:oMath>
                </a14:m>
                <a:r>
                  <a:rPr lang="en-GB" sz="1600" b="1" dirty="0"/>
                  <a:t>, or the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600" b="1" dirty="0"/>
                  <a:t> in the first bracket multiplied by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en-GB" sz="1600" b="1" dirty="0"/>
                  <a:t> term in the second,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GB" sz="16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b="1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mr>
                        </m:m>
                      </m:e>
                    </m:d>
                    <m:sSup>
                      <m:sSup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b="1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mr>
                        </m:m>
                      </m:e>
                    </m:d>
                    <m:sSup>
                      <m:sSup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sup>
                    </m:sSup>
                  </m:oMath>
                </a14:m>
                <a:r>
                  <a:rPr lang="en-GB" sz="1600" b="1" dirty="0"/>
                  <a:t>. Thus comparing coefficients: </a:t>
                </a:r>
                <a:br>
                  <a:rPr lang="en-GB" sz="1600" b="1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1" i="1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1" i="1"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1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1" i="1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1" i="1"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  <m:r>
                                  <a:rPr lang="en-GB" sz="1600" b="1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600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b="1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1" i="1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  <m:r>
                                  <a:rPr lang="en-GB" sz="1600" b="1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1600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1" i="1"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1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9A5692A-2C0A-0B4D-800F-579F4003AF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1456" y="1849473"/>
                <a:ext cx="3953644" cy="4845878"/>
              </a:xfrm>
              <a:prstGeom prst="rect">
                <a:avLst/>
              </a:prstGeom>
              <a:blipFill>
                <a:blip r:embed="rId3"/>
                <a:stretch>
                  <a:fillRect l="-1282" t="-524" r="-16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DC863AE3-835F-D242-8A66-0B08E1BDB7BE}"/>
              </a:ext>
            </a:extLst>
          </p:cNvPr>
          <p:cNvSpPr/>
          <p:nvPr/>
        </p:nvSpPr>
        <p:spPr>
          <a:xfrm>
            <a:off x="513356" y="5023556"/>
            <a:ext cx="3934466" cy="17385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4ACBCA-F312-474C-848F-E628645AB456}"/>
              </a:ext>
            </a:extLst>
          </p:cNvPr>
          <p:cNvSpPr/>
          <p:nvPr/>
        </p:nvSpPr>
        <p:spPr>
          <a:xfrm>
            <a:off x="5131923" y="3735332"/>
            <a:ext cx="3842744" cy="297026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034A89-2947-7F43-952A-2F728A775B36}"/>
              </a:ext>
            </a:extLst>
          </p:cNvPr>
          <p:cNvSpPr txBox="1"/>
          <p:nvPr/>
        </p:nvSpPr>
        <p:spPr>
          <a:xfrm>
            <a:off x="4579762" y="162649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Complete before the lesson Q1-2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Q3-4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Q5-6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		</a:t>
            </a:r>
            <a:r>
              <a:rPr lang="en-US" sz="2400" dirty="0"/>
              <a:t>Q7-10 &amp; Challenge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4492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27780</TotalTime>
  <Words>503</Words>
  <Application>Microsoft Macintosh PowerPoint</Application>
  <PresentationFormat>On-screen Show (4:3)</PresentationFormat>
  <Paragraphs>80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1048</cp:revision>
  <dcterms:created xsi:type="dcterms:W3CDTF">2013-02-28T07:36:55Z</dcterms:created>
  <dcterms:modified xsi:type="dcterms:W3CDTF">2019-09-14T12:32:09Z</dcterms:modified>
</cp:coreProperties>
</file>