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69" r:id="rId2"/>
    <p:sldId id="574" r:id="rId3"/>
    <p:sldId id="576" r:id="rId4"/>
    <p:sldId id="573" r:id="rId5"/>
    <p:sldId id="578" r:id="rId6"/>
    <p:sldId id="579" r:id="rId7"/>
    <p:sldId id="580" r:id="rId8"/>
    <p:sldId id="559" r:id="rId9"/>
    <p:sldId id="570" r:id="rId10"/>
    <p:sldId id="572" r:id="rId11"/>
    <p:sldId id="566" r:id="rId12"/>
    <p:sldId id="55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78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36512" y="836712"/>
            <a:ext cx="91428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Application of Forces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8000" dirty="0"/>
              <a:t>Statics Rigid Bodies</a:t>
            </a:r>
          </a:p>
          <a:p>
            <a:pPr algn="ctr"/>
            <a:endParaRPr lang="en-GB" dirty="0"/>
          </a:p>
          <a:p>
            <a:pPr algn="ctr"/>
            <a:r>
              <a:rPr lang="en-GB" sz="8000" dirty="0"/>
              <a:t>Chapter 7 </a:t>
            </a:r>
          </a:p>
          <a:p>
            <a:pPr algn="ctr"/>
            <a:r>
              <a:rPr lang="en-GB" sz="8000" dirty="0"/>
              <a:t>(Part 3 of 5)</a:t>
            </a:r>
          </a:p>
        </p:txBody>
      </p:sp>
    </p:spTree>
    <p:extLst>
      <p:ext uri="{BB962C8B-B14F-4D97-AF65-F5344CB8AC3E}">
        <p14:creationId xmlns:p14="http://schemas.microsoft.com/office/powerpoint/2010/main" val="4189876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Static rigid bodies – Exam Questions with a Peg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/>
              <p:nvPr/>
            </p:nvSpPr>
            <p:spPr>
              <a:xfrm>
                <a:off x="322956" y="788370"/>
                <a:ext cx="8496944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uniform rod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/>
                  <a:t> of mass 40kg and length 10m rests with the end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on rough horizontal ground. The rod rests against a smooth peg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000" dirty="0"/>
                  <a:t> m. </a:t>
                </a:r>
              </a:p>
              <a:p>
                <a:r>
                  <a:rPr lang="en-GB" sz="2000" dirty="0"/>
                  <a:t>The rod is in limiting equilibrium at an angle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2000" dirty="0"/>
                  <a:t> to the horizontal.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magnitude of the reaction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coefficient of friction between the rod and the ground.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88370"/>
                <a:ext cx="8496944" cy="1631216"/>
              </a:xfrm>
              <a:prstGeom prst="rect">
                <a:avLst/>
              </a:prstGeom>
              <a:blipFill>
                <a:blip r:embed="rId2"/>
                <a:stretch>
                  <a:fillRect b="-67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4770" b="15118"/>
          <a:stretch/>
        </p:blipFill>
        <p:spPr>
          <a:xfrm>
            <a:off x="0" y="2388823"/>
            <a:ext cx="4283968" cy="29123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139952" y="4869082"/>
                <a:ext cx="4248471" cy="19016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𝑹𝒆𝒔𝒐𝒍𝒗𝒆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𝑽𝒆𝒓𝒕𝒊𝒄𝒂𝒍𝒍𝒚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𝒍𝒂𝒅𝒅𝒆𝒓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     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15°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15°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=163.41</m:t>
                      </m:r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61.25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163.41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𝟑𝟕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(2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sf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869082"/>
                <a:ext cx="4248471" cy="1901674"/>
              </a:xfrm>
              <a:prstGeom prst="rect">
                <a:avLst/>
              </a:prstGeom>
              <a:blipFill>
                <a:blip r:embed="rId4"/>
                <a:stretch>
                  <a:fillRect l="-574" r="-11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9FE3F403-5DB1-44DC-8116-10283C64D59C}"/>
              </a:ext>
            </a:extLst>
          </p:cNvPr>
          <p:cNvSpPr/>
          <p:nvPr/>
        </p:nvSpPr>
        <p:spPr>
          <a:xfrm>
            <a:off x="3995333" y="3705494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211960" y="3619509"/>
                <a:ext cx="4824536" cy="831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𝑹𝒆𝒔𝒐𝒍𝒗𝒆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𝑯𝒐𝒓𝒊𝒛𝒐𝒏𝒕𝒂𝒍𝒍𝒚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𝒕𝒐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𝒍𝒂𝒅𝒅𝒆𝒓</m:t>
                      </m:r>
                    </m:oMath>
                  </m:oMathPara>
                </a14:m>
                <a:endParaRPr lang="en-GB" sz="2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15°</m:t>
                          </m:r>
                        </m:e>
                      </m:fun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=61.25 </m:t>
                      </m:r>
                      <m:r>
                        <m:rPr>
                          <m:sty m:val="p"/>
                        </m:rPr>
                        <a:rPr lang="en-GB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br>
                  <a:rPr lang="en-GB" sz="24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619509"/>
                <a:ext cx="4824536" cy="831061"/>
              </a:xfrm>
              <a:prstGeom prst="rect">
                <a:avLst/>
              </a:prstGeom>
              <a:blipFill>
                <a:blip r:embed="rId5"/>
                <a:stretch>
                  <a:fillRect l="-1011" r="-63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67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E14256-7D61-442C-BB6E-714A1B5A6552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A00D80-90F7-4158-A749-4B4EF4C71B84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Static rigid bodies – </a:t>
              </a:r>
              <a:r>
                <a:rPr lang="en-GB" sz="2800" dirty="0"/>
                <a:t>Exam Question with smooth wall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6379AAA-C1BE-42C2-89E8-149AA9BB262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ECF9D6-0E10-4DB6-BE83-99DC6321DD61}"/>
                  </a:ext>
                </a:extLst>
              </p:cNvPr>
              <p:cNvSpPr txBox="1"/>
              <p:nvPr/>
            </p:nvSpPr>
            <p:spPr>
              <a:xfrm>
                <a:off x="250948" y="676519"/>
                <a:ext cx="8640960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A ladder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/>
                  <a:t>,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 and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, has one end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resting on rough horizontal ground. The other end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rests against a smooth vertical wall. A load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/>
                  <a:t> is fixed on the ladder at the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. The ladder is modelled as a uniform rod in a vertical plane perpendicular to the wall and the load is modelled as a particle. The ladder rests in limiting equilibrium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600" dirty="0"/>
                  <a:t>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600" dirty="0"/>
                  <a:t> with the ground.</a:t>
                </a:r>
              </a:p>
              <a:p>
                <a:r>
                  <a:rPr lang="en-GB" sz="1600" dirty="0"/>
                  <a:t>Find the coefficient of friction between the ladder and the ground.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ECF9D6-0E10-4DB6-BE83-99DC6321DD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48" y="676519"/>
                <a:ext cx="8640960" cy="1569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B13A1F-75E0-420D-8B19-B7F60522D18C}"/>
                  </a:ext>
                </a:extLst>
              </p:cNvPr>
              <p:cNvSpPr txBox="1"/>
              <p:nvPr/>
            </p:nvSpPr>
            <p:spPr>
              <a:xfrm>
                <a:off x="456509" y="2355045"/>
                <a:ext cx="51125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𝑯𝒐𝒓𝒊𝒛𝒐𝒏𝒕𝒂𝒍𝒍𝒚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𝑽𝒆𝒓𝒕𝒊𝒄𝒂𝒍𝒍𝒚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3B13A1F-75E0-420D-8B19-B7F60522D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09" y="2355045"/>
                <a:ext cx="5112568" cy="707886"/>
              </a:xfrm>
              <a:prstGeom prst="rect">
                <a:avLst/>
              </a:prstGeom>
              <a:blipFill>
                <a:blip r:embed="rId3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791" y="2364895"/>
            <a:ext cx="3998117" cy="45337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24659" y="4182600"/>
                <a:ext cx="4838297" cy="2336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2.75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=1.5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2.75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𝑚𝑔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=1.5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𝑚𝑔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2.75+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=4.5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=0.225 (3</m:t>
                      </m:r>
                      <m:r>
                        <m:rPr>
                          <m:sty m:val="p"/>
                        </m:rPr>
                        <a:rPr lang="en-GB" sz="2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sf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59" y="4182600"/>
                <a:ext cx="4838297" cy="2336409"/>
              </a:xfrm>
              <a:prstGeom prst="rect">
                <a:avLst/>
              </a:prstGeom>
              <a:blipFill>
                <a:blip r:embed="rId5"/>
                <a:stretch>
                  <a:fillRect b="-2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2429" y="3150898"/>
                <a:ext cx="6397761" cy="9169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b="1" dirty="0">
                    <a:solidFill>
                      <a:prstClr val="black"/>
                    </a:solidFill>
                  </a:rPr>
                  <a:t>M</a:t>
                </a:r>
                <a14:m>
                  <m:oMath xmlns:m="http://schemas.openxmlformats.org/officeDocument/2006/math">
                    <m:r>
                      <a:rPr lang="en-GB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𝐨𝐦𝐞𝐧𝐭𝐬</m:t>
                    </m:r>
                    <m:r>
                      <a:rPr lang="en-GB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GB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GB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>
                    <a:solidFill>
                      <a:prstClr val="black"/>
                    </a:solidFill>
                  </a:rPr>
                  <a:t>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𝑚𝑔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×2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func>
                            <m:func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60°</m:t>
                              </m:r>
                            </m:e>
                          </m:func>
                        </m:e>
                      </m:d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𝑚𝑔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×1.5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func>
                            <m:func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60°</m:t>
                              </m:r>
                            </m:e>
                          </m:func>
                        </m:e>
                      </m:d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×3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func>
                            <m:funcPr>
                              <m:ctrlP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60°</m:t>
                              </m:r>
                            </m:e>
                          </m:func>
                        </m:e>
                      </m:d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×3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func>
                        <m:func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60°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29" y="3150898"/>
                <a:ext cx="6397761" cy="916982"/>
              </a:xfrm>
              <a:prstGeom prst="rect">
                <a:avLst/>
              </a:prstGeom>
              <a:blipFill>
                <a:blip r:embed="rId6"/>
                <a:stretch>
                  <a:fillRect l="-858" t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47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144-146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C00F8C0-9D0C-1F44-A101-426A0BFB2F95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Q2-3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/>
              <a:t>	Q4-7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Q8-13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173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Peg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908916"/>
            <a:ext cx="7848872" cy="3993446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2267744" y="4678226"/>
            <a:ext cx="0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67744" y="5869356"/>
            <a:ext cx="1296144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652120" y="2124940"/>
            <a:ext cx="576064" cy="864096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32040" y="3905639"/>
            <a:ext cx="0" cy="1171629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59632" y="3820102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ground (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/>
              <a:t>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5444" y="493325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Weight (</a:t>
            </a:r>
            <a:r>
              <a:rPr lang="en-GB" sz="2400" dirty="0">
                <a:solidFill>
                  <a:srgbClr val="FF00FF"/>
                </a:solidFill>
              </a:rPr>
              <a:t>mg</a:t>
            </a:r>
            <a:r>
              <a:rPr lang="en-GB" sz="2400" dirty="0"/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67944" y="1660782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peg (</a:t>
            </a:r>
            <a:r>
              <a:rPr lang="en-GB" sz="2400" dirty="0">
                <a:solidFill>
                  <a:srgbClr val="0000FF"/>
                </a:solidFill>
              </a:rPr>
              <a:t>P</a:t>
            </a:r>
            <a:r>
              <a:rPr lang="en-GB" sz="2400" dirty="0"/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39752" y="591966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Friction (</a:t>
            </a:r>
            <a:r>
              <a:rPr lang="en-GB" sz="2400" dirty="0">
                <a:solidFill>
                  <a:srgbClr val="00B050"/>
                </a:solidFill>
              </a:rPr>
              <a:t>F</a:t>
            </a:r>
            <a:r>
              <a:rPr lang="en-GB" sz="2400" dirty="0"/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9069" y="847261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Forces acting on the ladder/rod.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27784" y="5473655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7376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Peg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556792"/>
            <a:ext cx="7848872" cy="3993446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1504712" y="4725144"/>
            <a:ext cx="648072" cy="8250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52784" y="5517232"/>
            <a:ext cx="576064" cy="72008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508104" y="1772816"/>
            <a:ext cx="576064" cy="864096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17080" y="3553515"/>
            <a:ext cx="576064" cy="883597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7090" y="414472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R cos </a:t>
            </a:r>
            <a:r>
              <a:rPr lang="el-GR" sz="3200" dirty="0">
                <a:solidFill>
                  <a:srgbClr val="FF0000"/>
                </a:solidFill>
              </a:rPr>
              <a:t>ϴ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25814" y="4402802"/>
            <a:ext cx="1707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  <a:r>
              <a:rPr lang="en-GB" sz="2800" dirty="0">
                <a:solidFill>
                  <a:srgbClr val="FF00FF"/>
                </a:solidFill>
              </a:rPr>
              <a:t>mg cos </a:t>
            </a:r>
            <a:r>
              <a:rPr lang="el-GR" sz="2800" dirty="0">
                <a:solidFill>
                  <a:srgbClr val="FF00FF"/>
                </a:solidFill>
              </a:rPr>
              <a:t>ϴ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48064" y="121632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00FF"/>
                </a:solidFill>
              </a:rPr>
              <a:t>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45289" y="6045583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F sin </a:t>
            </a:r>
            <a:r>
              <a:rPr lang="el-GR" sz="3200" dirty="0">
                <a:solidFill>
                  <a:srgbClr val="00B050"/>
                </a:solidFill>
              </a:rPr>
              <a:t>ϴ</a:t>
            </a:r>
            <a:r>
              <a:rPr lang="en-GB" sz="3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3528" y="848251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Resolving perpendicular to the ladder/rod.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1760" y="5137691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032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Wall (Smooth)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390944"/>
            <a:ext cx="6897759" cy="4711785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V="1">
            <a:off x="2555776" y="4878593"/>
            <a:ext cx="0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555776" y="6069723"/>
            <a:ext cx="1296144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32240" y="2137756"/>
            <a:ext cx="1223564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580684" y="3850980"/>
            <a:ext cx="0" cy="1171629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47664" y="4020469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ground (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64088" y="4878593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Weight (</a:t>
            </a:r>
            <a:r>
              <a:rPr lang="en-GB" sz="2400" dirty="0">
                <a:solidFill>
                  <a:srgbClr val="FF00FF"/>
                </a:solidFill>
              </a:rPr>
              <a:t>mg</a:t>
            </a:r>
            <a:r>
              <a:rPr lang="en-GB" sz="24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66167" y="172225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the wall (</a:t>
            </a:r>
            <a:r>
              <a:rPr lang="en-GB" sz="2400" dirty="0">
                <a:solidFill>
                  <a:srgbClr val="0000FF"/>
                </a:solidFill>
              </a:rPr>
              <a:t>W</a:t>
            </a:r>
            <a:r>
              <a:rPr lang="en-GB" sz="2400" dirty="0"/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99792" y="613568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Friction (</a:t>
            </a:r>
            <a:r>
              <a:rPr lang="en-GB" sz="2400" dirty="0">
                <a:solidFill>
                  <a:srgbClr val="00B050"/>
                </a:solidFill>
              </a:rPr>
              <a:t>F</a:t>
            </a:r>
            <a:r>
              <a:rPr lang="en-GB" sz="2400" dirty="0"/>
              <a:t>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915816" y="5674022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7110" y="751933"/>
            <a:ext cx="4757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Forces acting on the ladder and smooth wall.</a:t>
            </a:r>
          </a:p>
        </p:txBody>
      </p:sp>
    </p:spTree>
    <p:extLst>
      <p:ext uri="{BB962C8B-B14F-4D97-AF65-F5344CB8AC3E}">
        <p14:creationId xmlns:p14="http://schemas.microsoft.com/office/powerpoint/2010/main" val="327113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Wall (Smooth)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53310"/>
            <a:ext cx="6897759" cy="4711785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H="1" flipV="1">
            <a:off x="1691680" y="5044235"/>
            <a:ext cx="576064" cy="77991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67744" y="5832089"/>
            <a:ext cx="576064" cy="76526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020272" y="1052736"/>
            <a:ext cx="647500" cy="864096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04048" y="3861048"/>
            <a:ext cx="575492" cy="879064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627784" y="5436388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35396" y="451101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R cos </a:t>
            </a:r>
            <a:r>
              <a:rPr lang="el-GR" sz="3200" dirty="0">
                <a:solidFill>
                  <a:srgbClr val="FF0000"/>
                </a:solidFill>
              </a:rPr>
              <a:t>ϴ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48064" y="4740112"/>
            <a:ext cx="1707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  <a:r>
              <a:rPr lang="en-GB" sz="2800" dirty="0">
                <a:solidFill>
                  <a:srgbClr val="FF00FF"/>
                </a:solidFill>
              </a:rPr>
              <a:t>mg cos </a:t>
            </a:r>
            <a:r>
              <a:rPr lang="el-GR" sz="2800" dirty="0">
                <a:solidFill>
                  <a:srgbClr val="FF00FF"/>
                </a:solidFill>
              </a:rPr>
              <a:t>ϴ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48064" y="84954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</a:rPr>
              <a:t>w sin </a:t>
            </a:r>
            <a:r>
              <a:rPr lang="el-GR" sz="3200" dirty="0">
                <a:solidFill>
                  <a:srgbClr val="0000FF"/>
                </a:solidFill>
              </a:rPr>
              <a:t>ϴ</a:t>
            </a:r>
            <a:r>
              <a:rPr lang="en-GB" sz="32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27784" y="6214720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F sin </a:t>
            </a:r>
            <a:r>
              <a:rPr lang="el-GR" sz="3200" dirty="0">
                <a:solidFill>
                  <a:srgbClr val="00B050"/>
                </a:solidFill>
              </a:rPr>
              <a:t>ϴ</a:t>
            </a:r>
            <a:r>
              <a:rPr lang="en-GB" sz="3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3528" y="834150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Resolving perpendicular to the ladder.</a:t>
            </a:r>
          </a:p>
        </p:txBody>
      </p:sp>
    </p:spTree>
    <p:extLst>
      <p:ext uri="{BB962C8B-B14F-4D97-AF65-F5344CB8AC3E}">
        <p14:creationId xmlns:p14="http://schemas.microsoft.com/office/powerpoint/2010/main" val="208548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Wall (Rough)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09" y="1462952"/>
            <a:ext cx="6897759" cy="4711785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V="1">
            <a:off x="2426769" y="4950601"/>
            <a:ext cx="0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26769" y="6141731"/>
            <a:ext cx="1296144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603233" y="2226474"/>
            <a:ext cx="1223564" cy="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51677" y="3939698"/>
            <a:ext cx="0" cy="1171629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18657" y="4092477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ground (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/>
              <a:t>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35081" y="4967311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Weight (</a:t>
            </a:r>
            <a:r>
              <a:rPr lang="en-GB" sz="2400" dirty="0">
                <a:solidFill>
                  <a:srgbClr val="FF00FF"/>
                </a:solidFill>
              </a:rPr>
              <a:t>mg</a:t>
            </a:r>
            <a:r>
              <a:rPr lang="en-GB" sz="24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37160" y="181097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Reaction to the wall (</a:t>
            </a:r>
            <a:r>
              <a:rPr lang="en-GB" sz="2400" dirty="0">
                <a:solidFill>
                  <a:srgbClr val="0000FF"/>
                </a:solidFill>
              </a:rPr>
              <a:t>W</a:t>
            </a:r>
            <a:r>
              <a:rPr lang="en-GB" sz="2400" dirty="0"/>
              <a:t>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70785" y="620769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Friction (</a:t>
            </a:r>
            <a:r>
              <a:rPr lang="en-GB" sz="2400" dirty="0">
                <a:solidFill>
                  <a:srgbClr val="00B050"/>
                </a:solidFill>
              </a:rPr>
              <a:t>F</a:t>
            </a:r>
            <a:r>
              <a:rPr lang="en-GB" sz="2400" dirty="0"/>
              <a:t>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786809" y="5746030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7110" y="751933"/>
            <a:ext cx="47573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Forces acting on the ladder and smooth wall.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7812360" y="1124744"/>
            <a:ext cx="14437" cy="110173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84168" y="772411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Friction (</a:t>
            </a:r>
            <a:r>
              <a:rPr lang="en-GB" sz="2400" dirty="0">
                <a:solidFill>
                  <a:srgbClr val="7030A0"/>
                </a:solidFill>
              </a:rPr>
              <a:t>Z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1723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Ladders and a Wall (Rough)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53310"/>
            <a:ext cx="6897759" cy="4711785"/>
          </a:xfrm>
          <a:prstGeom prst="rect">
            <a:avLst/>
          </a:prstGeom>
        </p:spPr>
      </p:pic>
      <p:cxnSp>
        <p:nvCxnSpPr>
          <p:cNvPr id="31" name="Straight Arrow Connector 30"/>
          <p:cNvCxnSpPr/>
          <p:nvPr/>
        </p:nvCxnSpPr>
        <p:spPr>
          <a:xfrm flipH="1" flipV="1">
            <a:off x="1691680" y="5044235"/>
            <a:ext cx="576064" cy="77991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67744" y="5832089"/>
            <a:ext cx="576064" cy="76526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020272" y="1052736"/>
            <a:ext cx="647500" cy="864096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004048" y="3861048"/>
            <a:ext cx="575492" cy="879064"/>
          </a:xfrm>
          <a:prstGeom prst="straightConnector1">
            <a:avLst/>
          </a:prstGeom>
          <a:ln w="571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627784" y="5436388"/>
            <a:ext cx="38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/>
              <a:t>ϴ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35396" y="451101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R cos </a:t>
            </a:r>
            <a:r>
              <a:rPr lang="el-GR" sz="3200" dirty="0">
                <a:solidFill>
                  <a:srgbClr val="FF0000"/>
                </a:solidFill>
              </a:rPr>
              <a:t>ϴ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48064" y="4740112"/>
            <a:ext cx="1707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 </a:t>
            </a:r>
            <a:r>
              <a:rPr lang="en-GB" sz="2800" dirty="0">
                <a:solidFill>
                  <a:srgbClr val="FF00FF"/>
                </a:solidFill>
              </a:rPr>
              <a:t>mg cos </a:t>
            </a:r>
            <a:r>
              <a:rPr lang="el-GR" sz="2800" dirty="0">
                <a:solidFill>
                  <a:srgbClr val="FF00FF"/>
                </a:solidFill>
              </a:rPr>
              <a:t>ϴ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48064" y="84954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</a:rPr>
              <a:t>w sin </a:t>
            </a:r>
            <a:r>
              <a:rPr lang="el-GR" sz="3200" dirty="0">
                <a:solidFill>
                  <a:srgbClr val="0000FF"/>
                </a:solidFill>
              </a:rPr>
              <a:t>ϴ</a:t>
            </a:r>
            <a:r>
              <a:rPr lang="en-GB" sz="32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27784" y="6214720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F sin </a:t>
            </a:r>
            <a:r>
              <a:rPr lang="el-GR" sz="3200" dirty="0">
                <a:solidFill>
                  <a:srgbClr val="00B050"/>
                </a:solidFill>
              </a:rPr>
              <a:t>ϴ</a:t>
            </a:r>
            <a:r>
              <a:rPr lang="en-GB" sz="3200" dirty="0">
                <a:solidFill>
                  <a:srgbClr val="00B050"/>
                </a:solidFill>
              </a:rPr>
              <a:t>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257577" y="925611"/>
            <a:ext cx="647500" cy="864096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72483" y="569661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</a:rPr>
              <a:t>Z cos </a:t>
            </a:r>
            <a:r>
              <a:rPr lang="el-GR" sz="3200" dirty="0">
                <a:solidFill>
                  <a:srgbClr val="7030A0"/>
                </a:solidFill>
              </a:rPr>
              <a:t>ϴ</a:t>
            </a:r>
            <a:r>
              <a:rPr lang="en-GB" sz="32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3527" y="834150"/>
            <a:ext cx="4766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Resolving perpendicular to the ladder.</a:t>
            </a:r>
          </a:p>
        </p:txBody>
      </p:sp>
    </p:spTree>
    <p:extLst>
      <p:ext uri="{BB962C8B-B14F-4D97-AF65-F5344CB8AC3E}">
        <p14:creationId xmlns:p14="http://schemas.microsoft.com/office/powerpoint/2010/main" val="137316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D07C61EF-D39D-4346-B313-E30EF61FD889}"/>
              </a:ext>
            </a:extLst>
          </p:cNvPr>
          <p:cNvSpPr txBox="1"/>
          <p:nvPr/>
        </p:nvSpPr>
        <p:spPr>
          <a:xfrm>
            <a:off x="7315" y="765163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To solve this static problems </a:t>
            </a:r>
          </a:p>
          <a:p>
            <a:pPr algn="ctr"/>
            <a:r>
              <a:rPr lang="en-GB" sz="4000" dirty="0"/>
              <a:t>set up equations using: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59223" y="2563719"/>
            <a:ext cx="0" cy="115212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63279" y="259049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=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43399" y="2420888"/>
            <a:ext cx="0" cy="120733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82906" y="2639835"/>
            <a:ext cx="3528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Vertical forces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72344" y="4669901"/>
            <a:ext cx="144016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79287" y="4174922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=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64632" y="4653136"/>
            <a:ext cx="1512168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82906" y="4201567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Horizontal forces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86940" y="5445224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=</a:t>
            </a:r>
          </a:p>
        </p:txBody>
      </p:sp>
      <p:sp>
        <p:nvSpPr>
          <p:cNvPr id="21" name="Curved Right Arrow 20"/>
          <p:cNvSpPr/>
          <p:nvPr/>
        </p:nvSpPr>
        <p:spPr>
          <a:xfrm>
            <a:off x="3303064" y="5421940"/>
            <a:ext cx="720080" cy="115321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Curved Left Arrow 21"/>
          <p:cNvSpPr/>
          <p:nvPr/>
        </p:nvSpPr>
        <p:spPr>
          <a:xfrm>
            <a:off x="875366" y="5338962"/>
            <a:ext cx="771514" cy="1276773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9027" y="5623956"/>
            <a:ext cx="959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19446" y="5623955"/>
            <a:ext cx="1240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ACW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28120" y="5652561"/>
            <a:ext cx="2509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Moments</a:t>
            </a:r>
          </a:p>
        </p:txBody>
      </p:sp>
    </p:spTree>
    <p:extLst>
      <p:ext uri="{BB962C8B-B14F-4D97-AF65-F5344CB8AC3E}">
        <p14:creationId xmlns:p14="http://schemas.microsoft.com/office/powerpoint/2010/main" val="66224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9D6F261-3A75-4483-914B-4109E4E7C16B}"/>
              </a:ext>
            </a:extLst>
          </p:cNvPr>
          <p:cNvGrpSpPr/>
          <p:nvPr/>
        </p:nvGrpSpPr>
        <p:grpSpPr>
          <a:xfrm>
            <a:off x="18575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B6E6D86-E001-49E7-B3C1-4EFDD8EC159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Static rigid bodies – Exam Questions with a Peg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F79FCCF-8B54-4040-9E62-205B720061C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/>
              <p:nvPr/>
            </p:nvSpPr>
            <p:spPr>
              <a:xfrm>
                <a:off x="322956" y="788370"/>
                <a:ext cx="8496944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uniform rod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/>
                  <a:t> of mass 40kg and length 10m rests with the end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on rough horizontal ground. The rod rests against a smooth peg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000" dirty="0"/>
                  <a:t> m. </a:t>
                </a:r>
              </a:p>
              <a:p>
                <a:r>
                  <a:rPr lang="en-GB" sz="2000" dirty="0"/>
                  <a:t>The rod is in limiting equilibrium at an angle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2000" dirty="0"/>
                  <a:t> to the horizontal.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magnitude of the reaction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coefficient of friction between the rod and the ground.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C352-81AF-40AB-AB4B-F5E9DCECB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788370"/>
                <a:ext cx="8496944" cy="1631216"/>
              </a:xfrm>
              <a:prstGeom prst="rect">
                <a:avLst/>
              </a:prstGeom>
              <a:blipFill>
                <a:blip r:embed="rId2"/>
                <a:stretch>
                  <a:fillRect b="-67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570976-0393-4CD2-9428-B7D992BCF6C9}"/>
                  </a:ext>
                </a:extLst>
              </p:cNvPr>
              <p:cNvSpPr txBox="1"/>
              <p:nvPr/>
            </p:nvSpPr>
            <p:spPr>
              <a:xfrm>
                <a:off x="3203848" y="4941168"/>
                <a:ext cx="572298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/>
                  <a:t>Moments about 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15°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×8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=236.65</m:t>
                      </m:r>
                    </m:oMath>
                  </m:oMathPara>
                </a14:m>
                <a:endParaRPr lang="en-GB" sz="2400" dirty="0"/>
              </a:p>
              <a:p>
                <a:r>
                  <a:rPr lang="en-GB" sz="2400" dirty="0"/>
                  <a:t>The reaction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magnitude 240N (2sf).</a:t>
                </a: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570976-0393-4CD2-9428-B7D992BCF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941168"/>
                <a:ext cx="5722984" cy="1569660"/>
              </a:xfrm>
              <a:prstGeom prst="rect">
                <a:avLst/>
              </a:prstGeom>
              <a:blipFill>
                <a:blip r:embed="rId3"/>
                <a:stretch>
                  <a:fillRect l="-1706" t="-3113" r="-2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15819"/>
          <a:stretch/>
        </p:blipFill>
        <p:spPr>
          <a:xfrm>
            <a:off x="317899" y="2419587"/>
            <a:ext cx="4824536" cy="3097646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B5B6C50-C2E6-49C4-802A-1757C4D7C785}"/>
              </a:ext>
            </a:extLst>
          </p:cNvPr>
          <p:cNvSpPr/>
          <p:nvPr/>
        </p:nvSpPr>
        <p:spPr>
          <a:xfrm>
            <a:off x="3707904" y="5085184"/>
            <a:ext cx="257666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6309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26258</TotalTime>
  <Words>631</Words>
  <Application>Microsoft Macintosh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981</cp:revision>
  <dcterms:created xsi:type="dcterms:W3CDTF">2013-02-28T07:36:55Z</dcterms:created>
  <dcterms:modified xsi:type="dcterms:W3CDTF">2019-07-30T18:57:44Z</dcterms:modified>
</cp:coreProperties>
</file>