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28" r:id="rId2"/>
    <p:sldId id="519" r:id="rId3"/>
    <p:sldId id="525" r:id="rId4"/>
    <p:sldId id="530" r:id="rId5"/>
    <p:sldId id="526" r:id="rId6"/>
    <p:sldId id="527" r:id="rId7"/>
    <p:sldId id="523" r:id="rId8"/>
    <p:sldId id="524" r:id="rId9"/>
    <p:sldId id="53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Data Collection </a:t>
            </a:r>
          </a:p>
          <a:p>
            <a:pPr algn="ctr"/>
            <a:r>
              <a:rPr lang="en-GB" sz="8000" b="1" dirty="0" smtClean="0"/>
              <a:t>– </a:t>
            </a:r>
            <a:r>
              <a:rPr lang="en-GB" sz="7200" dirty="0" smtClean="0"/>
              <a:t>Non-r</a:t>
            </a:r>
            <a:r>
              <a:rPr lang="en-GB" sz="6600" dirty="0" smtClean="0"/>
              <a:t>andom Sampling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1 </a:t>
            </a:r>
          </a:p>
          <a:p>
            <a:pPr algn="ctr"/>
            <a:r>
              <a:rPr lang="en-GB" sz="72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25531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</a:t>
              </a:r>
              <a:r>
                <a:rPr lang="en-GB" sz="3200" dirty="0"/>
                <a:t> </a:t>
              </a:r>
              <a:r>
                <a:rPr lang="en-GB" sz="3200" dirty="0" smtClean="0"/>
                <a:t>- Quota and </a:t>
              </a:r>
              <a:r>
                <a:rPr lang="en-GB" sz="3200" dirty="0"/>
                <a:t>Opportunity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27261" y="1002220"/>
            <a:ext cx="8819785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Consider the following scenario: </a:t>
            </a:r>
            <a:endParaRPr lang="en-GB" sz="3600" dirty="0" smtClean="0"/>
          </a:p>
          <a:p>
            <a:pPr algn="ctr"/>
            <a:r>
              <a:rPr lang="en-GB" sz="3600" dirty="0" smtClean="0"/>
              <a:t>You </a:t>
            </a:r>
            <a:r>
              <a:rPr lang="en-GB" sz="3600" dirty="0"/>
              <a:t>wish to conduct a survey in the UK </a:t>
            </a:r>
            <a:endParaRPr lang="en-GB" sz="3600" dirty="0" smtClean="0"/>
          </a:p>
          <a:p>
            <a:pPr algn="ctr"/>
            <a:r>
              <a:rPr lang="en-GB" sz="3600" dirty="0" smtClean="0"/>
              <a:t>on </a:t>
            </a:r>
            <a:r>
              <a:rPr lang="en-GB" sz="3600" dirty="0"/>
              <a:t>whether being left-handed affects IQ. </a:t>
            </a:r>
            <a:endParaRPr lang="en-GB" sz="3600" dirty="0" smtClean="0"/>
          </a:p>
          <a:p>
            <a:pPr algn="ctr"/>
            <a:r>
              <a:rPr lang="en-GB" sz="3600" dirty="0" smtClean="0"/>
              <a:t>We </a:t>
            </a:r>
            <a:r>
              <a:rPr lang="en-GB" sz="3600" dirty="0"/>
              <a:t>need to choose people to assess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sp>
        <p:nvSpPr>
          <p:cNvPr id="12" name="Rectangle 11"/>
          <p:cNvSpPr/>
          <p:nvPr/>
        </p:nvSpPr>
        <p:spPr>
          <a:xfrm>
            <a:off x="324214" y="4666735"/>
            <a:ext cx="84944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Because </a:t>
            </a:r>
            <a:r>
              <a:rPr lang="en-GB" sz="3200" dirty="0" smtClean="0">
                <a:solidFill>
                  <a:prstClr val="black"/>
                </a:solidFill>
              </a:rPr>
              <a:t>you </a:t>
            </a:r>
            <a:r>
              <a:rPr lang="en-GB" sz="3200" dirty="0">
                <a:solidFill>
                  <a:prstClr val="black"/>
                </a:solidFill>
              </a:rPr>
              <a:t>don’t know the sampling frame, </a:t>
            </a:r>
          </a:p>
          <a:p>
            <a:pPr lvl="0" algn="ctr"/>
            <a:r>
              <a:rPr lang="en-GB" sz="3200" dirty="0">
                <a:solidFill>
                  <a:prstClr val="black"/>
                </a:solidFill>
              </a:rPr>
              <a:t>i.e. don’t have a list of all left-handed </a:t>
            </a:r>
            <a:endParaRPr lang="en-GB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3200" dirty="0" smtClean="0">
                <a:solidFill>
                  <a:prstClr val="black"/>
                </a:solidFill>
              </a:rPr>
              <a:t>(</a:t>
            </a:r>
            <a:r>
              <a:rPr lang="en-GB" sz="3200" dirty="0">
                <a:solidFill>
                  <a:prstClr val="black"/>
                </a:solidFill>
              </a:rPr>
              <a:t>and non-left-handed) people in the UK.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713637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Why would random sampling be problematic?</a:t>
            </a:r>
          </a:p>
        </p:txBody>
      </p:sp>
    </p:spTree>
    <p:extLst>
      <p:ext uri="{BB962C8B-B14F-4D97-AF65-F5344CB8AC3E}">
        <p14:creationId xmlns:p14="http://schemas.microsoft.com/office/powerpoint/2010/main" val="286274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Quota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2607941" y="710303"/>
            <a:ext cx="39269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400" b="1" dirty="0" smtClean="0">
                <a:solidFill>
                  <a:prstClr val="black"/>
                </a:solidFill>
              </a:rPr>
              <a:t>Quota Sampling</a:t>
            </a:r>
            <a:endParaRPr lang="en-GB" sz="4400" b="1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6696" y="1590921"/>
            <a:ext cx="8029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/>
              <a:t>Set a quota for the number of pieces of data </a:t>
            </a:r>
          </a:p>
          <a:p>
            <a:pPr algn="ctr"/>
            <a:r>
              <a:rPr lang="en-GB" sz="3200" dirty="0" smtClean="0"/>
              <a:t>you want from each strata.</a:t>
            </a:r>
          </a:p>
          <a:p>
            <a:pPr algn="ctr"/>
            <a:r>
              <a:rPr lang="en-GB" sz="3200" dirty="0"/>
              <a:t>K</a:t>
            </a:r>
            <a:r>
              <a:rPr lang="en-GB" sz="3200" dirty="0" smtClean="0"/>
              <a:t>eep collecting data until you have your quota. 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941" y="3356992"/>
            <a:ext cx="4248472" cy="327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Quota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36921"/>
              </p:ext>
            </p:extLst>
          </p:nvPr>
        </p:nvGraphicFramePr>
        <p:xfrm>
          <a:off x="233232" y="2564904"/>
          <a:ext cx="8676392" cy="4061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622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3123502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2915268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3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Quota</a:t>
                      </a:r>
                    </a:p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Sampling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sample can be representative of population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Bias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can be introduced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5073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Quick and Easy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Population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need to be divided into groups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07357"/>
                  </a:ext>
                </a:extLst>
              </a:tr>
              <a:tr h="1166172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Inexpensive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Non-responses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are not recorded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692696"/>
            <a:ext cx="214650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4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804" y="3645024"/>
            <a:ext cx="83712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O</a:t>
            </a:r>
            <a:r>
              <a:rPr lang="en-GB" sz="4400" dirty="0" smtClean="0"/>
              <a:t>pportunity sampling is </a:t>
            </a:r>
          </a:p>
          <a:p>
            <a:pPr algn="ctr"/>
            <a:r>
              <a:rPr lang="en-GB" sz="4400" dirty="0" smtClean="0"/>
              <a:t>where you </a:t>
            </a:r>
            <a:r>
              <a:rPr lang="en-GB" sz="4400" dirty="0"/>
              <a:t>find people at the </a:t>
            </a:r>
            <a:r>
              <a:rPr lang="en-GB" sz="4400" dirty="0" smtClean="0"/>
              <a:t>time </a:t>
            </a:r>
          </a:p>
          <a:p>
            <a:pPr algn="ctr"/>
            <a:r>
              <a:rPr lang="en-GB" sz="4400" dirty="0" smtClean="0"/>
              <a:t>the </a:t>
            </a:r>
            <a:r>
              <a:rPr lang="en-GB" sz="4400" dirty="0"/>
              <a:t>survey is being carried out </a:t>
            </a:r>
            <a:endParaRPr lang="en-GB" sz="4400" dirty="0" smtClean="0"/>
          </a:p>
          <a:p>
            <a:pPr algn="ctr"/>
            <a:r>
              <a:rPr lang="en-GB" sz="4400" dirty="0" smtClean="0"/>
              <a:t>(</a:t>
            </a:r>
            <a:r>
              <a:rPr lang="en-GB" sz="4400" dirty="0"/>
              <a:t>e.g. exit polls at polling stations).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</a:t>
              </a:r>
              <a:r>
                <a:rPr lang="en-GB" sz="3200" dirty="0"/>
                <a:t> </a:t>
              </a:r>
              <a:r>
                <a:rPr lang="en-GB" sz="3200" dirty="0" smtClean="0"/>
                <a:t>- Quota and </a:t>
              </a:r>
              <a:r>
                <a:rPr lang="en-GB" sz="3200" dirty="0"/>
                <a:t>Opportunity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763688" y="790768"/>
            <a:ext cx="5838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Opportunity Sampling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553" y="1677906"/>
            <a:ext cx="2340473" cy="179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9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Opportunity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950315"/>
            <a:ext cx="1799481" cy="1381448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90342"/>
              </p:ext>
            </p:extLst>
          </p:nvPr>
        </p:nvGraphicFramePr>
        <p:xfrm>
          <a:off x="206423" y="2780928"/>
          <a:ext cx="8676392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640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2574484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2915268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2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Opportunity</a:t>
                      </a:r>
                    </a:p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Sampling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Easy to carry out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Sample not likely to represent the population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9574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Inexpensive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Highly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dependent on the researcher.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07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-1623" r="16795" b="53142"/>
          <a:stretch/>
        </p:blipFill>
        <p:spPr>
          <a:xfrm>
            <a:off x="107504" y="3356992"/>
            <a:ext cx="4463924" cy="30243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 – Exam Question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660326"/>
            <a:ext cx="7200799" cy="236788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46250" r="13793"/>
          <a:stretch/>
        </p:blipFill>
        <p:spPr>
          <a:xfrm>
            <a:off x="4644007" y="3501008"/>
            <a:ext cx="4465068" cy="29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9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Name That </a:t>
              </a:r>
              <a:r>
                <a:rPr lang="en-GB" sz="3200">
                  <a:latin typeface="+mj-lt"/>
                </a:rPr>
                <a:t>Sampling </a:t>
              </a:r>
              <a:r>
                <a:rPr lang="en-GB" sz="3200" smtClean="0">
                  <a:latin typeface="+mj-lt"/>
                </a:rPr>
                <a:t>Method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71353" y="1927685"/>
            <a:ext cx="8227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Suggest a suitable sampling method.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813" y="2781314"/>
            <a:ext cx="3484421" cy="101566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/>
              <a:t>“You wish to test lightbulbs </a:t>
            </a:r>
            <a:endParaRPr lang="en-GB" sz="2000" dirty="0" smtClean="0"/>
          </a:p>
          <a:p>
            <a:pPr algn="ctr"/>
            <a:r>
              <a:rPr lang="en-GB" sz="2000" dirty="0" smtClean="0"/>
              <a:t>produced </a:t>
            </a:r>
            <a:r>
              <a:rPr lang="en-GB" sz="2000" dirty="0"/>
              <a:t>by a factory </a:t>
            </a:r>
            <a:endParaRPr lang="en-GB" sz="2000" dirty="0" smtClean="0"/>
          </a:p>
          <a:p>
            <a:pPr algn="ctr"/>
            <a:r>
              <a:rPr lang="en-GB" sz="2000" dirty="0" smtClean="0"/>
              <a:t>in </a:t>
            </a:r>
            <a:r>
              <a:rPr lang="en-GB" sz="2000" dirty="0"/>
              <a:t>a daily batch.”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96781" y="813547"/>
            <a:ext cx="7973792" cy="927394"/>
            <a:chOff x="765519" y="1351313"/>
            <a:chExt cx="7626321" cy="864096"/>
          </a:xfrm>
        </p:grpSpPr>
        <p:sp>
          <p:nvSpPr>
            <p:cNvPr id="7" name="Rectangle 6"/>
            <p:cNvSpPr/>
            <p:nvPr/>
          </p:nvSpPr>
          <p:spPr>
            <a:xfrm>
              <a:off x="765519" y="1351313"/>
              <a:ext cx="1524698" cy="8640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FF0000"/>
                  </a:solidFill>
                </a:rPr>
                <a:t>Simple Random Sampling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90217" y="1351313"/>
              <a:ext cx="1533077" cy="8640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0000FF"/>
                  </a:solidFill>
                </a:rPr>
                <a:t>Systematic Sampling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14915" y="1351313"/>
              <a:ext cx="1530303" cy="8640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00B050"/>
                  </a:solidFill>
                </a:rPr>
                <a:t>Stratified Sampling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45218" y="1351313"/>
              <a:ext cx="1524698" cy="8640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7030A0"/>
                  </a:solidFill>
                </a:rPr>
                <a:t>Quota</a:t>
              </a:r>
            </a:p>
            <a:p>
              <a:pPr algn="ctr"/>
              <a:r>
                <a:rPr lang="en-GB" sz="2000" b="1" dirty="0">
                  <a:solidFill>
                    <a:srgbClr val="7030A0"/>
                  </a:solidFill>
                </a:rPr>
                <a:t>Sampling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67142" y="1351313"/>
              <a:ext cx="1524698" cy="8640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FF00FF"/>
                  </a:solidFill>
                </a:rPr>
                <a:t>Opportunity</a:t>
              </a:r>
            </a:p>
            <a:p>
              <a:pPr algn="ctr"/>
              <a:r>
                <a:rPr lang="en-GB" sz="2000" b="1" dirty="0">
                  <a:solidFill>
                    <a:srgbClr val="FF00FF"/>
                  </a:solidFill>
                </a:rPr>
                <a:t>Sampling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707904" y="2656168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Probably </a:t>
            </a:r>
            <a:r>
              <a:rPr lang="en-GB" b="1" dirty="0">
                <a:solidFill>
                  <a:srgbClr val="0000FF"/>
                </a:solidFill>
              </a:rPr>
              <a:t>systematic sampling</a:t>
            </a:r>
            <a:r>
              <a:rPr lang="en-GB" dirty="0"/>
              <a:t>, as the method of choosing items is simpler than simple random sampling (where it would be time-consuming to find specifically chosen random light bulbs). Sampling frame is known.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915" y="4053422"/>
            <a:ext cx="3472880" cy="92333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“You wish to survey </a:t>
            </a:r>
            <a:r>
              <a:rPr lang="en-GB" dirty="0" smtClean="0"/>
              <a:t>consumers </a:t>
            </a:r>
            <a:r>
              <a:rPr lang="en-GB" dirty="0"/>
              <a:t>opinion on your new drink </a:t>
            </a:r>
            <a:endParaRPr lang="en-GB" dirty="0" smtClean="0"/>
          </a:p>
          <a:p>
            <a:pPr algn="ctr"/>
            <a:r>
              <a:rPr lang="en-GB" i="1" dirty="0" err="1" smtClean="0"/>
              <a:t>FizzGuzz</a:t>
            </a:r>
            <a:r>
              <a:rPr lang="en-GB" dirty="0" smtClean="0"/>
              <a:t> </a:t>
            </a:r>
            <a:r>
              <a:rPr lang="en-GB" dirty="0"/>
              <a:t>released in the UK.”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65363" y="3994998"/>
            <a:ext cx="4383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Quota sampling </a:t>
            </a:r>
            <a:r>
              <a:rPr lang="en-GB" dirty="0"/>
              <a:t>or </a:t>
            </a:r>
            <a:r>
              <a:rPr lang="en-GB" b="1" dirty="0">
                <a:solidFill>
                  <a:srgbClr val="FF00FF"/>
                </a:solidFill>
              </a:rPr>
              <a:t>opportunity sampling</a:t>
            </a:r>
            <a:r>
              <a:rPr lang="en-GB" dirty="0"/>
              <a:t>. We’d realistically not have access to the sampling frame (i.e. a list of all UK residents).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016" y="5138980"/>
            <a:ext cx="3472880" cy="147732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“You wish to determine </a:t>
            </a:r>
            <a:endParaRPr lang="en-GB" dirty="0" smtClean="0"/>
          </a:p>
          <a:p>
            <a:pPr algn="ctr"/>
            <a:r>
              <a:rPr lang="en-GB" dirty="0" smtClean="0"/>
              <a:t>students</a:t>
            </a:r>
            <a:r>
              <a:rPr lang="en-GB" dirty="0"/>
              <a:t>’ favourite TV programmes in your school, </a:t>
            </a:r>
            <a:endParaRPr lang="en-GB" dirty="0" smtClean="0"/>
          </a:p>
          <a:p>
            <a:pPr algn="ctr"/>
            <a:r>
              <a:rPr lang="en-GB" dirty="0" smtClean="0"/>
              <a:t>that </a:t>
            </a:r>
            <a:r>
              <a:rPr lang="en-GB" dirty="0"/>
              <a:t>is fairly representative </a:t>
            </a:r>
            <a:endParaRPr lang="en-GB" dirty="0" smtClean="0"/>
          </a:p>
          <a:p>
            <a:pPr algn="ctr"/>
            <a:r>
              <a:rPr lang="en-GB" dirty="0" smtClean="0"/>
              <a:t>of </a:t>
            </a:r>
            <a:r>
              <a:rPr lang="en-GB" dirty="0"/>
              <a:t>each year group.”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1261" y="5229200"/>
            <a:ext cx="490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Stratified sampling</a:t>
            </a:r>
            <a:r>
              <a:rPr lang="en-GB" dirty="0"/>
              <a:t>. We (probably) have access to the sampling frame (i.e. a list of all students). Stratified sampling ensures that each stratum (year group) is proportionately represented.</a:t>
            </a:r>
          </a:p>
        </p:txBody>
      </p:sp>
    </p:spTree>
    <p:extLst>
      <p:ext uri="{BB962C8B-B14F-4D97-AF65-F5344CB8AC3E}">
        <p14:creationId xmlns:p14="http://schemas.microsoft.com/office/powerpoint/2010/main" val="45945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8-9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Q3-6</a:t>
            </a:r>
            <a:endParaRPr lang="en-US" sz="2400" dirty="0"/>
          </a:p>
          <a:p>
            <a:r>
              <a:rPr lang="en-US" sz="24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15408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18334</TotalTime>
  <Words>394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725</cp:revision>
  <dcterms:created xsi:type="dcterms:W3CDTF">2013-02-28T07:36:55Z</dcterms:created>
  <dcterms:modified xsi:type="dcterms:W3CDTF">2019-09-17T03:30:41Z</dcterms:modified>
</cp:coreProperties>
</file>