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74" r:id="rId2"/>
    <p:sldId id="575" r:id="rId3"/>
    <p:sldId id="571" r:id="rId4"/>
    <p:sldId id="572" r:id="rId5"/>
    <p:sldId id="573" r:id="rId6"/>
    <p:sldId id="5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45.png"/><Relationship Id="rId7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8.png"/><Relationship Id="rId5" Type="http://schemas.openxmlformats.org/officeDocument/2006/relationships/image" Target="../media/image147.png"/><Relationship Id="rId4" Type="http://schemas.openxmlformats.org/officeDocument/2006/relationships/image" Target="../media/image146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908720"/>
            <a:ext cx="917936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Straight Line Graphs</a:t>
            </a:r>
          </a:p>
          <a:p>
            <a:pPr algn="ctr"/>
            <a:r>
              <a:rPr lang="en-GB" sz="7200" dirty="0" smtClean="0"/>
              <a:t>- </a:t>
            </a:r>
            <a:r>
              <a:rPr lang="en-GB" sz="6000" dirty="0" smtClean="0"/>
              <a:t>Parallel and Perpendicular</a:t>
            </a:r>
          </a:p>
          <a:p>
            <a:pPr marL="457200" indent="-457200" algn="ctr">
              <a:buFontTx/>
              <a:buChar char="-"/>
            </a:pPr>
            <a:endParaRPr lang="en-GB" sz="32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5</a:t>
            </a:r>
            <a:endParaRPr lang="en-GB" sz="5400" dirty="0" smtClean="0"/>
          </a:p>
          <a:p>
            <a:pPr algn="ctr"/>
            <a:r>
              <a:rPr lang="en-GB" sz="8000" dirty="0" smtClean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34550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Parallel and Perpendicular </a:t>
              </a:r>
              <a:r>
                <a:rPr lang="en-GB" sz="3200" dirty="0"/>
                <a:t>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0" y="3429000"/>
                <a:ext cx="9142856" cy="23698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1" dirty="0" smtClean="0">
                    <a:solidFill>
                      <a:srgbClr val="00B050"/>
                    </a:solidFill>
                  </a:rPr>
                  <a:t>Perpendicular lines 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mean that </a:t>
                </a:r>
              </a:p>
              <a:p>
                <a:pPr algn="ctr"/>
                <a:r>
                  <a:rPr lang="en-GB" sz="4000" dirty="0" smtClean="0">
                    <a:solidFill>
                      <a:schemeClr val="tx1"/>
                    </a:solidFill>
                  </a:rPr>
                  <a:t>the gradients multiply to give minus one.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9142856" cy="2369880"/>
              </a:xfrm>
              <a:prstGeom prst="rect">
                <a:avLst/>
              </a:prstGeom>
              <a:blipFill>
                <a:blip r:embed="rId2"/>
                <a:stretch>
                  <a:fillRect t="-46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907704" y="1185817"/>
            <a:ext cx="524977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 smtClean="0">
                <a:solidFill>
                  <a:srgbClr val="FF0000"/>
                </a:solidFill>
              </a:rPr>
              <a:t>Parallel </a:t>
            </a:r>
            <a:r>
              <a:rPr lang="en-GB" sz="4000" b="1" dirty="0">
                <a:solidFill>
                  <a:srgbClr val="FF0000"/>
                </a:solidFill>
              </a:rPr>
              <a:t>l</a:t>
            </a:r>
            <a:r>
              <a:rPr lang="en-GB" sz="4000" b="1" dirty="0" smtClean="0">
                <a:solidFill>
                  <a:srgbClr val="FF0000"/>
                </a:solidFill>
              </a:rPr>
              <a:t>ines </a:t>
            </a:r>
            <a:r>
              <a:rPr lang="en-GB" sz="4000" dirty="0" smtClean="0"/>
              <a:t>mean that </a:t>
            </a:r>
          </a:p>
          <a:p>
            <a:pPr lvl="0" algn="ctr"/>
            <a:r>
              <a:rPr lang="en-GB" sz="4000" dirty="0" smtClean="0"/>
              <a:t>the gradients are </a:t>
            </a:r>
            <a:r>
              <a:rPr lang="en-GB" sz="4000" dirty="0"/>
              <a:t>equal.</a:t>
            </a:r>
          </a:p>
        </p:txBody>
      </p:sp>
    </p:spTree>
    <p:extLst>
      <p:ext uri="{BB962C8B-B14F-4D97-AF65-F5344CB8AC3E}">
        <p14:creationId xmlns:p14="http://schemas.microsoft.com/office/powerpoint/2010/main" val="32410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Parallel and Perpendicular </a:t>
              </a:r>
              <a:r>
                <a:rPr lang="en-GB" sz="3200" dirty="0"/>
                <a:t>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422053"/>
                  </p:ext>
                </p:extLst>
              </p:nvPr>
            </p:nvGraphicFramePr>
            <p:xfrm>
              <a:off x="1187624" y="2359441"/>
              <a:ext cx="6814737" cy="409816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33444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802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Gradient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Gradient of Perpendicular Line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dirty="0" smtClean="0">
                                    <a:latin typeface="Cambria Math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422053"/>
                  </p:ext>
                </p:extLst>
              </p:nvPr>
            </p:nvGraphicFramePr>
            <p:xfrm>
              <a:off x="1187624" y="2359441"/>
              <a:ext cx="6814737" cy="409816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33444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802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Gradient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Gradient of Perpendicular Line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83838" r="-192689" b="-5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74" t="-83838" r="-272" b="-5060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182000" r="-192689" b="-40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74" t="-182000" r="-272" b="-401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284848" r="-192689" b="-3050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381000" r="-192689" b="-2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74" t="-381000" r="-272" b="-20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058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481000" r="-192689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74" t="-481000" r="-272" b="-10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113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1" t="-581000" r="-192689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74" t="-581000" r="-272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75284" y="812607"/>
                <a:ext cx="2592288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284" y="812607"/>
                <a:ext cx="259228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244309" y="2766695"/>
                <a:ext cx="57740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309" y="2766695"/>
                <a:ext cx="577402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455905" y="3377631"/>
                <a:ext cx="36580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905" y="3377631"/>
                <a:ext cx="365806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449494" y="4134847"/>
            <a:ext cx="372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dirty="0">
                <a:solidFill>
                  <a:prstClr val="black"/>
                </a:solidFill>
              </a:rPr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244309" y="4601299"/>
                <a:ext cx="577402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309" y="4601299"/>
                <a:ext cx="577402" cy="612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480461" y="5214031"/>
                <a:ext cx="365806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0461" y="5214031"/>
                <a:ext cx="365806" cy="6090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268865" y="5825610"/>
                <a:ext cx="57740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865" y="5825610"/>
                <a:ext cx="577402" cy="6173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10920" y="1543027"/>
            <a:ext cx="75334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/>
              <a:t>(One is the </a:t>
            </a:r>
            <a:r>
              <a:rPr lang="en-GB" sz="3200" b="1" dirty="0"/>
              <a:t>negative reciprocal </a:t>
            </a:r>
            <a:r>
              <a:rPr lang="en-GB" sz="3200" dirty="0"/>
              <a:t>of the other)</a:t>
            </a:r>
          </a:p>
        </p:txBody>
      </p:sp>
    </p:spTree>
    <p:extLst>
      <p:ext uri="{BB962C8B-B14F-4D97-AF65-F5344CB8AC3E}">
        <p14:creationId xmlns:p14="http://schemas.microsoft.com/office/powerpoint/2010/main" val="34854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Parallel and Perpendicular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980728"/>
                <a:ext cx="7704856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line is goes through the point (9,10) and is perpendicular to another line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𝑦</m:t>
                    </m:r>
                    <m:r>
                      <a:rPr lang="en-GB" sz="2000" b="0" i="1" smtClean="0">
                        <a:latin typeface="Cambria Math"/>
                      </a:rPr>
                      <m:t>=3</m:t>
                    </m:r>
                    <m:r>
                      <a:rPr lang="en-GB" sz="2000" b="0" i="1" smtClean="0">
                        <a:latin typeface="Cambria Math"/>
                      </a:rPr>
                      <m:t>𝑥</m:t>
                    </m:r>
                    <m:r>
                      <a:rPr lang="en-GB" sz="2000" b="0" i="1" smtClean="0">
                        <a:latin typeface="Cambria Math"/>
                      </a:rPr>
                      <m:t>+2</m:t>
                    </m:r>
                  </m:oMath>
                </a14:m>
                <a:r>
                  <a:rPr lang="en-GB" sz="2000" dirty="0"/>
                  <a:t>. What is the equation of the line?</a:t>
                </a:r>
              </a:p>
              <a:p>
                <a:endParaRPr lang="en-GB" sz="2000" b="1" dirty="0" smtClean="0"/>
              </a:p>
              <a:p>
                <a:endParaRPr lang="en-GB" sz="2000" b="1" dirty="0"/>
              </a:p>
              <a:p>
                <a:endParaRPr lang="en-GB" sz="2000" dirty="0"/>
              </a:p>
              <a:p>
                <a:r>
                  <a:rPr lang="en-GB" sz="2000" dirty="0"/>
                  <a:t>A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/>
                  <a:t> goes through the points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1,3</m:t>
                        </m:r>
                      </m:e>
                    </m:d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/>
                          </a:rPr>
                          <m:t>3,−1</m:t>
                        </m:r>
                      </m:e>
                    </m:d>
                  </m:oMath>
                </a14:m>
                <a:r>
                  <a:rPr lang="en-GB" sz="2000" dirty="0"/>
                  <a:t>. A second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 is perpendicular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/>
                  <a:t> and passes through point B. Where does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 cross the x-axis?</a:t>
                </a:r>
              </a:p>
              <a:p>
                <a:endParaRPr lang="en-GB" sz="2000" b="1" dirty="0"/>
              </a:p>
              <a:p>
                <a:endParaRPr lang="en-GB" sz="2000" b="1" dirty="0"/>
              </a:p>
              <a:p>
                <a:r>
                  <a:rPr lang="en-GB" sz="2000" dirty="0"/>
                  <a:t>Are the following lines parallel, perpendicular, or neither</a:t>
                </a:r>
                <a:r>
                  <a:rPr lang="en-GB" sz="2000" dirty="0" smtClean="0"/>
                  <a:t>?</a:t>
                </a:r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980728"/>
                <a:ext cx="7704856" cy="3477875"/>
              </a:xfrm>
              <a:prstGeom prst="rect">
                <a:avLst/>
              </a:prstGeom>
              <a:blipFill rotWithShape="0">
                <a:blip r:embed="rId2"/>
                <a:stretch>
                  <a:fillRect l="-791" t="-1053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3491" y="1065098"/>
            <a:ext cx="36619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872" y="2564904"/>
            <a:ext cx="37571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3873" y="3976222"/>
            <a:ext cx="37571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91880" y="1700808"/>
                <a:ext cx="2597634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/>
                        </a:rPr>
                        <m:t>𝟏𝟎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𝟗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700808"/>
                <a:ext cx="2597634" cy="6705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61348" y="3481916"/>
                <a:ext cx="8586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348" y="3481916"/>
                <a:ext cx="858697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35696" y="4486720"/>
                <a:ext cx="6120680" cy="1862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000" b="1" dirty="0">
                    <a:solidFill>
                      <a:prstClr val="black"/>
                    </a:solidFill>
                  </a:rPr>
                  <a:t>Neither. Gradients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GB" sz="2000" b="1" dirty="0">
                    <a:solidFill>
                      <a:prstClr val="black"/>
                    </a:solidFill>
                  </a:rPr>
                  <a:t>. </a:t>
                </a:r>
                <a:endParaRPr lang="en-GB" sz="2000" b="1" dirty="0" smtClean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000" b="1" dirty="0" smtClean="0">
                    <a:solidFill>
                      <a:prstClr val="black"/>
                    </a:solidFill>
                  </a:rPr>
                  <a:t>But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GB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GB" sz="2000" b="1" i="1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GB" sz="2000" b="1" i="1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GB" sz="2000" b="1" dirty="0">
                    <a:solidFill>
                      <a:prstClr val="black"/>
                    </a:solidFill>
                  </a:rPr>
                  <a:t>, not -1, so not perpendicular.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486720"/>
                <a:ext cx="6120680" cy="1862561"/>
              </a:xfrm>
              <a:prstGeom prst="rect">
                <a:avLst/>
              </a:prstGeom>
              <a:blipFill rotWithShape="0">
                <a:blip r:embed="rId5"/>
                <a:stretch>
                  <a:fillRect b="-1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33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Parallel and Perpendicular Lines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28406" y="883486"/>
                <a:ext cx="26642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406" y="883486"/>
                <a:ext cx="266429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826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4928406" y="1572130"/>
            <a:ext cx="3634" cy="26159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15222" y="4188119"/>
            <a:ext cx="36724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571503" y="398901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503" y="3989019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52020" y="118989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1189891"/>
                <a:ext cx="36004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V="1">
            <a:off x="4915222" y="2580086"/>
            <a:ext cx="964907" cy="1608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4928406" y="1964265"/>
            <a:ext cx="3443200" cy="2223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78456" y="2753075"/>
            <a:ext cx="192776" cy="125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971233" y="2700995"/>
            <a:ext cx="101599" cy="17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 rot="1915941">
                <a:off x="6366716" y="2750317"/>
                <a:ext cx="1366293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5941">
                <a:off x="6366716" y="2750317"/>
                <a:ext cx="1366293" cy="49564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24227" y="2264880"/>
                <a:ext cx="3029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227" y="2264880"/>
                <a:ext cx="302928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30975" y="4440994"/>
                <a:ext cx="3333971" cy="2205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Equation of other line: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  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975" y="4440994"/>
                <a:ext cx="3333971" cy="2205860"/>
              </a:xfrm>
              <a:prstGeom prst="rect">
                <a:avLst/>
              </a:prstGeom>
              <a:blipFill rotWithShape="0">
                <a:blip r:embed="rId7"/>
                <a:stretch>
                  <a:fillRect l="-1645" t="-1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42897" y="891535"/>
                <a:ext cx="3997263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/>
                  <a:t>A line goes through the point (4,7) and is perpendicular to another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𝑦</m:t>
                    </m:r>
                    <m:r>
                      <a:rPr lang="en-GB" sz="2000" i="1">
                        <a:latin typeface="Cambria Math"/>
                      </a:rPr>
                      <m:t>=2</m:t>
                    </m:r>
                    <m:r>
                      <a:rPr lang="en-GB" sz="2000" i="1">
                        <a:latin typeface="Cambria Math"/>
                      </a:rPr>
                      <m:t>𝑥</m:t>
                    </m:r>
                    <m:r>
                      <a:rPr lang="en-GB" sz="2000" i="1">
                        <a:latin typeface="Cambria Math"/>
                      </a:rPr>
                      <m:t>+2</m:t>
                    </m:r>
                  </m:oMath>
                </a14:m>
                <a:r>
                  <a:rPr lang="en-GB" sz="2000" dirty="0"/>
                  <a:t>. What is the equation of the line? Put your answer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/>
                  <a:t> are integers</a:t>
                </a:r>
                <a:r>
                  <a:rPr lang="en-GB" sz="2000" dirty="0" smtClean="0"/>
                  <a:t>.</a:t>
                </a:r>
                <a:endParaRPr lang="en-GB" sz="2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7" y="891535"/>
                <a:ext cx="3997263" cy="1938992"/>
              </a:xfrm>
              <a:prstGeom prst="rect">
                <a:avLst/>
              </a:prstGeom>
              <a:blipFill rotWithShape="0">
                <a:blip r:embed="rId8"/>
                <a:stretch>
                  <a:fillRect l="-1524" t="-1572" r="-152" b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42025" y="990823"/>
            <a:ext cx="30087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1428" y="882201"/>
            <a:ext cx="30087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22436" y="2878795"/>
                <a:ext cx="2580595" cy="2261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436" y="2878795"/>
                <a:ext cx="2580595" cy="2261132"/>
              </a:xfrm>
              <a:prstGeom prst="rect">
                <a:avLst/>
              </a:prstGeom>
              <a:blipFill rotWithShape="0">
                <a:blip r:embed="rId9"/>
                <a:stretch>
                  <a:fillRect b="-2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5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57956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5E/5F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 </a:t>
            </a:r>
            <a:r>
              <a:rPr lang="en-GB" sz="2400" dirty="0"/>
              <a:t>96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22" y="182974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21" y="2141021"/>
                <a:ext cx="3362843" cy="3370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2004 1D]</a:t>
                </a:r>
              </a:p>
              <a:p>
                <a:r>
                  <a:rPr lang="en-GB" sz="1600" dirty="0"/>
                  <a:t>What is the reflection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3,4</m:t>
                        </m:r>
                      </m:e>
                    </m:d>
                  </m:oMath>
                </a14:m>
                <a:r>
                  <a:rPr lang="en-GB" sz="1600" dirty="0"/>
                  <a:t> in the line </a:t>
                </a:r>
                <a:r>
                  <a:rPr lang="en-GB" sz="16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GB" sz="1600" dirty="0"/>
                  <a:t>?</a:t>
                </a:r>
              </a:p>
              <a:p>
                <a:r>
                  <a:rPr lang="en-GB" sz="1600" b="1" dirty="0"/>
                  <a:t>Gradient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𝟓𝟎</m:t>
                    </m:r>
                  </m:oMath>
                </a14:m>
                <a:r>
                  <a:rPr lang="en-GB" sz="1600" b="1" dirty="0"/>
                  <a:t> is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600" b="1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b="1" dirty="0"/>
                  <a:t> Equation of line passing through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b="1" dirty="0"/>
                  <a:t> perpendicular to </a:t>
                </a:r>
                <a:r>
                  <a:rPr lang="en-GB" sz="1600" b="1" dirty="0" err="1"/>
                  <a:t>ths</a:t>
                </a:r>
                <a:r>
                  <a:rPr lang="en-GB" sz="1600" b="1" dirty="0"/>
                  <a:t> line: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Find intersection of two lines to get closest point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GB" sz="1600" b="1" dirty="0"/>
                  <a:t> to original line: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Thus reflected point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</m:d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21" y="2141021"/>
                <a:ext cx="3362843" cy="3370731"/>
              </a:xfrm>
              <a:prstGeom prst="rect">
                <a:avLst/>
              </a:prstGeom>
              <a:blipFill>
                <a:blip r:embed="rId2"/>
                <a:stretch>
                  <a:fillRect l="-1089" t="-542" b="-1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99592" y="5567023"/>
            <a:ext cx="1512168" cy="1290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2574543">
                <a:off x="1226096" y="6209974"/>
                <a:ext cx="18073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=50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74543">
                <a:off x="1226096" y="6209974"/>
                <a:ext cx="180739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1280569" y="5905500"/>
            <a:ext cx="129131" cy="12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974702" y="6241724"/>
            <a:ext cx="129131" cy="12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591110" y="5556647"/>
            <a:ext cx="129131" cy="12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047750" y="5600700"/>
            <a:ext cx="622300" cy="7048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0760" y="6302793"/>
                <a:ext cx="5250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3,4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760" y="6302793"/>
                <a:ext cx="52509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0044" y="5825016"/>
                <a:ext cx="5250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6,8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44" y="5825016"/>
                <a:ext cx="5250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75405" y="1795152"/>
                <a:ext cx="4854612" cy="155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2014 1D] </a:t>
                </a:r>
                <a:r>
                  <a:rPr lang="en-GB" dirty="0"/>
                  <a:t>The reflection of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1,0</m:t>
                        </m:r>
                      </m:e>
                    </m:d>
                  </m:oMath>
                </a14:m>
                <a:r>
                  <a:rPr lang="en-GB" dirty="0"/>
                  <a:t> in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𝑚𝑥</m:t>
                    </m:r>
                  </m:oMath>
                </a14:m>
                <a:r>
                  <a:rPr lang="en-GB" dirty="0"/>
                  <a:t> has coordinates: (in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)</a:t>
                </a:r>
              </a:p>
              <a:p>
                <a:r>
                  <a:rPr lang="en-GB" b="1" dirty="0"/>
                  <a:t>Using a similar method: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405" y="1795152"/>
                <a:ext cx="4854612" cy="1558375"/>
              </a:xfrm>
              <a:prstGeom prst="rect">
                <a:avLst/>
              </a:prstGeom>
              <a:blipFill>
                <a:blip r:embed="rId6"/>
                <a:stretch>
                  <a:fillRect l="-1131" t="-1953" r="-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30129" y="3597425"/>
                <a:ext cx="5312728" cy="3236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700" i="1" dirty="0"/>
                  <a:t>[STEP I 2004 Q6] </a:t>
                </a:r>
                <a:r>
                  <a:rPr lang="en-GB" sz="1700" dirty="0"/>
                  <a:t>The three points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700" dirty="0"/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7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700" dirty="0"/>
                  <a:t>, respectively. Find the point of intersection of the line joining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700" dirty="0"/>
                  <a:t> to the midpoint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700" dirty="0"/>
                  <a:t>, and the line joining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700" dirty="0"/>
                  <a:t> to the midpoint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700" dirty="0"/>
                  <a:t>. Verify that this point lies on the line joining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700" dirty="0"/>
                  <a:t> to the midpoint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700" dirty="0"/>
                  <a:t>.</a:t>
                </a:r>
              </a:p>
              <a:p>
                <a:r>
                  <a:rPr lang="en-GB" sz="1700" dirty="0"/>
                  <a:t>The point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GB" sz="17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sz="17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700" dirty="0"/>
                  <a:t>. Show that if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𝐴𝐻</m:t>
                    </m:r>
                  </m:oMath>
                </a14:m>
                <a:r>
                  <a:rPr lang="en-GB" sz="1700" dirty="0"/>
                  <a:t> intersects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700" dirty="0"/>
                  <a:t> at right angles, then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sz="17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sz="1700" dirty="0"/>
                  <a:t>, and write down a similar result if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𝐵𝐻</m:t>
                    </m:r>
                  </m:oMath>
                </a14:m>
                <a:r>
                  <a:rPr lang="en-GB" sz="1700" dirty="0"/>
                  <a:t> intersects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700" dirty="0"/>
                  <a:t> at right angles.</a:t>
                </a:r>
              </a:p>
              <a:p>
                <a:r>
                  <a:rPr lang="en-GB" sz="1700" dirty="0"/>
                  <a:t>Deduce that if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𝐴𝐻</m:t>
                    </m:r>
                  </m:oMath>
                </a14:m>
                <a:r>
                  <a:rPr lang="en-GB" sz="1700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700" dirty="0"/>
                  <a:t> and also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𝐵𝐻</m:t>
                    </m:r>
                  </m:oMath>
                </a14:m>
                <a:r>
                  <a:rPr lang="en-GB" sz="1700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700" dirty="0"/>
                  <a:t>, then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𝐶𝐻</m:t>
                    </m:r>
                  </m:oMath>
                </a14:m>
                <a:r>
                  <a:rPr lang="en-GB" sz="1700" dirty="0"/>
                  <a:t> is perpendicular to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700" dirty="0"/>
                  <a:t>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129" y="3597425"/>
                <a:ext cx="5312728" cy="3236463"/>
              </a:xfrm>
              <a:prstGeom prst="rect">
                <a:avLst/>
              </a:prstGeom>
              <a:blipFill>
                <a:blip r:embed="rId7"/>
                <a:stretch>
                  <a:fillRect l="-1835" t="-565" r="-1261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65225" y="2213365"/>
            <a:ext cx="201509" cy="2218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28620" y="1897009"/>
            <a:ext cx="201509" cy="2218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30409" y="3664681"/>
            <a:ext cx="201509" cy="2218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2796" y="3187700"/>
            <a:ext cx="3171303" cy="3632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78953" y="2446444"/>
            <a:ext cx="3831547" cy="8682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572000" y="218106"/>
            <a:ext cx="529727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Q1-2 on both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Complete Ex5E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Ex5F Q3,6 &amp; 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smtClean="0"/>
              <a:t>Ex5F </a:t>
            </a:r>
            <a:r>
              <a:rPr lang="en-US" sz="2400" smtClean="0"/>
              <a:t>Q9-12 &amp; Ext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231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22300</TotalTime>
  <Words>284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876</cp:revision>
  <dcterms:created xsi:type="dcterms:W3CDTF">2013-02-28T07:36:55Z</dcterms:created>
  <dcterms:modified xsi:type="dcterms:W3CDTF">2019-09-02T02:25:54Z</dcterms:modified>
</cp:coreProperties>
</file>