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670" r:id="rId2"/>
    <p:sldId id="649" r:id="rId3"/>
    <p:sldId id="650" r:id="rId4"/>
    <p:sldId id="669" r:id="rId5"/>
    <p:sldId id="667" r:id="rId6"/>
    <p:sldId id="652" r:id="rId7"/>
    <p:sldId id="65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053" autoAdjust="0"/>
    <p:restoredTop sz="88534" autoAdjust="0"/>
  </p:normalViewPr>
  <p:slideViewPr>
    <p:cSldViewPr>
      <p:cViewPr>
        <p:scale>
          <a:sx n="118" d="100"/>
          <a:sy n="118" d="100"/>
        </p:scale>
        <p:origin x="-88" y="-952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9.png"/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png"/><Relationship Id="rId5" Type="http://schemas.openxmlformats.org/officeDocument/2006/relationships/image" Target="../media/image7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2 Pure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0" y="980728"/>
            <a:ext cx="914285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b="1" dirty="0"/>
              <a:t>Radians </a:t>
            </a:r>
          </a:p>
          <a:p>
            <a:pPr algn="ctr"/>
            <a:r>
              <a:rPr lang="en-GB" sz="9600" b="1" dirty="0"/>
              <a:t>– </a:t>
            </a:r>
            <a:r>
              <a:rPr lang="en-GB" sz="9600" dirty="0"/>
              <a:t>Arc Lengths</a:t>
            </a:r>
          </a:p>
          <a:p>
            <a:pPr algn="ctr"/>
            <a:r>
              <a:rPr lang="en-GB" sz="8000" dirty="0"/>
              <a:t>Chapter 5</a:t>
            </a:r>
          </a:p>
          <a:p>
            <a:pPr algn="ctr"/>
            <a:r>
              <a:rPr lang="en-GB" sz="8000" dirty="0"/>
              <a:t>(Part 2 of 5)</a:t>
            </a:r>
          </a:p>
        </p:txBody>
      </p:sp>
    </p:spTree>
    <p:extLst>
      <p:ext uri="{BB962C8B-B14F-4D97-AF65-F5344CB8AC3E}">
        <p14:creationId xmlns:p14="http://schemas.microsoft.com/office/powerpoint/2010/main" val="985462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Radians - Arc length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Oval 4"/>
          <p:cNvSpPr/>
          <p:nvPr/>
        </p:nvSpPr>
        <p:spPr>
          <a:xfrm>
            <a:off x="2712492" y="1001812"/>
            <a:ext cx="3096344" cy="302433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Connector 7"/>
          <p:cNvCxnSpPr>
            <a:stCxn id="5" idx="0"/>
          </p:cNvCxnSpPr>
          <p:nvPr/>
        </p:nvCxnSpPr>
        <p:spPr>
          <a:xfrm>
            <a:off x="4260664" y="1001812"/>
            <a:ext cx="12732" cy="151636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4273396" y="1603772"/>
            <a:ext cx="1211580" cy="9296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Freeform 11"/>
          <p:cNvSpPr/>
          <p:nvPr/>
        </p:nvSpPr>
        <p:spPr>
          <a:xfrm>
            <a:off x="4273396" y="2152412"/>
            <a:ext cx="320040" cy="144780"/>
          </a:xfrm>
          <a:custGeom>
            <a:avLst/>
            <a:gdLst>
              <a:gd name="connsiteX0" fmla="*/ 0 w 320040"/>
              <a:gd name="connsiteY0" fmla="*/ 7620 h 144780"/>
              <a:gd name="connsiteX1" fmla="*/ 160020 w 320040"/>
              <a:gd name="connsiteY1" fmla="*/ 22860 h 144780"/>
              <a:gd name="connsiteX2" fmla="*/ 320040 w 320040"/>
              <a:gd name="connsiteY2" fmla="*/ 144780 h 1447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0040" h="144780">
                <a:moveTo>
                  <a:pt x="0" y="7620"/>
                </a:moveTo>
                <a:cubicBezTo>
                  <a:pt x="53340" y="3810"/>
                  <a:pt x="106680" y="0"/>
                  <a:pt x="160020" y="22860"/>
                </a:cubicBezTo>
                <a:cubicBezTo>
                  <a:pt x="213360" y="45720"/>
                  <a:pt x="266700" y="95250"/>
                  <a:pt x="320040" y="14478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222240" y="1876540"/>
                <a:ext cx="5760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dirty="0" smtClean="0">
                          <a:latin typeface="Cambria Math" panose="02040503050406030204" pitchFamily="18" charset="0"/>
                          <a:sym typeface="Symbol"/>
                        </a:rPr>
                        <m:t>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2240" y="1876540"/>
                <a:ext cx="576064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976738" y="1649884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6738" y="1649884"/>
                <a:ext cx="360040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Freeform: Shape 5">
            <a:extLst>
              <a:ext uri="{FF2B5EF4-FFF2-40B4-BE49-F238E27FC236}">
                <a16:creationId xmlns:a16="http://schemas.microsoft.com/office/drawing/2014/main" id="{8FE69DDE-AA02-467E-88A5-359CA0935477}"/>
              </a:ext>
            </a:extLst>
          </p:cNvPr>
          <p:cNvSpPr/>
          <p:nvPr/>
        </p:nvSpPr>
        <p:spPr>
          <a:xfrm>
            <a:off x="4286988" y="866849"/>
            <a:ext cx="1286540" cy="627321"/>
          </a:xfrm>
          <a:custGeom>
            <a:avLst/>
            <a:gdLst>
              <a:gd name="connsiteX0" fmla="*/ 0 w 1286540"/>
              <a:gd name="connsiteY0" fmla="*/ 0 h 627321"/>
              <a:gd name="connsiteX1" fmla="*/ 754912 w 1286540"/>
              <a:gd name="connsiteY1" fmla="*/ 170121 h 627321"/>
              <a:gd name="connsiteX2" fmla="*/ 1286540 w 1286540"/>
              <a:gd name="connsiteY2" fmla="*/ 627321 h 6273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86540" h="627321">
                <a:moveTo>
                  <a:pt x="0" y="0"/>
                </a:moveTo>
                <a:cubicBezTo>
                  <a:pt x="270244" y="32783"/>
                  <a:pt x="540489" y="65567"/>
                  <a:pt x="754912" y="170121"/>
                </a:cubicBezTo>
                <a:cubicBezTo>
                  <a:pt x="969335" y="274675"/>
                  <a:pt x="1127937" y="450998"/>
                  <a:pt x="1286540" y="627321"/>
                </a:cubicBezTo>
              </a:path>
            </a:pathLst>
          </a:custGeom>
          <a:noFill/>
          <a:ln>
            <a:solidFill>
              <a:srgbClr val="0000FF"/>
            </a:solidFill>
            <a:prstDash val="sysDash"/>
            <a:headEnd type="triangl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327F64CF-DEEF-4F81-9A0C-F6BB666E4F09}"/>
                  </a:ext>
                </a:extLst>
              </p:cNvPr>
              <p:cNvSpPr txBox="1"/>
              <p:nvPr/>
            </p:nvSpPr>
            <p:spPr>
              <a:xfrm>
                <a:off x="5031081" y="748312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𝑙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327F64CF-DEEF-4F81-9A0C-F6BB666E4F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1081" y="748312"/>
                <a:ext cx="360040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>
            <a:extLst>
              <a:ext uri="{FF2B5EF4-FFF2-40B4-BE49-F238E27FC236}">
                <a16:creationId xmlns:a16="http://schemas.microsoft.com/office/drawing/2014/main" id="{E546B83C-40BB-4E5F-8184-EBEC2B72DC55}"/>
              </a:ext>
            </a:extLst>
          </p:cNvPr>
          <p:cNvSpPr txBox="1"/>
          <p:nvPr/>
        </p:nvSpPr>
        <p:spPr>
          <a:xfrm>
            <a:off x="596992" y="4367605"/>
            <a:ext cx="7992888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Calculating </a:t>
            </a:r>
            <a:r>
              <a:rPr lang="en-GB" sz="4000" dirty="0">
                <a:solidFill>
                  <a:srgbClr val="0000FF"/>
                </a:solidFill>
              </a:rPr>
              <a:t>Arc length </a:t>
            </a:r>
            <a:r>
              <a:rPr lang="en-GB" sz="4000" dirty="0"/>
              <a:t>using radians: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4259D04-E535-477F-BED1-BACFCDD55C0F}"/>
                  </a:ext>
                </a:extLst>
              </p:cNvPr>
              <p:cNvSpPr txBox="1"/>
              <p:nvPr/>
            </p:nvSpPr>
            <p:spPr>
              <a:xfrm>
                <a:off x="3021246" y="5416948"/>
                <a:ext cx="2978052" cy="1107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66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𝑙</m:t>
                      </m:r>
                      <m:r>
                        <a:rPr lang="en-GB" sz="66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66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66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48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4259D04-E535-477F-BED1-BACFCDD55C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1246" y="5416948"/>
                <a:ext cx="2978052" cy="110799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15513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29A94563-80A5-467D-BBB5-AD85EB18E754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BDC9DFA1-FEBD-4917-9931-1FD4F399F37F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Radians - Arc length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EC54D71A-3C64-4FBF-A9FF-D9118F6C1048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75B2827-EE5F-4111-BD77-FADECAFBEEE3}"/>
                  </a:ext>
                </a:extLst>
              </p:cNvPr>
              <p:cNvSpPr txBox="1"/>
              <p:nvPr/>
            </p:nvSpPr>
            <p:spPr>
              <a:xfrm>
                <a:off x="1799120" y="4371024"/>
                <a:ext cx="5544616" cy="21236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4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𝑙</m:t>
                      </m:r>
                      <m:r>
                        <a:rPr lang="en-GB" sz="4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4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4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3600" dirty="0">
                  <a:solidFill>
                    <a:prstClr val="black"/>
                  </a:solidFill>
                </a:endParaRPr>
              </a:p>
              <a:p>
                <a:pPr lvl="0"/>
                <a:endParaRPr lang="en-GB" sz="3600" dirty="0">
                  <a:solidFill>
                    <a:prstClr val="black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4800" b="0" i="1" smtClean="0">
                          <a:latin typeface="Cambria Math" panose="02040503050406030204" pitchFamily="18" charset="0"/>
                        </a:rPr>
                        <m:t>0.8×5.2=4.16 </m:t>
                      </m:r>
                      <m:r>
                        <a:rPr lang="en-GB" sz="4800" b="0" i="1" smtClean="0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en-GB" sz="48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75B2827-EE5F-4111-BD77-FADECAFBEE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9120" y="4371024"/>
                <a:ext cx="5544616" cy="212365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4" name="Picture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3848" y="1340768"/>
            <a:ext cx="2195179" cy="244935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7829" y="759870"/>
            <a:ext cx="91428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/>
              <a:t>Find the length of the arc</a:t>
            </a:r>
          </a:p>
        </p:txBody>
      </p:sp>
    </p:spTree>
    <p:extLst>
      <p:ext uri="{BB962C8B-B14F-4D97-AF65-F5344CB8AC3E}">
        <p14:creationId xmlns:p14="http://schemas.microsoft.com/office/powerpoint/2010/main" val="2063137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29A94563-80A5-467D-BBB5-AD85EB18E754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BDC9DFA1-FEBD-4917-9931-1FD4F399F37F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Radians - Arc length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EC54D71A-3C64-4FBF-A9FF-D9118F6C1048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88220AD2-3B00-4672-8190-1BA4F8148602}"/>
                  </a:ext>
                </a:extLst>
              </p:cNvPr>
              <p:cNvSpPr txBox="1"/>
              <p:nvPr/>
            </p:nvSpPr>
            <p:spPr>
              <a:xfrm>
                <a:off x="683568" y="2818672"/>
                <a:ext cx="6264696" cy="37212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4000" i="1" smtClean="0">
                          <a:latin typeface="Cambria Math" panose="02040503050406030204" pitchFamily="18" charset="0"/>
                        </a:rPr>
                        <m:t>𝑙</m:t>
                      </m:r>
                      <m:r>
                        <a:rPr lang="en-GB" sz="40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400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4000" i="1" smtClean="0"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2800" dirty="0"/>
              </a:p>
              <a:p>
                <a:endParaRPr lang="en-GB" sz="40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×7=2.45</m:t>
                      </m:r>
                    </m:oMath>
                  </m:oMathPara>
                </a14:m>
                <a:endParaRPr lang="en-GB" sz="4000" b="0" i="1" dirty="0">
                  <a:latin typeface="Cambria Math" panose="02040503050406030204" pitchFamily="18" charset="0"/>
                </a:endParaRPr>
              </a:p>
              <a:p>
                <a:pPr/>
                <a:br>
                  <a:rPr lang="en-GB" sz="4000" b="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2.45</m:t>
                          </m:r>
                        </m:num>
                        <m:den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=0.35 </m:t>
                      </m:r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𝑟𝑎𝑑𝑖𝑎𝑛𝑠</m:t>
                      </m:r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88220AD2-3B00-4672-8190-1BA4F81486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2818672"/>
                <a:ext cx="6264696" cy="37212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3" name="Picture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7824" y="1514219"/>
            <a:ext cx="3528392" cy="257257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-1144" y="692696"/>
                <a:ext cx="9144000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4400" dirty="0"/>
                  <a:t>Find the angle </a:t>
                </a:r>
                <a14:m>
                  <m:oMath xmlns:m="http://schemas.openxmlformats.org/officeDocument/2006/math">
                    <m:r>
                      <a:rPr lang="en-GB" sz="4400" i="1">
                        <a:latin typeface="Cambria Math" panose="02040503050406030204" pitchFamily="18" charset="0"/>
                      </a:rPr>
                      <m:t>∠</m:t>
                    </m:r>
                    <m:r>
                      <a:rPr lang="en-GB" sz="4400" i="1">
                        <a:latin typeface="Cambria Math" panose="02040503050406030204" pitchFamily="18" charset="0"/>
                      </a:rPr>
                      <m:t>𝐴𝑂𝐵</m:t>
                    </m:r>
                  </m:oMath>
                </a14:m>
                <a:endParaRPr lang="en-GB" sz="44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144" y="692696"/>
                <a:ext cx="9144000" cy="769441"/>
              </a:xfrm>
              <a:prstGeom prst="rect">
                <a:avLst/>
              </a:prstGeom>
              <a:blipFill>
                <a:blip r:embed="rId4"/>
                <a:stretch>
                  <a:fillRect t="-16667" b="-373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77223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B4D8B965-D1E8-4251-9B1E-F2D96EA4CCCB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3AA31C38-4F8D-40BB-9592-630072FF367D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Radians - Arc length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5F2E1485-4E2A-4537-993D-E952FEFBBB7E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361CE81-AB35-4DEF-B9C9-881980E26700}"/>
                  </a:ext>
                </a:extLst>
              </p:cNvPr>
              <p:cNvSpPr txBox="1"/>
              <p:nvPr/>
            </p:nvSpPr>
            <p:spPr>
              <a:xfrm>
                <a:off x="1115616" y="724156"/>
                <a:ext cx="7121392" cy="1077218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dirty="0"/>
                  <a:t>The perimeter of the sector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𝐴𝑂𝐵</m:t>
                    </m:r>
                  </m:oMath>
                </a14:m>
                <a:r>
                  <a:rPr lang="en-GB" sz="3200" dirty="0"/>
                  <a:t> is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3200" dirty="0"/>
                  <a:t> cm. Express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3200" dirty="0"/>
                  <a:t> in terms of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3200" dirty="0"/>
                  <a:t> and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GB" sz="32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361CE81-AB35-4DEF-B9C9-881980E267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724156"/>
                <a:ext cx="7121392" cy="1077218"/>
              </a:xfrm>
              <a:prstGeom prst="rect">
                <a:avLst/>
              </a:prstGeom>
              <a:blipFill>
                <a:blip r:embed="rId2"/>
                <a:stretch>
                  <a:fillRect r="-824" b="-9360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660F11F6-1638-4E20-9740-898923F44038}"/>
                  </a:ext>
                </a:extLst>
              </p:cNvPr>
              <p:cNvSpPr txBox="1"/>
              <p:nvPr/>
            </p:nvSpPr>
            <p:spPr>
              <a:xfrm>
                <a:off x="2627784" y="4365104"/>
                <a:ext cx="3718892" cy="2246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GB" sz="3600" b="0" i="1" dirty="0">
                  <a:latin typeface="Cambria Math" panose="02040503050406030204" pitchFamily="18" charset="0"/>
                </a:endParaRPr>
              </a:p>
              <a:p>
                <a:pPr/>
                <a:br>
                  <a:rPr lang="en-GB" sz="3600" b="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num>
                        <m:den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2+</m:t>
                          </m:r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den>
                      </m:f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660F11F6-1638-4E20-9740-898923F440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84" y="4365104"/>
                <a:ext cx="3718892" cy="224676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59832" y="1844824"/>
            <a:ext cx="2296012" cy="2433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2228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4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Radians - Arc length</a:t>
              </a:r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id="{D0D7BDE7-99B0-4CDF-8B7A-7014443D606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0249"/>
          <a:stretch/>
        </p:blipFill>
        <p:spPr>
          <a:xfrm>
            <a:off x="104439" y="811046"/>
            <a:ext cx="4466990" cy="303017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2C9B502-8F0C-4808-8C66-974F8F649B5C}"/>
                  </a:ext>
                </a:extLst>
              </p:cNvPr>
              <p:cNvSpPr txBox="1"/>
              <p:nvPr/>
            </p:nvSpPr>
            <p:spPr>
              <a:xfrm>
                <a:off x="4593347" y="936968"/>
                <a:ext cx="4509342" cy="2246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/>
                  <a:t>The arc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𝐵𝐷</m:t>
                    </m:r>
                  </m:oMath>
                </a14:m>
                <a:r>
                  <a:rPr lang="en-GB" sz="2000" dirty="0"/>
                  <a:t> is an arc of a circle with centre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2000" dirty="0"/>
                  <a:t> and radius 8 cm. </a:t>
                </a:r>
              </a:p>
              <a:p>
                <a:endParaRPr lang="en-GB" sz="2000" dirty="0"/>
              </a:p>
              <a:p>
                <a:r>
                  <a:rPr lang="en-GB" sz="2000" dirty="0"/>
                  <a:t>Find</a:t>
                </a:r>
              </a:p>
              <a:p>
                <a:r>
                  <a:rPr lang="en-GB" sz="2000" dirty="0"/>
                  <a:t>(a) The length of the arc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𝐵𝐷</m:t>
                    </m:r>
                  </m:oMath>
                </a14:m>
                <a:r>
                  <a:rPr lang="en-GB" sz="2000" dirty="0"/>
                  <a:t>.</a:t>
                </a:r>
              </a:p>
              <a:p>
                <a:r>
                  <a:rPr lang="en-GB" sz="2000" dirty="0"/>
                  <a:t>(b) The perimeter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GB" sz="2000" dirty="0"/>
                  <a:t>, </a:t>
                </a:r>
              </a:p>
              <a:p>
                <a:r>
                  <a:rPr lang="en-GB" sz="2000" dirty="0"/>
                  <a:t>giving your answer to 3 significant figures.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2C9B502-8F0C-4808-8C66-974F8F649B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3347" y="936968"/>
                <a:ext cx="4509342" cy="2246769"/>
              </a:xfrm>
              <a:prstGeom prst="rect">
                <a:avLst/>
              </a:prstGeom>
              <a:blipFill>
                <a:blip r:embed="rId3"/>
                <a:stretch>
                  <a:fillRect l="-1488" t="-1630" r="-1488" b="-40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077F14B-CFCA-41C5-840F-453A850FAAB0}"/>
                  </a:ext>
                </a:extLst>
              </p:cNvPr>
              <p:cNvSpPr txBox="1"/>
              <p:nvPr/>
            </p:nvSpPr>
            <p:spPr>
              <a:xfrm>
                <a:off x="1280608" y="4200676"/>
                <a:ext cx="501958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Length of arc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𝐵𝐷</m:t>
                    </m:r>
                    <m:r>
                      <a:rPr lang="en-GB" sz="2400" b="0" i="0" smtClean="0">
                        <a:latin typeface="Cambria Math" panose="02040503050406030204" pitchFamily="18" charset="0"/>
                      </a:rPr>
                      <m:t>=0.7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×8=5.6 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077F14B-CFCA-41C5-840F-453A850FAA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0608" y="4200676"/>
                <a:ext cx="5019584" cy="461665"/>
              </a:xfrm>
              <a:prstGeom prst="rect">
                <a:avLst/>
              </a:prstGeom>
              <a:blipFill>
                <a:blip r:embed="rId4"/>
                <a:stretch>
                  <a:fillRect l="-1823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6">
            <a:extLst>
              <a:ext uri="{FF2B5EF4-FFF2-40B4-BE49-F238E27FC236}">
                <a16:creationId xmlns:a16="http://schemas.microsoft.com/office/drawing/2014/main" id="{CA7FC226-EE2B-440D-80DF-463AB00CF63E}"/>
              </a:ext>
            </a:extLst>
          </p:cNvPr>
          <p:cNvSpPr/>
          <p:nvPr/>
        </p:nvSpPr>
        <p:spPr>
          <a:xfrm>
            <a:off x="843057" y="4229705"/>
            <a:ext cx="288032" cy="2880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EE1F5E1-9EDB-4A21-8927-729506D28097}"/>
              </a:ext>
            </a:extLst>
          </p:cNvPr>
          <p:cNvSpPr/>
          <p:nvPr/>
        </p:nvSpPr>
        <p:spPr>
          <a:xfrm>
            <a:off x="834781" y="5045035"/>
            <a:ext cx="288032" cy="2880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AAD540D2-D05F-4100-871A-27C145B9BD9F}"/>
                  </a:ext>
                </a:extLst>
              </p:cNvPr>
              <p:cNvSpPr txBox="1"/>
              <p:nvPr/>
            </p:nvSpPr>
            <p:spPr>
              <a:xfrm>
                <a:off x="1259632" y="5021793"/>
                <a:ext cx="7632848" cy="16475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Perimeter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𝐵𝐷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𝐶𝐷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𝐵𝐶</m:t>
                    </m:r>
                  </m:oMath>
                </a14:m>
                <a:endParaRPr lang="en-GB" sz="2400" dirty="0"/>
              </a:p>
              <a:p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𝐶𝐷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=11−8=3</m:t>
                    </m:r>
                  </m:oMath>
                </a14:m>
                <a:r>
                  <a:rPr lang="en-GB" sz="2400" dirty="0"/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𝐵𝐶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e>
                          <m:sup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11</m:t>
                            </m:r>
                          </m:e>
                          <m:sup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−2×8×11×</m:t>
                        </m:r>
                        <m:func>
                          <m:func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2400" b="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d>
                              <m:dPr>
                                <m:ctrlP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  <m:t>0.7</m:t>
                                </m:r>
                              </m:e>
                            </m:d>
                          </m:e>
                        </m:func>
                      </m:e>
                    </m:rad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=7.09 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𝑐𝑚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400" dirty="0"/>
                  <a:t>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∴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=5.6+3+7.09=15.7 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𝑐𝑚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𝑡𝑜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 3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𝑠𝑓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AAD540D2-D05F-4100-871A-27C145B9BD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5021793"/>
                <a:ext cx="7632848" cy="1647567"/>
              </a:xfrm>
              <a:prstGeom prst="rect">
                <a:avLst/>
              </a:prstGeom>
              <a:blipFill>
                <a:blip r:embed="rId5"/>
                <a:stretch>
                  <a:fillRect l="-1278" t="-2963"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50419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Exercises 5C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236048" y="662045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2/AS</a:t>
            </a:r>
          </a:p>
          <a:p>
            <a:r>
              <a:rPr lang="en-GB" sz="2400" dirty="0"/>
              <a:t>Pages 120-122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594754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664CA549-64B4-46DF-90CD-4F4D1E133FE5}"/>
              </a:ext>
            </a:extLst>
          </p:cNvPr>
          <p:cNvSpPr txBox="1"/>
          <p:nvPr/>
        </p:nvSpPr>
        <p:spPr>
          <a:xfrm>
            <a:off x="6114887" y="779218"/>
            <a:ext cx="2808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Note: </a:t>
            </a:r>
            <a:r>
              <a:rPr lang="en-GB" sz="1400" dirty="0"/>
              <a:t>Q10 is based on a past paper question so is worth doing.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A1E96A64-3E04-4483-9961-196C286B1D7A}"/>
              </a:ext>
            </a:extLst>
          </p:cNvPr>
          <p:cNvCxnSpPr>
            <a:stCxn id="7" idx="1"/>
          </p:cNvCxnSpPr>
          <p:nvPr/>
        </p:nvCxnSpPr>
        <p:spPr>
          <a:xfrm flipH="1">
            <a:off x="5436096" y="1040828"/>
            <a:ext cx="678791" cy="2616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ED3092C0-CE7E-194A-8C7C-86065C42851E}"/>
              </a:ext>
            </a:extLst>
          </p:cNvPr>
          <p:cNvSpPr txBox="1"/>
          <p:nvPr/>
        </p:nvSpPr>
        <p:spPr>
          <a:xfrm>
            <a:off x="611560" y="2682537"/>
            <a:ext cx="633670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Q1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Q2-5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	Q6-9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	</a:t>
            </a:r>
            <a:r>
              <a:rPr lang="en-US" sz="2400"/>
              <a:t>	Q10-14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907464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37770</TotalTime>
  <Words>206</Words>
  <Application>Microsoft Macintosh PowerPoint</Application>
  <PresentationFormat>On-screen Show (4:3)</PresentationFormat>
  <Paragraphs>50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Cambria Math</vt:lpstr>
      <vt:lpstr>Symbol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979</cp:revision>
  <dcterms:created xsi:type="dcterms:W3CDTF">2013-02-28T07:36:55Z</dcterms:created>
  <dcterms:modified xsi:type="dcterms:W3CDTF">2019-07-06T15:55:01Z</dcterms:modified>
</cp:coreProperties>
</file>