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688" r:id="rId2"/>
    <p:sldId id="671" r:id="rId3"/>
    <p:sldId id="672" r:id="rId4"/>
    <p:sldId id="673" r:id="rId5"/>
    <p:sldId id="674" r:id="rId6"/>
    <p:sldId id="675" r:id="rId7"/>
    <p:sldId id="676" r:id="rId8"/>
    <p:sldId id="679" r:id="rId9"/>
    <p:sldId id="687" r:id="rId10"/>
    <p:sldId id="664" r:id="rId11"/>
    <p:sldId id="682" r:id="rId12"/>
    <p:sldId id="680" r:id="rId13"/>
    <p:sldId id="677" r:id="rId14"/>
    <p:sldId id="681" r:id="rId15"/>
    <p:sldId id="683" r:id="rId16"/>
    <p:sldId id="684" r:id="rId17"/>
    <p:sldId id="686" r:id="rId18"/>
    <p:sldId id="68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07" autoAdjust="0"/>
    <p:restoredTop sz="88534" autoAdjust="0"/>
  </p:normalViewPr>
  <p:slideViewPr>
    <p:cSldViewPr>
      <p:cViewPr varScale="1">
        <p:scale>
          <a:sx n="67" d="100"/>
          <a:sy n="67" d="100"/>
        </p:scale>
        <p:origin x="1528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90.png"/><Relationship Id="rId7" Type="http://schemas.openxmlformats.org/officeDocument/2006/relationships/image" Target="../media/image130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0.png"/><Relationship Id="rId11" Type="http://schemas.openxmlformats.org/officeDocument/2006/relationships/image" Target="../media/image17.png"/><Relationship Id="rId5" Type="http://schemas.openxmlformats.org/officeDocument/2006/relationships/image" Target="../media/image110.png"/><Relationship Id="rId10" Type="http://schemas.openxmlformats.org/officeDocument/2006/relationships/image" Target="../media/image16.png"/><Relationship Id="rId4" Type="http://schemas.openxmlformats.org/officeDocument/2006/relationships/image" Target="../media/image100.png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90.png"/><Relationship Id="rId7" Type="http://schemas.openxmlformats.org/officeDocument/2006/relationships/image" Target="../media/image130.png"/><Relationship Id="rId12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0.png"/><Relationship Id="rId11" Type="http://schemas.openxmlformats.org/officeDocument/2006/relationships/image" Target="../media/image22.png"/><Relationship Id="rId5" Type="http://schemas.openxmlformats.org/officeDocument/2006/relationships/image" Target="../media/image110.png"/><Relationship Id="rId10" Type="http://schemas.openxmlformats.org/officeDocument/2006/relationships/image" Target="../media/image21.png"/><Relationship Id="rId4" Type="http://schemas.openxmlformats.org/officeDocument/2006/relationships/image" Target="../media/image19.png"/><Relationship Id="rId9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0.png"/><Relationship Id="rId3" Type="http://schemas.openxmlformats.org/officeDocument/2006/relationships/image" Target="../media/image190.png"/><Relationship Id="rId7" Type="http://schemas.openxmlformats.org/officeDocument/2006/relationships/image" Target="../media/image230.png"/><Relationship Id="rId12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0.png"/><Relationship Id="rId11" Type="http://schemas.openxmlformats.org/officeDocument/2006/relationships/image" Target="../media/image270.png"/><Relationship Id="rId5" Type="http://schemas.openxmlformats.org/officeDocument/2006/relationships/image" Target="../media/image210.png"/><Relationship Id="rId10" Type="http://schemas.openxmlformats.org/officeDocument/2006/relationships/image" Target="../media/image260.png"/><Relationship Id="rId4" Type="http://schemas.openxmlformats.org/officeDocument/2006/relationships/image" Target="../media/image200.png"/><Relationship Id="rId9" Type="http://schemas.openxmlformats.org/officeDocument/2006/relationships/image" Target="../media/image25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90.png"/><Relationship Id="rId7" Type="http://schemas.openxmlformats.org/officeDocument/2006/relationships/image" Target="../media/image13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50.png"/><Relationship Id="rId5" Type="http://schemas.openxmlformats.org/officeDocument/2006/relationships/image" Target="../media/image47.png"/><Relationship Id="rId10" Type="http://schemas.openxmlformats.org/officeDocument/2006/relationships/image" Target="../media/image49.png"/><Relationship Id="rId4" Type="http://schemas.openxmlformats.org/officeDocument/2006/relationships/image" Target="../media/image100.png"/><Relationship Id="rId9" Type="http://schemas.openxmlformats.org/officeDocument/2006/relationships/image" Target="../media/image4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90.png"/><Relationship Id="rId7" Type="http://schemas.openxmlformats.org/officeDocument/2006/relationships/image" Target="../media/image130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52.png"/><Relationship Id="rId5" Type="http://schemas.openxmlformats.org/officeDocument/2006/relationships/image" Target="../media/image47.png"/><Relationship Id="rId10" Type="http://schemas.openxmlformats.org/officeDocument/2006/relationships/image" Target="../media/image49.png"/><Relationship Id="rId4" Type="http://schemas.openxmlformats.org/officeDocument/2006/relationships/image" Target="../media/image100.png"/><Relationship Id="rId9" Type="http://schemas.openxmlformats.org/officeDocument/2006/relationships/image" Target="../media/image4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0.png"/><Relationship Id="rId3" Type="http://schemas.openxmlformats.org/officeDocument/2006/relationships/image" Target="../media/image300.png"/><Relationship Id="rId7" Type="http://schemas.openxmlformats.org/officeDocument/2006/relationships/image" Target="../media/image340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0.png"/><Relationship Id="rId5" Type="http://schemas.openxmlformats.org/officeDocument/2006/relationships/image" Target="../media/image320.png"/><Relationship Id="rId4" Type="http://schemas.openxmlformats.org/officeDocument/2006/relationships/image" Target="../media/image310.png"/><Relationship Id="rId9" Type="http://schemas.openxmlformats.org/officeDocument/2006/relationships/image" Target="../media/image5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08720"/>
            <a:ext cx="914285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Trigonometric Ratios</a:t>
            </a:r>
          </a:p>
          <a:p>
            <a:pPr marL="857250" indent="-857250" algn="ctr">
              <a:buFontTx/>
              <a:buChar char="-"/>
            </a:pPr>
            <a:r>
              <a:rPr lang="en-GB" sz="7200" dirty="0"/>
              <a:t>Trigonometric Waves</a:t>
            </a:r>
          </a:p>
          <a:p>
            <a:pPr marL="342900" indent="-342900" algn="ctr">
              <a:buFontTx/>
              <a:buChar char="-"/>
            </a:pPr>
            <a:endParaRPr lang="en-GB" sz="2400" dirty="0"/>
          </a:p>
          <a:p>
            <a:pPr algn="ctr"/>
            <a:r>
              <a:rPr lang="en-GB" sz="8000" dirty="0"/>
              <a:t>Chapter 9</a:t>
            </a:r>
            <a:endParaRPr lang="en-GB" sz="5400" dirty="0"/>
          </a:p>
          <a:p>
            <a:pPr algn="ctr"/>
            <a:r>
              <a:rPr lang="en-GB" sz="8000" dirty="0"/>
              <a:t>(Part 2 of 2)</a:t>
            </a:r>
          </a:p>
        </p:txBody>
      </p:sp>
    </p:spTree>
    <p:extLst>
      <p:ext uri="{BB962C8B-B14F-4D97-AF65-F5344CB8AC3E}">
        <p14:creationId xmlns:p14="http://schemas.microsoft.com/office/powerpoint/2010/main" val="1636273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Transforming Trigonometric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25431" y="827812"/>
                <a:ext cx="5372708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Sketch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func>
                      <m:func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40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4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0≤</m:t>
                      </m:r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≤360°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5431" y="827812"/>
                <a:ext cx="5372708" cy="1323439"/>
              </a:xfrm>
              <a:prstGeom prst="rect">
                <a:avLst/>
              </a:prstGeom>
              <a:blipFill>
                <a:blip r:embed="rId2"/>
                <a:stretch>
                  <a:fillRect t="-164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1920404" y="2509064"/>
            <a:ext cx="5099868" cy="3800256"/>
            <a:chOff x="2784500" y="2365048"/>
            <a:chExt cx="3579750" cy="2728208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3170126" y="2716992"/>
              <a:ext cx="0" cy="23762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3170126" y="4004628"/>
              <a:ext cx="288451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6025046" y="3809812"/>
                  <a:ext cx="3392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5046" y="3809812"/>
                  <a:ext cx="339204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3000524" y="2365048"/>
                  <a:ext cx="3392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00524" y="2365048"/>
                  <a:ext cx="339204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3643702" y="3989388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3702" y="3989388"/>
                  <a:ext cx="432048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292724" y="3989387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180°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92724" y="3989387"/>
                  <a:ext cx="43204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4903399" y="398938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270°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3399" y="3989386"/>
                  <a:ext cx="43204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516571" y="398938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360°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16571" y="3989386"/>
                  <a:ext cx="432048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Freeform: Shape 17"/>
            <p:cNvSpPr/>
            <p:nvPr/>
          </p:nvSpPr>
          <p:spPr>
            <a:xfrm>
              <a:off x="3161310" y="3150806"/>
              <a:ext cx="2606040" cy="1714517"/>
            </a:xfrm>
            <a:custGeom>
              <a:avLst/>
              <a:gdLst>
                <a:gd name="connsiteX0" fmla="*/ 0 w 2606040"/>
                <a:gd name="connsiteY0" fmla="*/ 845831 h 1714513"/>
                <a:gd name="connsiteX1" fmla="*/ 647700 w 2606040"/>
                <a:gd name="connsiteY1" fmla="*/ 11 h 1714513"/>
                <a:gd name="connsiteX2" fmla="*/ 1363980 w 2606040"/>
                <a:gd name="connsiteY2" fmla="*/ 861071 h 1714513"/>
                <a:gd name="connsiteX3" fmla="*/ 1981200 w 2606040"/>
                <a:gd name="connsiteY3" fmla="*/ 1714511 h 1714513"/>
                <a:gd name="connsiteX4" fmla="*/ 2606040 w 2606040"/>
                <a:gd name="connsiteY4" fmla="*/ 853451 h 1714513"/>
                <a:gd name="connsiteX0" fmla="*/ 0 w 2606040"/>
                <a:gd name="connsiteY0" fmla="*/ 845831 h 1714516"/>
                <a:gd name="connsiteX1" fmla="*/ 647700 w 2606040"/>
                <a:gd name="connsiteY1" fmla="*/ 11 h 1714516"/>
                <a:gd name="connsiteX2" fmla="*/ 1363980 w 2606040"/>
                <a:gd name="connsiteY2" fmla="*/ 861071 h 1714516"/>
                <a:gd name="connsiteX3" fmla="*/ 1981200 w 2606040"/>
                <a:gd name="connsiteY3" fmla="*/ 1714511 h 1714516"/>
                <a:gd name="connsiteX4" fmla="*/ 2606040 w 2606040"/>
                <a:gd name="connsiteY4" fmla="*/ 853451 h 1714516"/>
                <a:gd name="connsiteX0" fmla="*/ 0 w 2606040"/>
                <a:gd name="connsiteY0" fmla="*/ 845831 h 1714517"/>
                <a:gd name="connsiteX1" fmla="*/ 647700 w 2606040"/>
                <a:gd name="connsiteY1" fmla="*/ 11 h 1714517"/>
                <a:gd name="connsiteX2" fmla="*/ 1363980 w 2606040"/>
                <a:gd name="connsiteY2" fmla="*/ 861071 h 1714517"/>
                <a:gd name="connsiteX3" fmla="*/ 1981200 w 2606040"/>
                <a:gd name="connsiteY3" fmla="*/ 1714511 h 1714517"/>
                <a:gd name="connsiteX4" fmla="*/ 2606040 w 2606040"/>
                <a:gd name="connsiteY4" fmla="*/ 853451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6040" h="1714517">
                  <a:moveTo>
                    <a:pt x="0" y="845831"/>
                  </a:moveTo>
                  <a:cubicBezTo>
                    <a:pt x="210185" y="421651"/>
                    <a:pt x="420370" y="-2529"/>
                    <a:pt x="647700" y="11"/>
                  </a:cubicBezTo>
                  <a:cubicBezTo>
                    <a:pt x="875030" y="2551"/>
                    <a:pt x="1164590" y="186701"/>
                    <a:pt x="1363980" y="861071"/>
                  </a:cubicBezTo>
                  <a:cubicBezTo>
                    <a:pt x="1563370" y="1535441"/>
                    <a:pt x="1774190" y="1715781"/>
                    <a:pt x="1981200" y="1714511"/>
                  </a:cubicBezTo>
                  <a:cubicBezTo>
                    <a:pt x="2188210" y="1713241"/>
                    <a:pt x="2397125" y="1283346"/>
                    <a:pt x="2606040" y="853451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2802117" y="304097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02117" y="3040976"/>
                  <a:ext cx="432048" cy="3077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2784500" y="456262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84500" y="4562626"/>
                  <a:ext cx="432048" cy="30777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Arrow: Up-Down 39"/>
            <p:cNvSpPr/>
            <p:nvPr/>
          </p:nvSpPr>
          <p:spPr>
            <a:xfrm>
              <a:off x="4682398" y="2734380"/>
              <a:ext cx="221001" cy="459383"/>
            </a:xfrm>
            <a:prstGeom prst="upDownArrow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4903399" y="2726174"/>
                  <a:ext cx="614521" cy="4198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×4</m:t>
                        </m:r>
                      </m:oMath>
                    </m:oMathPara>
                  </a14:m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3399" y="2726174"/>
                  <a:ext cx="614521" cy="41981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4501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Transforming Trigonometric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33835" y="813191"/>
                <a:ext cx="5616624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Sketch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=1+</m:t>
                    </m:r>
                    <m:func>
                      <m:func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40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4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4000" dirty="0"/>
                  <a:t> </a:t>
                </a:r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0≤</m:t>
                      </m:r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≤360°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835" y="813191"/>
                <a:ext cx="5616624" cy="1323439"/>
              </a:xfrm>
              <a:prstGeom prst="rect">
                <a:avLst/>
              </a:prstGeom>
              <a:blipFill>
                <a:blip r:embed="rId2"/>
                <a:stretch>
                  <a:fillRect t="-164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2120524" y="2190112"/>
            <a:ext cx="5103930" cy="4479247"/>
            <a:chOff x="2781649" y="1877599"/>
            <a:chExt cx="3582601" cy="3215657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3170126" y="2043273"/>
              <a:ext cx="0" cy="30499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3170126" y="4004628"/>
              <a:ext cx="288451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6025046" y="3809812"/>
                  <a:ext cx="3392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5046" y="3809812"/>
                  <a:ext cx="339204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2875458" y="1877599"/>
                  <a:ext cx="3392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5458" y="1877599"/>
                  <a:ext cx="339204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3643702" y="3989388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3702" y="3989388"/>
                  <a:ext cx="432048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292724" y="3989387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180°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92724" y="3989387"/>
                  <a:ext cx="43204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4903399" y="398938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270°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3399" y="3989386"/>
                  <a:ext cx="43204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516571" y="398938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360°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16571" y="3989386"/>
                  <a:ext cx="432048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Freeform: Shape 17"/>
            <p:cNvSpPr/>
            <p:nvPr/>
          </p:nvSpPr>
          <p:spPr>
            <a:xfrm>
              <a:off x="3170126" y="2279960"/>
              <a:ext cx="2606040" cy="1714517"/>
            </a:xfrm>
            <a:custGeom>
              <a:avLst/>
              <a:gdLst>
                <a:gd name="connsiteX0" fmla="*/ 0 w 2606040"/>
                <a:gd name="connsiteY0" fmla="*/ 845831 h 1714513"/>
                <a:gd name="connsiteX1" fmla="*/ 647700 w 2606040"/>
                <a:gd name="connsiteY1" fmla="*/ 11 h 1714513"/>
                <a:gd name="connsiteX2" fmla="*/ 1363980 w 2606040"/>
                <a:gd name="connsiteY2" fmla="*/ 861071 h 1714513"/>
                <a:gd name="connsiteX3" fmla="*/ 1981200 w 2606040"/>
                <a:gd name="connsiteY3" fmla="*/ 1714511 h 1714513"/>
                <a:gd name="connsiteX4" fmla="*/ 2606040 w 2606040"/>
                <a:gd name="connsiteY4" fmla="*/ 853451 h 1714513"/>
                <a:gd name="connsiteX0" fmla="*/ 0 w 2606040"/>
                <a:gd name="connsiteY0" fmla="*/ 845831 h 1714516"/>
                <a:gd name="connsiteX1" fmla="*/ 647700 w 2606040"/>
                <a:gd name="connsiteY1" fmla="*/ 11 h 1714516"/>
                <a:gd name="connsiteX2" fmla="*/ 1363980 w 2606040"/>
                <a:gd name="connsiteY2" fmla="*/ 861071 h 1714516"/>
                <a:gd name="connsiteX3" fmla="*/ 1981200 w 2606040"/>
                <a:gd name="connsiteY3" fmla="*/ 1714511 h 1714516"/>
                <a:gd name="connsiteX4" fmla="*/ 2606040 w 2606040"/>
                <a:gd name="connsiteY4" fmla="*/ 853451 h 1714516"/>
                <a:gd name="connsiteX0" fmla="*/ 0 w 2606040"/>
                <a:gd name="connsiteY0" fmla="*/ 845831 h 1714517"/>
                <a:gd name="connsiteX1" fmla="*/ 647700 w 2606040"/>
                <a:gd name="connsiteY1" fmla="*/ 11 h 1714517"/>
                <a:gd name="connsiteX2" fmla="*/ 1363980 w 2606040"/>
                <a:gd name="connsiteY2" fmla="*/ 861071 h 1714517"/>
                <a:gd name="connsiteX3" fmla="*/ 1981200 w 2606040"/>
                <a:gd name="connsiteY3" fmla="*/ 1714511 h 1714517"/>
                <a:gd name="connsiteX4" fmla="*/ 2606040 w 2606040"/>
                <a:gd name="connsiteY4" fmla="*/ 853451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6040" h="1714517">
                  <a:moveTo>
                    <a:pt x="0" y="845831"/>
                  </a:moveTo>
                  <a:cubicBezTo>
                    <a:pt x="210185" y="421651"/>
                    <a:pt x="420370" y="-2529"/>
                    <a:pt x="647700" y="11"/>
                  </a:cubicBezTo>
                  <a:cubicBezTo>
                    <a:pt x="875030" y="2551"/>
                    <a:pt x="1164590" y="186701"/>
                    <a:pt x="1363980" y="861071"/>
                  </a:cubicBezTo>
                  <a:cubicBezTo>
                    <a:pt x="1563370" y="1535441"/>
                    <a:pt x="1774190" y="1715781"/>
                    <a:pt x="1981200" y="1714511"/>
                  </a:cubicBezTo>
                  <a:cubicBezTo>
                    <a:pt x="2188210" y="1713241"/>
                    <a:pt x="2397125" y="1283346"/>
                    <a:pt x="2606040" y="853451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2802117" y="3040976"/>
                  <a:ext cx="432048" cy="2651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02117" y="3040976"/>
                  <a:ext cx="432048" cy="26514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2781649" y="2179417"/>
                  <a:ext cx="432048" cy="2651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81649" y="2179417"/>
                  <a:ext cx="432048" cy="26514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5101280" y="2477178"/>
                  <a:ext cx="614521" cy="4198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 1</m:t>
                        </m:r>
                      </m:oMath>
                    </m:oMathPara>
                  </a14:m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1280" y="2477178"/>
                  <a:ext cx="614521" cy="41981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Arrow: Right 37"/>
          <p:cNvSpPr/>
          <p:nvPr/>
        </p:nvSpPr>
        <p:spPr>
          <a:xfrm rot="16200000">
            <a:off x="4853923" y="2983916"/>
            <a:ext cx="602362" cy="56382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082424" y="4953833"/>
                <a:ext cx="6155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424" y="4953833"/>
                <a:ext cx="61551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446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Transforming Trigonometric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69050" y="795610"/>
                <a:ext cx="5804756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Sketch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40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4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4000" dirty="0"/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0≤</m:t>
                      </m:r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≤360°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050" y="795610"/>
                <a:ext cx="5804756" cy="1323439"/>
              </a:xfrm>
              <a:prstGeom prst="rect">
                <a:avLst/>
              </a:prstGeom>
              <a:blipFill>
                <a:blip r:embed="rId2"/>
                <a:stretch>
                  <a:fillRect t="-205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2457084" y="2695104"/>
            <a:ext cx="0" cy="3310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457084" y="4488716"/>
            <a:ext cx="41094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524327" y="4217347"/>
                <a:ext cx="483245" cy="514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4327" y="4217347"/>
                <a:ext cx="483245" cy="5144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15461" y="2204864"/>
                <a:ext cx="483245" cy="514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461" y="2204864"/>
                <a:ext cx="483245" cy="5144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131761" y="4467488"/>
                <a:ext cx="615514" cy="428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90°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761" y="4467488"/>
                <a:ext cx="615514" cy="4287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56386" y="4467486"/>
                <a:ext cx="615514" cy="428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180°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386" y="4467486"/>
                <a:ext cx="615514" cy="4287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926380" y="4467485"/>
                <a:ext cx="615514" cy="428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270°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6380" y="4467485"/>
                <a:ext cx="615514" cy="4287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99932" y="4467485"/>
                <a:ext cx="615514" cy="428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932" y="4467485"/>
                <a:ext cx="615514" cy="4287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eform: Shape 17"/>
          <p:cNvSpPr/>
          <p:nvPr/>
        </p:nvSpPr>
        <p:spPr>
          <a:xfrm>
            <a:off x="2444524" y="3299385"/>
            <a:ext cx="1931121" cy="2388236"/>
          </a:xfrm>
          <a:custGeom>
            <a:avLst/>
            <a:gdLst>
              <a:gd name="connsiteX0" fmla="*/ 0 w 2606040"/>
              <a:gd name="connsiteY0" fmla="*/ 845831 h 1714513"/>
              <a:gd name="connsiteX1" fmla="*/ 647700 w 2606040"/>
              <a:gd name="connsiteY1" fmla="*/ 11 h 1714513"/>
              <a:gd name="connsiteX2" fmla="*/ 1363980 w 2606040"/>
              <a:gd name="connsiteY2" fmla="*/ 861071 h 1714513"/>
              <a:gd name="connsiteX3" fmla="*/ 1981200 w 2606040"/>
              <a:gd name="connsiteY3" fmla="*/ 1714511 h 1714513"/>
              <a:gd name="connsiteX4" fmla="*/ 2606040 w 2606040"/>
              <a:gd name="connsiteY4" fmla="*/ 853451 h 1714513"/>
              <a:gd name="connsiteX0" fmla="*/ 0 w 2606040"/>
              <a:gd name="connsiteY0" fmla="*/ 845831 h 1714516"/>
              <a:gd name="connsiteX1" fmla="*/ 647700 w 2606040"/>
              <a:gd name="connsiteY1" fmla="*/ 11 h 1714516"/>
              <a:gd name="connsiteX2" fmla="*/ 1363980 w 2606040"/>
              <a:gd name="connsiteY2" fmla="*/ 861071 h 1714516"/>
              <a:gd name="connsiteX3" fmla="*/ 1981200 w 2606040"/>
              <a:gd name="connsiteY3" fmla="*/ 1714511 h 1714516"/>
              <a:gd name="connsiteX4" fmla="*/ 2606040 w 2606040"/>
              <a:gd name="connsiteY4" fmla="*/ 853451 h 1714516"/>
              <a:gd name="connsiteX0" fmla="*/ 0 w 2606040"/>
              <a:gd name="connsiteY0" fmla="*/ 845831 h 1714517"/>
              <a:gd name="connsiteX1" fmla="*/ 647700 w 2606040"/>
              <a:gd name="connsiteY1" fmla="*/ 11 h 1714517"/>
              <a:gd name="connsiteX2" fmla="*/ 1363980 w 2606040"/>
              <a:gd name="connsiteY2" fmla="*/ 861071 h 1714517"/>
              <a:gd name="connsiteX3" fmla="*/ 1981200 w 2606040"/>
              <a:gd name="connsiteY3" fmla="*/ 1714511 h 1714517"/>
              <a:gd name="connsiteX4" fmla="*/ 2606040 w 2606040"/>
              <a:gd name="connsiteY4" fmla="*/ 853451 h 1714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6040" h="1714517">
                <a:moveTo>
                  <a:pt x="0" y="845831"/>
                </a:moveTo>
                <a:cubicBezTo>
                  <a:pt x="210185" y="421651"/>
                  <a:pt x="420370" y="-2529"/>
                  <a:pt x="647700" y="11"/>
                </a:cubicBezTo>
                <a:cubicBezTo>
                  <a:pt x="875030" y="2551"/>
                  <a:pt x="1164590" y="186701"/>
                  <a:pt x="1363980" y="861071"/>
                </a:cubicBezTo>
                <a:cubicBezTo>
                  <a:pt x="1563370" y="1535441"/>
                  <a:pt x="1774190" y="1715781"/>
                  <a:pt x="1981200" y="1714511"/>
                </a:cubicBezTo>
                <a:cubicBezTo>
                  <a:pt x="2188210" y="1713241"/>
                  <a:pt x="2397125" y="1283346"/>
                  <a:pt x="2606040" y="853451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932802" y="3146398"/>
                <a:ext cx="6155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802" y="3146398"/>
                <a:ext cx="61551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907704" y="5265979"/>
                <a:ext cx="61551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265979"/>
                <a:ext cx="61551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eform: Shape 17"/>
          <p:cNvSpPr/>
          <p:nvPr/>
        </p:nvSpPr>
        <p:spPr>
          <a:xfrm>
            <a:off x="4381015" y="3299446"/>
            <a:ext cx="1931121" cy="2388236"/>
          </a:xfrm>
          <a:custGeom>
            <a:avLst/>
            <a:gdLst>
              <a:gd name="connsiteX0" fmla="*/ 0 w 2606040"/>
              <a:gd name="connsiteY0" fmla="*/ 845831 h 1714513"/>
              <a:gd name="connsiteX1" fmla="*/ 647700 w 2606040"/>
              <a:gd name="connsiteY1" fmla="*/ 11 h 1714513"/>
              <a:gd name="connsiteX2" fmla="*/ 1363980 w 2606040"/>
              <a:gd name="connsiteY2" fmla="*/ 861071 h 1714513"/>
              <a:gd name="connsiteX3" fmla="*/ 1981200 w 2606040"/>
              <a:gd name="connsiteY3" fmla="*/ 1714511 h 1714513"/>
              <a:gd name="connsiteX4" fmla="*/ 2606040 w 2606040"/>
              <a:gd name="connsiteY4" fmla="*/ 853451 h 1714513"/>
              <a:gd name="connsiteX0" fmla="*/ 0 w 2606040"/>
              <a:gd name="connsiteY0" fmla="*/ 845831 h 1714516"/>
              <a:gd name="connsiteX1" fmla="*/ 647700 w 2606040"/>
              <a:gd name="connsiteY1" fmla="*/ 11 h 1714516"/>
              <a:gd name="connsiteX2" fmla="*/ 1363980 w 2606040"/>
              <a:gd name="connsiteY2" fmla="*/ 861071 h 1714516"/>
              <a:gd name="connsiteX3" fmla="*/ 1981200 w 2606040"/>
              <a:gd name="connsiteY3" fmla="*/ 1714511 h 1714516"/>
              <a:gd name="connsiteX4" fmla="*/ 2606040 w 2606040"/>
              <a:gd name="connsiteY4" fmla="*/ 853451 h 1714516"/>
              <a:gd name="connsiteX0" fmla="*/ 0 w 2606040"/>
              <a:gd name="connsiteY0" fmla="*/ 845831 h 1714517"/>
              <a:gd name="connsiteX1" fmla="*/ 647700 w 2606040"/>
              <a:gd name="connsiteY1" fmla="*/ 11 h 1714517"/>
              <a:gd name="connsiteX2" fmla="*/ 1363980 w 2606040"/>
              <a:gd name="connsiteY2" fmla="*/ 861071 h 1714517"/>
              <a:gd name="connsiteX3" fmla="*/ 1981200 w 2606040"/>
              <a:gd name="connsiteY3" fmla="*/ 1714511 h 1714517"/>
              <a:gd name="connsiteX4" fmla="*/ 2606040 w 2606040"/>
              <a:gd name="connsiteY4" fmla="*/ 853451 h 1714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6040" h="1714517">
                <a:moveTo>
                  <a:pt x="0" y="845831"/>
                </a:moveTo>
                <a:cubicBezTo>
                  <a:pt x="210185" y="421651"/>
                  <a:pt x="420370" y="-2529"/>
                  <a:pt x="647700" y="11"/>
                </a:cubicBezTo>
                <a:cubicBezTo>
                  <a:pt x="875030" y="2551"/>
                  <a:pt x="1164590" y="186701"/>
                  <a:pt x="1363980" y="861071"/>
                </a:cubicBezTo>
                <a:cubicBezTo>
                  <a:pt x="1563370" y="1535441"/>
                  <a:pt x="1774190" y="1715781"/>
                  <a:pt x="1981200" y="1714511"/>
                </a:cubicBezTo>
                <a:cubicBezTo>
                  <a:pt x="2188210" y="1713241"/>
                  <a:pt x="2397125" y="1283346"/>
                  <a:pt x="2606040" y="853451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139952" y="2527026"/>
            <a:ext cx="4077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2</a:t>
            </a:r>
            <a:r>
              <a:rPr lang="en-GB" sz="2800" dirty="0"/>
              <a:t> cycles completed in 360˚</a:t>
            </a:r>
          </a:p>
        </p:txBody>
      </p:sp>
    </p:spTree>
    <p:extLst>
      <p:ext uri="{BB962C8B-B14F-4D97-AF65-F5344CB8AC3E}">
        <p14:creationId xmlns:p14="http://schemas.microsoft.com/office/powerpoint/2010/main" val="1582861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Transforming Trigonometric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974537" y="860271"/>
                <a:ext cx="4968552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Sketch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36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+45°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3600" dirty="0"/>
                  <a:t> </a:t>
                </a:r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dirty="0" smtClean="0">
                          <a:latin typeface="Cambria Math" panose="02040503050406030204" pitchFamily="18" charset="0"/>
                        </a:rPr>
                        <m:t>0≤</m:t>
                      </m:r>
                      <m:r>
                        <a:rPr lang="en-GB" sz="36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dirty="0" smtClean="0">
                          <a:latin typeface="Cambria Math" panose="02040503050406030204" pitchFamily="18" charset="0"/>
                        </a:rPr>
                        <m:t>≤360°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4537" y="860271"/>
                <a:ext cx="4968552" cy="1200329"/>
              </a:xfrm>
              <a:prstGeom prst="rect">
                <a:avLst/>
              </a:prstGeom>
              <a:blipFill>
                <a:blip r:embed="rId2"/>
                <a:stretch>
                  <a:fillRect l="-352" t="-44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1619672" y="2348880"/>
            <a:ext cx="5985802" cy="3983701"/>
            <a:chOff x="2258606" y="2613651"/>
            <a:chExt cx="4293354" cy="2728208"/>
          </a:xfrm>
        </p:grpSpPr>
        <p:cxnSp>
          <p:nvCxnSpPr>
            <p:cNvPr id="22" name="Straight Arrow Connector 21"/>
            <p:cNvCxnSpPr/>
            <p:nvPr/>
          </p:nvCxnSpPr>
          <p:spPr>
            <a:xfrm flipV="1">
              <a:off x="3357836" y="2965595"/>
              <a:ext cx="0" cy="23762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2258606" y="4251137"/>
              <a:ext cx="3983742" cy="20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6212756" y="4058415"/>
                  <a:ext cx="3392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12756" y="4058415"/>
                  <a:ext cx="339204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3188234" y="2613651"/>
                  <a:ext cx="3392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88234" y="2613651"/>
                  <a:ext cx="339204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3831412" y="4237991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1412" y="4237991"/>
                  <a:ext cx="432048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4480434" y="4237990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180°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0434" y="4237990"/>
                  <a:ext cx="43204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091109" y="4237989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270°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1109" y="4237989"/>
                  <a:ext cx="43204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5704281" y="4237989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360°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4281" y="4237989"/>
                  <a:ext cx="432048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Freeform: Shape 29"/>
            <p:cNvSpPr/>
            <p:nvPr/>
          </p:nvSpPr>
          <p:spPr>
            <a:xfrm>
              <a:off x="2320102" y="3412069"/>
              <a:ext cx="2606040" cy="1714517"/>
            </a:xfrm>
            <a:custGeom>
              <a:avLst/>
              <a:gdLst>
                <a:gd name="connsiteX0" fmla="*/ 0 w 2606040"/>
                <a:gd name="connsiteY0" fmla="*/ 845831 h 1714513"/>
                <a:gd name="connsiteX1" fmla="*/ 647700 w 2606040"/>
                <a:gd name="connsiteY1" fmla="*/ 11 h 1714513"/>
                <a:gd name="connsiteX2" fmla="*/ 1363980 w 2606040"/>
                <a:gd name="connsiteY2" fmla="*/ 861071 h 1714513"/>
                <a:gd name="connsiteX3" fmla="*/ 1981200 w 2606040"/>
                <a:gd name="connsiteY3" fmla="*/ 1714511 h 1714513"/>
                <a:gd name="connsiteX4" fmla="*/ 2606040 w 2606040"/>
                <a:gd name="connsiteY4" fmla="*/ 853451 h 1714513"/>
                <a:gd name="connsiteX0" fmla="*/ 0 w 2606040"/>
                <a:gd name="connsiteY0" fmla="*/ 845831 h 1714516"/>
                <a:gd name="connsiteX1" fmla="*/ 647700 w 2606040"/>
                <a:gd name="connsiteY1" fmla="*/ 11 h 1714516"/>
                <a:gd name="connsiteX2" fmla="*/ 1363980 w 2606040"/>
                <a:gd name="connsiteY2" fmla="*/ 861071 h 1714516"/>
                <a:gd name="connsiteX3" fmla="*/ 1981200 w 2606040"/>
                <a:gd name="connsiteY3" fmla="*/ 1714511 h 1714516"/>
                <a:gd name="connsiteX4" fmla="*/ 2606040 w 2606040"/>
                <a:gd name="connsiteY4" fmla="*/ 853451 h 1714516"/>
                <a:gd name="connsiteX0" fmla="*/ 0 w 2606040"/>
                <a:gd name="connsiteY0" fmla="*/ 845831 h 1714517"/>
                <a:gd name="connsiteX1" fmla="*/ 647700 w 2606040"/>
                <a:gd name="connsiteY1" fmla="*/ 11 h 1714517"/>
                <a:gd name="connsiteX2" fmla="*/ 1363980 w 2606040"/>
                <a:gd name="connsiteY2" fmla="*/ 861071 h 1714517"/>
                <a:gd name="connsiteX3" fmla="*/ 1981200 w 2606040"/>
                <a:gd name="connsiteY3" fmla="*/ 1714511 h 1714517"/>
                <a:gd name="connsiteX4" fmla="*/ 2606040 w 2606040"/>
                <a:gd name="connsiteY4" fmla="*/ 853451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6040" h="1714517">
                  <a:moveTo>
                    <a:pt x="0" y="845831"/>
                  </a:moveTo>
                  <a:cubicBezTo>
                    <a:pt x="210185" y="421651"/>
                    <a:pt x="420370" y="-2529"/>
                    <a:pt x="647700" y="11"/>
                  </a:cubicBezTo>
                  <a:cubicBezTo>
                    <a:pt x="875030" y="2551"/>
                    <a:pt x="1164590" y="186701"/>
                    <a:pt x="1363980" y="861071"/>
                  </a:cubicBezTo>
                  <a:cubicBezTo>
                    <a:pt x="1563370" y="1535441"/>
                    <a:pt x="1774190" y="1715781"/>
                    <a:pt x="1981200" y="1714511"/>
                  </a:cubicBezTo>
                  <a:cubicBezTo>
                    <a:pt x="2188210" y="1713241"/>
                    <a:pt x="2397125" y="1283346"/>
                    <a:pt x="2606040" y="853451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2989827" y="3289579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9827" y="3289579"/>
                  <a:ext cx="432048" cy="3077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2972210" y="4811229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2210" y="4811229"/>
                  <a:ext cx="432048" cy="30777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Freeform: Shape 32"/>
            <p:cNvSpPr/>
            <p:nvPr/>
          </p:nvSpPr>
          <p:spPr>
            <a:xfrm>
              <a:off x="4921274" y="3412069"/>
              <a:ext cx="1363980" cy="861071"/>
            </a:xfrm>
            <a:custGeom>
              <a:avLst/>
              <a:gdLst>
                <a:gd name="connsiteX0" fmla="*/ 0 w 2606040"/>
                <a:gd name="connsiteY0" fmla="*/ 845831 h 1714513"/>
                <a:gd name="connsiteX1" fmla="*/ 647700 w 2606040"/>
                <a:gd name="connsiteY1" fmla="*/ 11 h 1714513"/>
                <a:gd name="connsiteX2" fmla="*/ 1363980 w 2606040"/>
                <a:gd name="connsiteY2" fmla="*/ 861071 h 1714513"/>
                <a:gd name="connsiteX3" fmla="*/ 1981200 w 2606040"/>
                <a:gd name="connsiteY3" fmla="*/ 1714511 h 1714513"/>
                <a:gd name="connsiteX4" fmla="*/ 2606040 w 2606040"/>
                <a:gd name="connsiteY4" fmla="*/ 853451 h 1714513"/>
                <a:gd name="connsiteX0" fmla="*/ 0 w 2606040"/>
                <a:gd name="connsiteY0" fmla="*/ 845831 h 1714516"/>
                <a:gd name="connsiteX1" fmla="*/ 647700 w 2606040"/>
                <a:gd name="connsiteY1" fmla="*/ 11 h 1714516"/>
                <a:gd name="connsiteX2" fmla="*/ 1363980 w 2606040"/>
                <a:gd name="connsiteY2" fmla="*/ 861071 h 1714516"/>
                <a:gd name="connsiteX3" fmla="*/ 1981200 w 2606040"/>
                <a:gd name="connsiteY3" fmla="*/ 1714511 h 1714516"/>
                <a:gd name="connsiteX4" fmla="*/ 2606040 w 2606040"/>
                <a:gd name="connsiteY4" fmla="*/ 853451 h 1714516"/>
                <a:gd name="connsiteX0" fmla="*/ 0 w 2606040"/>
                <a:gd name="connsiteY0" fmla="*/ 845831 h 1714517"/>
                <a:gd name="connsiteX1" fmla="*/ 647700 w 2606040"/>
                <a:gd name="connsiteY1" fmla="*/ 11 h 1714517"/>
                <a:gd name="connsiteX2" fmla="*/ 1363980 w 2606040"/>
                <a:gd name="connsiteY2" fmla="*/ 861071 h 1714517"/>
                <a:gd name="connsiteX3" fmla="*/ 1981200 w 2606040"/>
                <a:gd name="connsiteY3" fmla="*/ 1714511 h 1714517"/>
                <a:gd name="connsiteX4" fmla="*/ 2606040 w 2606040"/>
                <a:gd name="connsiteY4" fmla="*/ 853451 h 1714517"/>
                <a:gd name="connsiteX0" fmla="*/ 0 w 1981200"/>
                <a:gd name="connsiteY0" fmla="*/ 845831 h 1714517"/>
                <a:gd name="connsiteX1" fmla="*/ 647700 w 1981200"/>
                <a:gd name="connsiteY1" fmla="*/ 11 h 1714517"/>
                <a:gd name="connsiteX2" fmla="*/ 1363980 w 1981200"/>
                <a:gd name="connsiteY2" fmla="*/ 861071 h 1714517"/>
                <a:gd name="connsiteX3" fmla="*/ 1981200 w 1981200"/>
                <a:gd name="connsiteY3" fmla="*/ 1714511 h 1714517"/>
                <a:gd name="connsiteX0" fmla="*/ 0 w 1363980"/>
                <a:gd name="connsiteY0" fmla="*/ 845831 h 861071"/>
                <a:gd name="connsiteX1" fmla="*/ 647700 w 1363980"/>
                <a:gd name="connsiteY1" fmla="*/ 11 h 861071"/>
                <a:gd name="connsiteX2" fmla="*/ 1363980 w 1363980"/>
                <a:gd name="connsiteY2" fmla="*/ 861071 h 861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63980" h="861071">
                  <a:moveTo>
                    <a:pt x="0" y="845831"/>
                  </a:moveTo>
                  <a:cubicBezTo>
                    <a:pt x="210185" y="421651"/>
                    <a:pt x="420370" y="-2529"/>
                    <a:pt x="647700" y="11"/>
                  </a:cubicBezTo>
                  <a:cubicBezTo>
                    <a:pt x="875030" y="2551"/>
                    <a:pt x="1164590" y="186701"/>
                    <a:pt x="1363980" y="861071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2460405" y="4247514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−90°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60405" y="4247514"/>
                  <a:ext cx="432048" cy="30777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Arrow: Right 37"/>
            <p:cNvSpPr/>
            <p:nvPr/>
          </p:nvSpPr>
          <p:spPr>
            <a:xfrm rot="10800000">
              <a:off x="3831412" y="2982982"/>
              <a:ext cx="432048" cy="386129"/>
            </a:xfrm>
            <a:prstGeom prst="right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4294998" y="3020415"/>
                  <a:ext cx="614521" cy="3583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45°</m:t>
                        </m:r>
                      </m:oMath>
                    </m:oMathPara>
                  </a14:m>
                  <a:endParaRPr lang="en-GB" sz="28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94998" y="3020415"/>
                  <a:ext cx="614521" cy="358323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08841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Transforming Trigonometric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979712" y="794281"/>
                <a:ext cx="5452038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Sketch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36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−45°</m:t>
                            </m:r>
                          </m:e>
                        </m:d>
                      </m:e>
                    </m:func>
                  </m:oMath>
                </a14:m>
                <a:endParaRPr lang="en-GB" sz="3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dirty="0" smtClean="0">
                          <a:latin typeface="Cambria Math" panose="02040503050406030204" pitchFamily="18" charset="0"/>
                        </a:rPr>
                        <m:t>0≤</m:t>
                      </m:r>
                      <m:r>
                        <a:rPr lang="en-GB" sz="36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dirty="0" smtClean="0">
                          <a:latin typeface="Cambria Math" panose="02040503050406030204" pitchFamily="18" charset="0"/>
                        </a:rPr>
                        <m:t>≤360°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794281"/>
                <a:ext cx="5452038" cy="1200329"/>
              </a:xfrm>
              <a:prstGeom prst="rect">
                <a:avLst/>
              </a:prstGeom>
              <a:blipFill>
                <a:blip r:embed="rId2"/>
                <a:stretch>
                  <a:fillRect t="-44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V="1">
            <a:off x="2766021" y="2702044"/>
            <a:ext cx="0" cy="3469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233473" y="4579179"/>
            <a:ext cx="5554140" cy="30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746356" y="4297768"/>
                <a:ext cx="472919" cy="539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6356" y="4297768"/>
                <a:ext cx="472919" cy="5392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529562" y="2188139"/>
                <a:ext cx="472919" cy="539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9562" y="2188139"/>
                <a:ext cx="472919" cy="5392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426282" y="4559983"/>
                <a:ext cx="602362" cy="449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90°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6282" y="4559983"/>
                <a:ext cx="602362" cy="4494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331150" y="4559982"/>
                <a:ext cx="602362" cy="449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180°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150" y="4559982"/>
                <a:ext cx="602362" cy="4494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82554" y="4559980"/>
                <a:ext cx="602362" cy="449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270°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2554" y="4559980"/>
                <a:ext cx="602362" cy="44941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37439" y="4559980"/>
                <a:ext cx="602362" cy="449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439" y="4559980"/>
                <a:ext cx="602362" cy="4494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: Shape 29"/>
          <p:cNvSpPr/>
          <p:nvPr/>
        </p:nvSpPr>
        <p:spPr>
          <a:xfrm>
            <a:off x="2313593" y="3353981"/>
            <a:ext cx="3633346" cy="2503520"/>
          </a:xfrm>
          <a:custGeom>
            <a:avLst/>
            <a:gdLst>
              <a:gd name="connsiteX0" fmla="*/ 0 w 2606040"/>
              <a:gd name="connsiteY0" fmla="*/ 845831 h 1714513"/>
              <a:gd name="connsiteX1" fmla="*/ 647700 w 2606040"/>
              <a:gd name="connsiteY1" fmla="*/ 11 h 1714513"/>
              <a:gd name="connsiteX2" fmla="*/ 1363980 w 2606040"/>
              <a:gd name="connsiteY2" fmla="*/ 861071 h 1714513"/>
              <a:gd name="connsiteX3" fmla="*/ 1981200 w 2606040"/>
              <a:gd name="connsiteY3" fmla="*/ 1714511 h 1714513"/>
              <a:gd name="connsiteX4" fmla="*/ 2606040 w 2606040"/>
              <a:gd name="connsiteY4" fmla="*/ 853451 h 1714513"/>
              <a:gd name="connsiteX0" fmla="*/ 0 w 2606040"/>
              <a:gd name="connsiteY0" fmla="*/ 845831 h 1714516"/>
              <a:gd name="connsiteX1" fmla="*/ 647700 w 2606040"/>
              <a:gd name="connsiteY1" fmla="*/ 11 h 1714516"/>
              <a:gd name="connsiteX2" fmla="*/ 1363980 w 2606040"/>
              <a:gd name="connsiteY2" fmla="*/ 861071 h 1714516"/>
              <a:gd name="connsiteX3" fmla="*/ 1981200 w 2606040"/>
              <a:gd name="connsiteY3" fmla="*/ 1714511 h 1714516"/>
              <a:gd name="connsiteX4" fmla="*/ 2606040 w 2606040"/>
              <a:gd name="connsiteY4" fmla="*/ 853451 h 1714516"/>
              <a:gd name="connsiteX0" fmla="*/ 0 w 2606040"/>
              <a:gd name="connsiteY0" fmla="*/ 845831 h 1714517"/>
              <a:gd name="connsiteX1" fmla="*/ 647700 w 2606040"/>
              <a:gd name="connsiteY1" fmla="*/ 11 h 1714517"/>
              <a:gd name="connsiteX2" fmla="*/ 1363980 w 2606040"/>
              <a:gd name="connsiteY2" fmla="*/ 861071 h 1714517"/>
              <a:gd name="connsiteX3" fmla="*/ 1981200 w 2606040"/>
              <a:gd name="connsiteY3" fmla="*/ 1714511 h 1714517"/>
              <a:gd name="connsiteX4" fmla="*/ 2606040 w 2606040"/>
              <a:gd name="connsiteY4" fmla="*/ 853451 h 1714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6040" h="1714517">
                <a:moveTo>
                  <a:pt x="0" y="845831"/>
                </a:moveTo>
                <a:cubicBezTo>
                  <a:pt x="210185" y="421651"/>
                  <a:pt x="420370" y="-2529"/>
                  <a:pt x="647700" y="11"/>
                </a:cubicBezTo>
                <a:cubicBezTo>
                  <a:pt x="875030" y="2551"/>
                  <a:pt x="1164590" y="186701"/>
                  <a:pt x="1363980" y="861071"/>
                </a:cubicBezTo>
                <a:cubicBezTo>
                  <a:pt x="1563370" y="1535441"/>
                  <a:pt x="1774190" y="1715781"/>
                  <a:pt x="1981200" y="1714511"/>
                </a:cubicBezTo>
                <a:cubicBezTo>
                  <a:pt x="2188210" y="1713241"/>
                  <a:pt x="2397125" y="1283346"/>
                  <a:pt x="2606040" y="853451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52943" y="3175122"/>
                <a:ext cx="602362" cy="449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2943" y="3175122"/>
                <a:ext cx="602362" cy="4494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228381" y="5397020"/>
                <a:ext cx="602362" cy="449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381" y="5397020"/>
                <a:ext cx="602362" cy="4494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Freeform: Shape 32"/>
          <p:cNvSpPr/>
          <p:nvPr/>
        </p:nvSpPr>
        <p:spPr>
          <a:xfrm>
            <a:off x="5940152" y="3353981"/>
            <a:ext cx="1901663" cy="1257327"/>
          </a:xfrm>
          <a:custGeom>
            <a:avLst/>
            <a:gdLst>
              <a:gd name="connsiteX0" fmla="*/ 0 w 2606040"/>
              <a:gd name="connsiteY0" fmla="*/ 845831 h 1714513"/>
              <a:gd name="connsiteX1" fmla="*/ 647700 w 2606040"/>
              <a:gd name="connsiteY1" fmla="*/ 11 h 1714513"/>
              <a:gd name="connsiteX2" fmla="*/ 1363980 w 2606040"/>
              <a:gd name="connsiteY2" fmla="*/ 861071 h 1714513"/>
              <a:gd name="connsiteX3" fmla="*/ 1981200 w 2606040"/>
              <a:gd name="connsiteY3" fmla="*/ 1714511 h 1714513"/>
              <a:gd name="connsiteX4" fmla="*/ 2606040 w 2606040"/>
              <a:gd name="connsiteY4" fmla="*/ 853451 h 1714513"/>
              <a:gd name="connsiteX0" fmla="*/ 0 w 2606040"/>
              <a:gd name="connsiteY0" fmla="*/ 845831 h 1714516"/>
              <a:gd name="connsiteX1" fmla="*/ 647700 w 2606040"/>
              <a:gd name="connsiteY1" fmla="*/ 11 h 1714516"/>
              <a:gd name="connsiteX2" fmla="*/ 1363980 w 2606040"/>
              <a:gd name="connsiteY2" fmla="*/ 861071 h 1714516"/>
              <a:gd name="connsiteX3" fmla="*/ 1981200 w 2606040"/>
              <a:gd name="connsiteY3" fmla="*/ 1714511 h 1714516"/>
              <a:gd name="connsiteX4" fmla="*/ 2606040 w 2606040"/>
              <a:gd name="connsiteY4" fmla="*/ 853451 h 1714516"/>
              <a:gd name="connsiteX0" fmla="*/ 0 w 2606040"/>
              <a:gd name="connsiteY0" fmla="*/ 845831 h 1714517"/>
              <a:gd name="connsiteX1" fmla="*/ 647700 w 2606040"/>
              <a:gd name="connsiteY1" fmla="*/ 11 h 1714517"/>
              <a:gd name="connsiteX2" fmla="*/ 1363980 w 2606040"/>
              <a:gd name="connsiteY2" fmla="*/ 861071 h 1714517"/>
              <a:gd name="connsiteX3" fmla="*/ 1981200 w 2606040"/>
              <a:gd name="connsiteY3" fmla="*/ 1714511 h 1714517"/>
              <a:gd name="connsiteX4" fmla="*/ 2606040 w 2606040"/>
              <a:gd name="connsiteY4" fmla="*/ 853451 h 1714517"/>
              <a:gd name="connsiteX0" fmla="*/ 0 w 1981200"/>
              <a:gd name="connsiteY0" fmla="*/ 845831 h 1714517"/>
              <a:gd name="connsiteX1" fmla="*/ 647700 w 1981200"/>
              <a:gd name="connsiteY1" fmla="*/ 11 h 1714517"/>
              <a:gd name="connsiteX2" fmla="*/ 1363980 w 1981200"/>
              <a:gd name="connsiteY2" fmla="*/ 861071 h 1714517"/>
              <a:gd name="connsiteX3" fmla="*/ 1981200 w 1981200"/>
              <a:gd name="connsiteY3" fmla="*/ 1714511 h 1714517"/>
              <a:gd name="connsiteX0" fmla="*/ 0 w 1363980"/>
              <a:gd name="connsiteY0" fmla="*/ 845831 h 861071"/>
              <a:gd name="connsiteX1" fmla="*/ 647700 w 1363980"/>
              <a:gd name="connsiteY1" fmla="*/ 11 h 861071"/>
              <a:gd name="connsiteX2" fmla="*/ 1363980 w 1363980"/>
              <a:gd name="connsiteY2" fmla="*/ 861071 h 861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3980" h="861071">
                <a:moveTo>
                  <a:pt x="0" y="845831"/>
                </a:moveTo>
                <a:cubicBezTo>
                  <a:pt x="210185" y="421651"/>
                  <a:pt x="420370" y="-2529"/>
                  <a:pt x="647700" y="11"/>
                </a:cubicBezTo>
                <a:cubicBezTo>
                  <a:pt x="875030" y="2551"/>
                  <a:pt x="1164590" y="186701"/>
                  <a:pt x="1363980" y="861071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514822" y="4573889"/>
                <a:ext cx="602362" cy="449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−90°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822" y="4573889"/>
                <a:ext cx="602362" cy="44941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row: Right 37"/>
          <p:cNvSpPr/>
          <p:nvPr/>
        </p:nvSpPr>
        <p:spPr>
          <a:xfrm>
            <a:off x="4881373" y="2727434"/>
            <a:ext cx="602362" cy="563822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072614" y="2782092"/>
                <a:ext cx="8567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45°</m:t>
                      </m:r>
                    </m:oMath>
                  </m:oMathPara>
                </a14:m>
                <a:endParaRPr lang="en-GB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614" y="2782092"/>
                <a:ext cx="856766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9885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Transforming Trigonometric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25431" y="827812"/>
                <a:ext cx="5372708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Sketch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0≤</m:t>
                      </m:r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≤360°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5431" y="827812"/>
                <a:ext cx="5372708" cy="1323439"/>
              </a:xfrm>
              <a:prstGeom prst="rect">
                <a:avLst/>
              </a:prstGeom>
              <a:blipFill>
                <a:blip r:embed="rId2"/>
                <a:stretch>
                  <a:fillRect t="-164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1920404" y="2509064"/>
            <a:ext cx="5099868" cy="3800256"/>
            <a:chOff x="2784500" y="2365048"/>
            <a:chExt cx="3579750" cy="2728208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3170126" y="2716992"/>
              <a:ext cx="0" cy="23762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3170126" y="4004628"/>
              <a:ext cx="288451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6025046" y="3809812"/>
                  <a:ext cx="3392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5046" y="3809812"/>
                  <a:ext cx="339204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3000524" y="2365048"/>
                  <a:ext cx="3392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00524" y="2365048"/>
                  <a:ext cx="339204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3595282" y="398938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95282" y="3989386"/>
                  <a:ext cx="432048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222764" y="3994477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180°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2764" y="3994477"/>
                  <a:ext cx="43204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4903399" y="398938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270°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3399" y="3989386"/>
                  <a:ext cx="43204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516571" y="398938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360°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16571" y="3989386"/>
                  <a:ext cx="432048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Freeform: Shape 17"/>
            <p:cNvSpPr/>
            <p:nvPr/>
          </p:nvSpPr>
          <p:spPr>
            <a:xfrm rot="10800000" flipV="1">
              <a:off x="3170126" y="3079200"/>
              <a:ext cx="2545308" cy="1910666"/>
            </a:xfrm>
            <a:custGeom>
              <a:avLst/>
              <a:gdLst>
                <a:gd name="connsiteX0" fmla="*/ 0 w 2606040"/>
                <a:gd name="connsiteY0" fmla="*/ 845831 h 1714513"/>
                <a:gd name="connsiteX1" fmla="*/ 647700 w 2606040"/>
                <a:gd name="connsiteY1" fmla="*/ 11 h 1714513"/>
                <a:gd name="connsiteX2" fmla="*/ 1363980 w 2606040"/>
                <a:gd name="connsiteY2" fmla="*/ 861071 h 1714513"/>
                <a:gd name="connsiteX3" fmla="*/ 1981200 w 2606040"/>
                <a:gd name="connsiteY3" fmla="*/ 1714511 h 1714513"/>
                <a:gd name="connsiteX4" fmla="*/ 2606040 w 2606040"/>
                <a:gd name="connsiteY4" fmla="*/ 853451 h 1714513"/>
                <a:gd name="connsiteX0" fmla="*/ 0 w 2606040"/>
                <a:gd name="connsiteY0" fmla="*/ 845831 h 1714516"/>
                <a:gd name="connsiteX1" fmla="*/ 647700 w 2606040"/>
                <a:gd name="connsiteY1" fmla="*/ 11 h 1714516"/>
                <a:gd name="connsiteX2" fmla="*/ 1363980 w 2606040"/>
                <a:gd name="connsiteY2" fmla="*/ 861071 h 1714516"/>
                <a:gd name="connsiteX3" fmla="*/ 1981200 w 2606040"/>
                <a:gd name="connsiteY3" fmla="*/ 1714511 h 1714516"/>
                <a:gd name="connsiteX4" fmla="*/ 2606040 w 2606040"/>
                <a:gd name="connsiteY4" fmla="*/ 853451 h 1714516"/>
                <a:gd name="connsiteX0" fmla="*/ 0 w 2606040"/>
                <a:gd name="connsiteY0" fmla="*/ 845831 h 1714517"/>
                <a:gd name="connsiteX1" fmla="*/ 647700 w 2606040"/>
                <a:gd name="connsiteY1" fmla="*/ 11 h 1714517"/>
                <a:gd name="connsiteX2" fmla="*/ 1363980 w 2606040"/>
                <a:gd name="connsiteY2" fmla="*/ 861071 h 1714517"/>
                <a:gd name="connsiteX3" fmla="*/ 1981200 w 2606040"/>
                <a:gd name="connsiteY3" fmla="*/ 1714511 h 1714517"/>
                <a:gd name="connsiteX4" fmla="*/ 2606040 w 2606040"/>
                <a:gd name="connsiteY4" fmla="*/ 853451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6040" h="1714517">
                  <a:moveTo>
                    <a:pt x="0" y="845831"/>
                  </a:moveTo>
                  <a:cubicBezTo>
                    <a:pt x="210185" y="421651"/>
                    <a:pt x="420370" y="-2529"/>
                    <a:pt x="647700" y="11"/>
                  </a:cubicBezTo>
                  <a:cubicBezTo>
                    <a:pt x="875030" y="2551"/>
                    <a:pt x="1164590" y="186701"/>
                    <a:pt x="1363980" y="861071"/>
                  </a:cubicBezTo>
                  <a:cubicBezTo>
                    <a:pt x="1563370" y="1535441"/>
                    <a:pt x="1774190" y="1715781"/>
                    <a:pt x="1981200" y="1714511"/>
                  </a:cubicBezTo>
                  <a:cubicBezTo>
                    <a:pt x="2188210" y="1713241"/>
                    <a:pt x="2397125" y="1283346"/>
                    <a:pt x="2606040" y="853451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2860514" y="2923828"/>
                  <a:ext cx="432048" cy="2651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0514" y="2923828"/>
                  <a:ext cx="432048" cy="26514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2784500" y="4760797"/>
                  <a:ext cx="432048" cy="2209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84500" y="4760797"/>
                  <a:ext cx="432048" cy="22095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43293" y="2551578"/>
                <a:ext cx="35874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Reflects in the </a:t>
                </a:r>
                <a14:m>
                  <m:oMath xmlns:m="http://schemas.openxmlformats.org/officeDocument/2006/math">
                    <m:r>
                      <a:rPr lang="en-GB" sz="32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200" dirty="0"/>
                  <a:t> axis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293" y="2551578"/>
                <a:ext cx="3587468" cy="584775"/>
              </a:xfrm>
              <a:prstGeom prst="rect">
                <a:avLst/>
              </a:prstGeom>
              <a:blipFill>
                <a:blip r:embed="rId11"/>
                <a:stretch>
                  <a:fillRect l="-4244" t="-12632" r="-3226" b="-3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283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Transforming Trigonometric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25431" y="827812"/>
                <a:ext cx="5372708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Sketch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0≤</m:t>
                      </m:r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≤360°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5431" y="827812"/>
                <a:ext cx="5372708" cy="1323439"/>
              </a:xfrm>
              <a:prstGeom prst="rect">
                <a:avLst/>
              </a:prstGeom>
              <a:blipFill>
                <a:blip r:embed="rId2"/>
                <a:stretch>
                  <a:fillRect t="-164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1920404" y="2509064"/>
            <a:ext cx="5099868" cy="3800256"/>
            <a:chOff x="2784500" y="2365048"/>
            <a:chExt cx="3579750" cy="2728208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3170126" y="2716992"/>
              <a:ext cx="0" cy="23762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3170126" y="4004628"/>
              <a:ext cx="288451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6025046" y="3809812"/>
                  <a:ext cx="3392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5046" y="3809812"/>
                  <a:ext cx="339204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3000524" y="2365048"/>
                  <a:ext cx="3392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00524" y="2365048"/>
                  <a:ext cx="339204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3595282" y="398938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95282" y="3989386"/>
                  <a:ext cx="432048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222764" y="3994477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180°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2764" y="3994477"/>
                  <a:ext cx="43204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4903399" y="398938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270°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3399" y="3989386"/>
                  <a:ext cx="43204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516571" y="398938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360°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16571" y="3989386"/>
                  <a:ext cx="432048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Freeform: Shape 17"/>
            <p:cNvSpPr/>
            <p:nvPr/>
          </p:nvSpPr>
          <p:spPr>
            <a:xfrm rot="10800000" flipV="1">
              <a:off x="3170126" y="3079200"/>
              <a:ext cx="2545308" cy="1910666"/>
            </a:xfrm>
            <a:custGeom>
              <a:avLst/>
              <a:gdLst>
                <a:gd name="connsiteX0" fmla="*/ 0 w 2606040"/>
                <a:gd name="connsiteY0" fmla="*/ 845831 h 1714513"/>
                <a:gd name="connsiteX1" fmla="*/ 647700 w 2606040"/>
                <a:gd name="connsiteY1" fmla="*/ 11 h 1714513"/>
                <a:gd name="connsiteX2" fmla="*/ 1363980 w 2606040"/>
                <a:gd name="connsiteY2" fmla="*/ 861071 h 1714513"/>
                <a:gd name="connsiteX3" fmla="*/ 1981200 w 2606040"/>
                <a:gd name="connsiteY3" fmla="*/ 1714511 h 1714513"/>
                <a:gd name="connsiteX4" fmla="*/ 2606040 w 2606040"/>
                <a:gd name="connsiteY4" fmla="*/ 853451 h 1714513"/>
                <a:gd name="connsiteX0" fmla="*/ 0 w 2606040"/>
                <a:gd name="connsiteY0" fmla="*/ 845831 h 1714516"/>
                <a:gd name="connsiteX1" fmla="*/ 647700 w 2606040"/>
                <a:gd name="connsiteY1" fmla="*/ 11 h 1714516"/>
                <a:gd name="connsiteX2" fmla="*/ 1363980 w 2606040"/>
                <a:gd name="connsiteY2" fmla="*/ 861071 h 1714516"/>
                <a:gd name="connsiteX3" fmla="*/ 1981200 w 2606040"/>
                <a:gd name="connsiteY3" fmla="*/ 1714511 h 1714516"/>
                <a:gd name="connsiteX4" fmla="*/ 2606040 w 2606040"/>
                <a:gd name="connsiteY4" fmla="*/ 853451 h 1714516"/>
                <a:gd name="connsiteX0" fmla="*/ 0 w 2606040"/>
                <a:gd name="connsiteY0" fmla="*/ 845831 h 1714517"/>
                <a:gd name="connsiteX1" fmla="*/ 647700 w 2606040"/>
                <a:gd name="connsiteY1" fmla="*/ 11 h 1714517"/>
                <a:gd name="connsiteX2" fmla="*/ 1363980 w 2606040"/>
                <a:gd name="connsiteY2" fmla="*/ 861071 h 1714517"/>
                <a:gd name="connsiteX3" fmla="*/ 1981200 w 2606040"/>
                <a:gd name="connsiteY3" fmla="*/ 1714511 h 1714517"/>
                <a:gd name="connsiteX4" fmla="*/ 2606040 w 2606040"/>
                <a:gd name="connsiteY4" fmla="*/ 853451 h 171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6040" h="1714517">
                  <a:moveTo>
                    <a:pt x="0" y="845831"/>
                  </a:moveTo>
                  <a:cubicBezTo>
                    <a:pt x="210185" y="421651"/>
                    <a:pt x="420370" y="-2529"/>
                    <a:pt x="647700" y="11"/>
                  </a:cubicBezTo>
                  <a:cubicBezTo>
                    <a:pt x="875030" y="2551"/>
                    <a:pt x="1164590" y="186701"/>
                    <a:pt x="1363980" y="861071"/>
                  </a:cubicBezTo>
                  <a:cubicBezTo>
                    <a:pt x="1563370" y="1535441"/>
                    <a:pt x="1774190" y="1715781"/>
                    <a:pt x="1981200" y="1714511"/>
                  </a:cubicBezTo>
                  <a:cubicBezTo>
                    <a:pt x="2188210" y="1713241"/>
                    <a:pt x="2397125" y="1283346"/>
                    <a:pt x="2606040" y="853451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2860514" y="2923828"/>
                  <a:ext cx="432048" cy="2651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0514" y="2923828"/>
                  <a:ext cx="432048" cy="26514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2784500" y="4760797"/>
                  <a:ext cx="432048" cy="2209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84500" y="4760797"/>
                  <a:ext cx="432048" cy="22095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43292" y="2551578"/>
                <a:ext cx="37891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solidFill>
                      <a:srgbClr val="FF0000"/>
                    </a:solidFill>
                  </a:rPr>
                  <a:t>Reflects</a:t>
                </a:r>
                <a:r>
                  <a:rPr lang="en-GB" sz="3200" dirty="0"/>
                  <a:t> in the </a:t>
                </a:r>
                <a14:m>
                  <m:oMath xmlns:m="http://schemas.openxmlformats.org/officeDocument/2006/math">
                    <m:r>
                      <a:rPr lang="en-GB" sz="3200" b="1" i="1" dirty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3200" b="1" dirty="0"/>
                  <a:t> axis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292" y="2551578"/>
                <a:ext cx="3789147" cy="584775"/>
              </a:xfrm>
              <a:prstGeom prst="rect">
                <a:avLst/>
              </a:prstGeom>
              <a:blipFill>
                <a:blip r:embed="rId11"/>
                <a:stretch>
                  <a:fillRect l="-4019" t="-12632" b="-3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291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Transforming Trigonometric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95736" y="882337"/>
                <a:ext cx="4861112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Sketch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=−1</m:t>
                    </m:r>
                    <m:func>
                      <m:func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36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3600" dirty="0"/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dirty="0" smtClean="0">
                          <a:latin typeface="Cambria Math" panose="02040503050406030204" pitchFamily="18" charset="0"/>
                        </a:rPr>
                        <m:t>0≤</m:t>
                      </m:r>
                      <m:r>
                        <a:rPr lang="en-GB" sz="36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dirty="0" smtClean="0">
                          <a:latin typeface="Cambria Math" panose="02040503050406030204" pitchFamily="18" charset="0"/>
                        </a:rPr>
                        <m:t>≤360°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882337"/>
                <a:ext cx="4861112" cy="1200329"/>
              </a:xfrm>
              <a:prstGeom prst="rect">
                <a:avLst/>
              </a:prstGeom>
              <a:blipFill>
                <a:blip r:embed="rId2"/>
                <a:stretch>
                  <a:fillRect t="-134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1763688" y="2708920"/>
            <a:ext cx="6150458" cy="3880980"/>
            <a:chOff x="509774" y="2437492"/>
            <a:chExt cx="3363726" cy="2794908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679376" y="2789436"/>
              <a:ext cx="0" cy="23762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679376" y="4077072"/>
              <a:ext cx="288451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3534296" y="3882256"/>
                  <a:ext cx="3392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34296" y="3882256"/>
                  <a:ext cx="339204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509774" y="2437492"/>
                  <a:ext cx="3392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774" y="2437492"/>
                  <a:ext cx="339204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152952" y="4061832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2952" y="4061832"/>
                  <a:ext cx="432048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801974" y="4061831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180°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01974" y="4061831"/>
                  <a:ext cx="43204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2412649" y="4061830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270°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2649" y="4061830"/>
                  <a:ext cx="43204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3025821" y="4061830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360°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5821" y="4061830"/>
                  <a:ext cx="432048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Connector 20"/>
            <p:cNvCxnSpPr/>
            <p:nvPr/>
          </p:nvCxnSpPr>
          <p:spPr>
            <a:xfrm>
              <a:off x="1352848" y="2721620"/>
              <a:ext cx="0" cy="24944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627784" y="2708920"/>
              <a:ext cx="0" cy="24944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Freeform: Shape 22"/>
            <p:cNvSpPr/>
            <p:nvPr/>
          </p:nvSpPr>
          <p:spPr>
            <a:xfrm>
              <a:off x="673100" y="4064000"/>
              <a:ext cx="627100" cy="1168400"/>
            </a:xfrm>
            <a:custGeom>
              <a:avLst/>
              <a:gdLst>
                <a:gd name="connsiteX0" fmla="*/ 0 w 627100"/>
                <a:gd name="connsiteY0" fmla="*/ 0 h 1168400"/>
                <a:gd name="connsiteX1" fmla="*/ 393700 w 627100"/>
                <a:gd name="connsiteY1" fmla="*/ 469900 h 1168400"/>
                <a:gd name="connsiteX2" fmla="*/ 596900 w 627100"/>
                <a:gd name="connsiteY2" fmla="*/ 965200 h 1168400"/>
                <a:gd name="connsiteX3" fmla="*/ 622300 w 627100"/>
                <a:gd name="connsiteY3" fmla="*/ 1168400 h 1168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7100" h="1168400">
                  <a:moveTo>
                    <a:pt x="0" y="0"/>
                  </a:moveTo>
                  <a:cubicBezTo>
                    <a:pt x="147108" y="154516"/>
                    <a:pt x="294217" y="309033"/>
                    <a:pt x="393700" y="469900"/>
                  </a:cubicBezTo>
                  <a:cubicBezTo>
                    <a:pt x="493183" y="630767"/>
                    <a:pt x="558800" y="848783"/>
                    <a:pt x="596900" y="965200"/>
                  </a:cubicBezTo>
                  <a:cubicBezTo>
                    <a:pt x="635000" y="1081617"/>
                    <a:pt x="628650" y="1125008"/>
                    <a:pt x="622300" y="116840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reeform: Shape 23"/>
            <p:cNvSpPr/>
            <p:nvPr/>
          </p:nvSpPr>
          <p:spPr>
            <a:xfrm>
              <a:off x="1435100" y="2641600"/>
              <a:ext cx="1130300" cy="2527300"/>
            </a:xfrm>
            <a:custGeom>
              <a:avLst/>
              <a:gdLst>
                <a:gd name="connsiteX0" fmla="*/ 0 w 1130300"/>
                <a:gd name="connsiteY0" fmla="*/ 0 h 2527300"/>
                <a:gd name="connsiteX1" fmla="*/ 330200 w 1130300"/>
                <a:gd name="connsiteY1" fmla="*/ 939800 h 2527300"/>
                <a:gd name="connsiteX2" fmla="*/ 584200 w 1130300"/>
                <a:gd name="connsiteY2" fmla="*/ 1447800 h 2527300"/>
                <a:gd name="connsiteX3" fmla="*/ 1028700 w 1130300"/>
                <a:gd name="connsiteY3" fmla="*/ 2070100 h 2527300"/>
                <a:gd name="connsiteX4" fmla="*/ 1130300 w 1130300"/>
                <a:gd name="connsiteY4" fmla="*/ 2527300 h 2527300"/>
                <a:gd name="connsiteX0" fmla="*/ 0 w 1130300"/>
                <a:gd name="connsiteY0" fmla="*/ 0 h 2527300"/>
                <a:gd name="connsiteX1" fmla="*/ 266700 w 1130300"/>
                <a:gd name="connsiteY1" fmla="*/ 939800 h 2527300"/>
                <a:gd name="connsiteX2" fmla="*/ 584200 w 1130300"/>
                <a:gd name="connsiteY2" fmla="*/ 1447800 h 2527300"/>
                <a:gd name="connsiteX3" fmla="*/ 1028700 w 1130300"/>
                <a:gd name="connsiteY3" fmla="*/ 2070100 h 2527300"/>
                <a:gd name="connsiteX4" fmla="*/ 1130300 w 1130300"/>
                <a:gd name="connsiteY4" fmla="*/ 2527300 h 252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300" h="2527300">
                  <a:moveTo>
                    <a:pt x="0" y="0"/>
                  </a:moveTo>
                  <a:cubicBezTo>
                    <a:pt x="116416" y="349250"/>
                    <a:pt x="169333" y="698500"/>
                    <a:pt x="266700" y="939800"/>
                  </a:cubicBezTo>
                  <a:cubicBezTo>
                    <a:pt x="364067" y="1181100"/>
                    <a:pt x="457200" y="1259417"/>
                    <a:pt x="584200" y="1447800"/>
                  </a:cubicBezTo>
                  <a:cubicBezTo>
                    <a:pt x="711200" y="1636183"/>
                    <a:pt x="937683" y="1890183"/>
                    <a:pt x="1028700" y="2070100"/>
                  </a:cubicBezTo>
                  <a:cubicBezTo>
                    <a:pt x="1119717" y="2250017"/>
                    <a:pt x="1125008" y="2388658"/>
                    <a:pt x="1130300" y="252730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Freeform: Shape 24"/>
            <p:cNvSpPr/>
            <p:nvPr/>
          </p:nvSpPr>
          <p:spPr>
            <a:xfrm>
              <a:off x="2705100" y="2679700"/>
              <a:ext cx="546100" cy="1422400"/>
            </a:xfrm>
            <a:custGeom>
              <a:avLst/>
              <a:gdLst>
                <a:gd name="connsiteX0" fmla="*/ 0 w 546100"/>
                <a:gd name="connsiteY0" fmla="*/ 0 h 1422400"/>
                <a:gd name="connsiteX1" fmla="*/ 266700 w 546100"/>
                <a:gd name="connsiteY1" fmla="*/ 990600 h 1422400"/>
                <a:gd name="connsiteX2" fmla="*/ 546100 w 546100"/>
                <a:gd name="connsiteY2" fmla="*/ 1422400 h 142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6100" h="1422400">
                  <a:moveTo>
                    <a:pt x="0" y="0"/>
                  </a:moveTo>
                  <a:cubicBezTo>
                    <a:pt x="87841" y="376766"/>
                    <a:pt x="175683" y="753533"/>
                    <a:pt x="266700" y="990600"/>
                  </a:cubicBezTo>
                  <a:cubicBezTo>
                    <a:pt x="357717" y="1227667"/>
                    <a:pt x="451908" y="1325033"/>
                    <a:pt x="546100" y="142240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76056" y="2180358"/>
                <a:ext cx="368243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solidFill>
                      <a:srgbClr val="FF0000"/>
                    </a:solidFill>
                  </a:rPr>
                  <a:t>Reflects</a:t>
                </a:r>
                <a:r>
                  <a:rPr lang="en-GB" sz="3200" dirty="0"/>
                  <a:t> in the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3200" b="1" dirty="0"/>
                  <a:t> axis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180358"/>
                <a:ext cx="3682434" cy="584775"/>
              </a:xfrm>
              <a:prstGeom prst="rect">
                <a:avLst/>
              </a:prstGeom>
              <a:blipFill>
                <a:blip r:embed="rId9"/>
                <a:stretch>
                  <a:fillRect l="-4305" t="-12500" r="-1821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324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drfrostmaths.com/uploads/users/15949/images/img-15949-1496929053-759.png">
            <a:extLst>
              <a:ext uri="{FF2B5EF4-FFF2-40B4-BE49-F238E27FC236}">
                <a16:creationId xmlns:a16="http://schemas.microsoft.com/office/drawing/2014/main" id="{6AC3E499-DDE9-BB43-AB0E-1B423B861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719" y="2532104"/>
            <a:ext cx="4119430" cy="286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0D392F1-F722-8C4F-AE24-BC51D190698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2B8C4B63-359E-4A4A-ACDE-43728DE7A44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9F/9G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3256AAE-1BFF-2A48-A0BF-6CB46EAAAF5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DD4B4A1-F9E0-4A46-BA33-76E0870E8754}"/>
              </a:ext>
            </a:extLst>
          </p:cNvPr>
          <p:cNvSpPr txBox="1"/>
          <p:nvPr/>
        </p:nvSpPr>
        <p:spPr>
          <a:xfrm>
            <a:off x="427434" y="59825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</a:t>
            </a:r>
          </a:p>
          <a:p>
            <a:r>
              <a:rPr lang="en-GB" sz="2400" dirty="0"/>
              <a:t>Pages 194, 197-198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649E892-EAF2-C849-8466-389A29BD9FF0}"/>
              </a:ext>
            </a:extLst>
          </p:cNvPr>
          <p:cNvCxnSpPr/>
          <p:nvPr/>
        </p:nvCxnSpPr>
        <p:spPr>
          <a:xfrm>
            <a:off x="-1144" y="148478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F7D003A-DD07-464B-B9E0-D3DEE2F4611E}"/>
                  </a:ext>
                </a:extLst>
              </p:cNvPr>
              <p:cNvSpPr txBox="1"/>
              <p:nvPr/>
            </p:nvSpPr>
            <p:spPr>
              <a:xfrm>
                <a:off x="450652" y="1802532"/>
                <a:ext cx="260918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[MAT 2013 1B]</a:t>
                </a:r>
                <a:r>
                  <a:rPr lang="en-GB" sz="1600" dirty="0"/>
                  <a:t> The graph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/>
                  <a:t> is reflected first in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/>
                  <a:t> and then in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/>
                  <a:t>. The resulting graph has equation:</a:t>
                </a:r>
              </a:p>
              <a:p>
                <a:pPr marL="342900" indent="-342900">
                  <a:buAutoNum type="alphaUcParenR"/>
                </a:pPr>
                <a:r>
                  <a:rPr lang="en-GB" sz="1600" b="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600" b="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=2+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600" b="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=4+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600" b="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=2−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endParaRPr lang="en-GB" sz="1600" dirty="0"/>
              </a:p>
              <a:p>
                <a:r>
                  <a:rPr lang="en-GB" sz="1600" b="1" dirty="0"/>
                  <a:t>Solution: C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F7D003A-DD07-464B-B9E0-D3DEE2F46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52" y="1802532"/>
                <a:ext cx="2609180" cy="2800767"/>
              </a:xfrm>
              <a:prstGeom prst="rect">
                <a:avLst/>
              </a:prstGeom>
              <a:blipFill>
                <a:blip r:embed="rId3"/>
                <a:stretch>
                  <a:fillRect l="-966" t="-452" b="-1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65513E-93A8-904D-B391-D8EE79312595}"/>
                  </a:ext>
                </a:extLst>
              </p:cNvPr>
              <p:cNvSpPr txBox="1"/>
              <p:nvPr/>
            </p:nvSpPr>
            <p:spPr>
              <a:xfrm>
                <a:off x="421432" y="4590342"/>
                <a:ext cx="4405188" cy="2132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[MAT 2011 1D]</a:t>
                </a:r>
                <a:r>
                  <a:rPr lang="en-GB" sz="1600" dirty="0"/>
                  <a:t> What fraction of the interval </a:t>
                </a:r>
                <a:br>
                  <a:rPr lang="en-GB" sz="1600" dirty="0"/>
                </a:b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1600" dirty="0"/>
                  <a:t> is one (or both) of the inequalities: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br>
                  <a:rPr lang="en-GB" sz="1600" dirty="0"/>
                </a:br>
                <a:r>
                  <a:rPr lang="en-GB" sz="1600" dirty="0"/>
                  <a:t>true?</a:t>
                </a:r>
              </a:p>
              <a:p>
                <a:endParaRPr lang="en-GB" sz="1600" dirty="0"/>
              </a:p>
              <a:p>
                <a:r>
                  <a:rPr lang="en-GB" sz="1600" b="1" dirty="0"/>
                  <a:t>Solution: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en-GB" sz="1600" b="1" dirty="0"/>
                  <a:t> (this is clear if you draw the graphs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16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GB" sz="1600" b="1" dirty="0"/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16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GB" sz="1600" b="1" dirty="0"/>
                  <a:t> on the same axes)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65513E-93A8-904D-B391-D8EE79312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32" y="4590342"/>
                <a:ext cx="4405188" cy="2132635"/>
              </a:xfrm>
              <a:prstGeom prst="rect">
                <a:avLst/>
              </a:prstGeom>
              <a:blipFill>
                <a:blip r:embed="rId4"/>
                <a:stretch>
                  <a:fillRect l="-575" b="-2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73117CA-2652-0E4C-9D57-C04DFF1FA8DE}"/>
                  </a:ext>
                </a:extLst>
              </p:cNvPr>
              <p:cNvSpPr txBox="1"/>
              <p:nvPr/>
            </p:nvSpPr>
            <p:spPr>
              <a:xfrm>
                <a:off x="4644008" y="1842206"/>
                <a:ext cx="382456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i="1" dirty="0"/>
                  <a:t>[MAT 2007 1G]</a:t>
                </a:r>
                <a:r>
                  <a:rPr lang="en-GB" sz="1600" dirty="0"/>
                  <a:t> On which of the axes is a sketch of the graph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73117CA-2652-0E4C-9D57-C04DFF1FA8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842206"/>
                <a:ext cx="3824560" cy="830997"/>
              </a:xfrm>
              <a:prstGeom prst="rect">
                <a:avLst/>
              </a:prstGeom>
              <a:blipFill>
                <a:blip r:embed="rId5"/>
                <a:stretch>
                  <a:fillRect l="-662" t="-1515"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A6FE1EE-D1DF-3C4C-AAC4-3B3AAD53D6C4}"/>
                  </a:ext>
                </a:extLst>
              </p:cNvPr>
              <p:cNvSpPr txBox="1"/>
              <p:nvPr/>
            </p:nvSpPr>
            <p:spPr>
              <a:xfrm>
                <a:off x="4943625" y="5355559"/>
                <a:ext cx="4211007" cy="1394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1400" b="1" dirty="0"/>
                  <a:t> and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𝒔</m:t>
                    </m:r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𝒊𝒏</m:t>
                        </m:r>
                      </m:e>
                      <m: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400" b="1" dirty="0"/>
                  <a:t> are always positive eliminating (b). When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400" b="1" dirty="0"/>
                  <a:t> eliminating (d). Multiplying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1400" b="1" dirty="0"/>
                  <a:t> causes the amplitude of the peaks to go down as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400" b="1" dirty="0"/>
                  <a:t> increases.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400" b="1" dirty="0"/>
                  <a:t> increases more rapidly as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400" b="1" dirty="0"/>
                  <a:t> increases, hence reducing the wavelength (i.e. distance between peaks). The answer is therefore (a).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A6FE1EE-D1DF-3C4C-AAC4-3B3AAD53D6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3625" y="5355559"/>
                <a:ext cx="4211007" cy="1394613"/>
              </a:xfrm>
              <a:prstGeom prst="rect">
                <a:avLst/>
              </a:prstGeom>
              <a:blipFill>
                <a:blip r:embed="rId6"/>
                <a:stretch>
                  <a:fillRect l="-300"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57737CA1-7E5E-CC40-92FF-332398DE5952}"/>
              </a:ext>
            </a:extLst>
          </p:cNvPr>
          <p:cNvSpPr/>
          <p:nvPr/>
        </p:nvSpPr>
        <p:spPr>
          <a:xfrm>
            <a:off x="469964" y="6028660"/>
            <a:ext cx="4102036" cy="70068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57C32F2-0D09-304C-90FA-4A5846349699}"/>
              </a:ext>
            </a:extLst>
          </p:cNvPr>
          <p:cNvSpPr/>
          <p:nvPr/>
        </p:nvSpPr>
        <p:spPr>
          <a:xfrm>
            <a:off x="489323" y="4177187"/>
            <a:ext cx="2134703" cy="4067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F97B33-E79B-9E4B-BC38-07EB2C08EA7F}"/>
              </a:ext>
            </a:extLst>
          </p:cNvPr>
          <p:cNvSpPr/>
          <p:nvPr/>
        </p:nvSpPr>
        <p:spPr>
          <a:xfrm>
            <a:off x="5003238" y="5398089"/>
            <a:ext cx="4087599" cy="13323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26762E-CF90-F04C-B9C8-6F205AA1333B}"/>
              </a:ext>
            </a:extLst>
          </p:cNvPr>
          <p:cNvSpPr/>
          <p:nvPr/>
        </p:nvSpPr>
        <p:spPr>
          <a:xfrm>
            <a:off x="151502" y="1865163"/>
            <a:ext cx="268672" cy="3082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48135E-7860-F942-8A08-20DEC7F876E9}"/>
              </a:ext>
            </a:extLst>
          </p:cNvPr>
          <p:cNvSpPr txBox="1"/>
          <p:nvPr/>
        </p:nvSpPr>
        <p:spPr>
          <a:xfrm>
            <a:off x="430806" y="148236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F84996-1662-DD49-AA2E-E1659B05ED37}"/>
              </a:ext>
            </a:extLst>
          </p:cNvPr>
          <p:cNvSpPr/>
          <p:nvPr/>
        </p:nvSpPr>
        <p:spPr>
          <a:xfrm>
            <a:off x="130628" y="4653136"/>
            <a:ext cx="268672" cy="3082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0E035C8-A5AA-8849-A54E-0BAA55322A28}"/>
              </a:ext>
            </a:extLst>
          </p:cNvPr>
          <p:cNvSpPr/>
          <p:nvPr/>
        </p:nvSpPr>
        <p:spPr>
          <a:xfrm>
            <a:off x="4355899" y="1858554"/>
            <a:ext cx="268672" cy="3082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176D01-5693-D649-BFFE-A418F21DA9B8}"/>
              </a:ext>
            </a:extLst>
          </p:cNvPr>
          <p:cNvSpPr txBox="1"/>
          <p:nvPr/>
        </p:nvSpPr>
        <p:spPr>
          <a:xfrm>
            <a:off x="4563944" y="103283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 Ex9F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Ex9G Q1-3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Ex9G Q4-5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 Ex9G Q6-9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532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Sin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79512" y="659981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does </a:t>
            </a:r>
            <a:r>
              <a:rPr lang="en-GB" sz="2400" b="1" dirty="0"/>
              <a:t>y = sin x </a:t>
            </a:r>
            <a:r>
              <a:rPr lang="en-GB" sz="2400" dirty="0"/>
              <a:t>it look like?</a:t>
            </a:r>
          </a:p>
        </p:txBody>
      </p:sp>
      <p:pic>
        <p:nvPicPr>
          <p:cNvPr id="15362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8096250" cy="5000625"/>
          </a:xfrm>
          <a:prstGeom prst="rect">
            <a:avLst/>
          </a:prstGeom>
          <a:noFill/>
        </p:spPr>
      </p:pic>
      <p:sp>
        <p:nvSpPr>
          <p:cNvPr id="64" name="TextBox 63"/>
          <p:cNvSpPr txBox="1"/>
          <p:nvPr/>
        </p:nvSpPr>
        <p:spPr>
          <a:xfrm>
            <a:off x="522007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841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202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843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7864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117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7565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15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61360" y="1143905"/>
                <a:ext cx="2893888" cy="9233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Key Features: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Repeats every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Range: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−1&lt;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360" y="1143905"/>
                <a:ext cx="2893888" cy="923330"/>
              </a:xfrm>
              <a:prstGeom prst="rect">
                <a:avLst/>
              </a:prstGeom>
              <a:blipFill>
                <a:blip r:embed="rId3"/>
                <a:stretch>
                  <a:fillRect l="-1464" t="-2581" b="-83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7729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Sin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5362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8096250" cy="5000625"/>
          </a:xfrm>
          <a:prstGeom prst="rect">
            <a:avLst/>
          </a:prstGeom>
          <a:noFill/>
        </p:spPr>
      </p:pic>
      <p:sp>
        <p:nvSpPr>
          <p:cNvPr id="64" name="TextBox 63"/>
          <p:cNvSpPr txBox="1"/>
          <p:nvPr/>
        </p:nvSpPr>
        <p:spPr>
          <a:xfrm>
            <a:off x="522007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841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202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843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7864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117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7565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15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7881" y="1367472"/>
            <a:ext cx="7560840" cy="707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Suppose we know that </a:t>
            </a:r>
            <a:r>
              <a:rPr lang="en-GB" sz="2000" b="1" dirty="0"/>
              <a:t>sin(30) = 0.5</a:t>
            </a:r>
            <a:r>
              <a:rPr lang="en-GB" sz="2000" dirty="0"/>
              <a:t>. </a:t>
            </a:r>
          </a:p>
          <a:p>
            <a:r>
              <a:rPr lang="en-GB" sz="2000" dirty="0"/>
              <a:t>By thinking about symmetry in the graph, how could we work out: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19872" y="5630768"/>
            <a:ext cx="216024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sin(150) 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0088" y="5632405"/>
            <a:ext cx="216024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sin(-30) 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62950" y="5634322"/>
            <a:ext cx="216024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sin(210) =</a:t>
            </a:r>
          </a:p>
        </p:txBody>
      </p:sp>
      <p:sp>
        <p:nvSpPr>
          <p:cNvPr id="5" name="Rectangle 4"/>
          <p:cNvSpPr/>
          <p:nvPr/>
        </p:nvSpPr>
        <p:spPr>
          <a:xfrm>
            <a:off x="2121161" y="5630767"/>
            <a:ext cx="736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prstClr val="white"/>
                </a:solidFill>
              </a:rPr>
              <a:t>-0.5 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886639" y="5629704"/>
            <a:ext cx="572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prstClr val="white"/>
                </a:solidFill>
              </a:rPr>
              <a:t>0.5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469958" y="5629703"/>
            <a:ext cx="736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prstClr val="white"/>
                </a:solidFill>
              </a:rPr>
              <a:t>-0.5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09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488" y="1252240"/>
            <a:ext cx="8096250" cy="5000625"/>
          </a:xfrm>
          <a:prstGeom prst="rect">
            <a:avLst/>
          </a:prstGeom>
          <a:noFill/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Cos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79512" y="624425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does </a:t>
            </a:r>
            <a:r>
              <a:rPr lang="en-GB" sz="2400" b="1" dirty="0"/>
              <a:t>y = cos x </a:t>
            </a:r>
            <a:r>
              <a:rPr lang="en-GB" sz="2400" dirty="0"/>
              <a:t>it look like?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22007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841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202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843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7864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117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7565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15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64088" y="1263948"/>
                <a:ext cx="3090316" cy="1015663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Key Features: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000" dirty="0"/>
                  <a:t>Repeats every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000" dirty="0"/>
                  <a:t>Range: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−1&lt;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263948"/>
                <a:ext cx="3090316" cy="1015663"/>
              </a:xfrm>
              <a:prstGeom prst="rect">
                <a:avLst/>
              </a:prstGeom>
              <a:blipFill>
                <a:blip r:embed="rId3"/>
                <a:stretch>
                  <a:fillRect l="-1761" t="-1754" b="-81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4770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488" y="1252240"/>
            <a:ext cx="8096250" cy="5000625"/>
          </a:xfrm>
          <a:prstGeom prst="rect">
            <a:avLst/>
          </a:prstGeom>
          <a:noFill/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Cos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522007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841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202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843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7864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117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7565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15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0736" y="1373276"/>
            <a:ext cx="7959695" cy="707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Suppose we know that </a:t>
            </a:r>
            <a:r>
              <a:rPr lang="en-GB" sz="2000" b="1" dirty="0"/>
              <a:t>cos(60) = 0.5</a:t>
            </a:r>
            <a:r>
              <a:rPr lang="en-GB" sz="2000" dirty="0"/>
              <a:t>. </a:t>
            </a:r>
          </a:p>
          <a:p>
            <a:r>
              <a:rPr lang="en-GB" sz="2000" dirty="0"/>
              <a:t>By thinking about symmetry in the graph, how could we work out: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47864" y="5552956"/>
            <a:ext cx="216024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cos(120) 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8113" y="5528548"/>
            <a:ext cx="216024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cos(-60) 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19002" y="5552956"/>
            <a:ext cx="216024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cos(240) =</a:t>
            </a:r>
          </a:p>
        </p:txBody>
      </p:sp>
      <p:sp>
        <p:nvSpPr>
          <p:cNvPr id="5" name="Rectangle 4"/>
          <p:cNvSpPr/>
          <p:nvPr/>
        </p:nvSpPr>
        <p:spPr>
          <a:xfrm>
            <a:off x="2244913" y="5528547"/>
            <a:ext cx="572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prstClr val="white"/>
                </a:solidFill>
              </a:rPr>
              <a:t>0.5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753673" y="5552955"/>
            <a:ext cx="736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prstClr val="white"/>
                </a:solidFill>
              </a:rPr>
              <a:t>-0.5 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195105" y="5565531"/>
            <a:ext cx="736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prstClr val="white"/>
                </a:solidFill>
              </a:rPr>
              <a:t>-0.5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782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08" y="1300520"/>
            <a:ext cx="8096250" cy="5000625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/>
          <p:nvPr/>
        </p:nvCxnSpPr>
        <p:spPr>
          <a:xfrm>
            <a:off x="5478512" y="131028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308304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707904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835696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Tan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79512" y="635340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>
                <a:solidFill>
                  <a:prstClr val="black"/>
                </a:solidFill>
              </a:rPr>
              <a:t>What does </a:t>
            </a:r>
            <a:r>
              <a:rPr lang="en-GB" sz="2400" b="1" dirty="0">
                <a:solidFill>
                  <a:prstClr val="black"/>
                </a:solidFill>
              </a:rPr>
              <a:t>y = tan x </a:t>
            </a:r>
            <a:r>
              <a:rPr lang="en-GB" sz="2400" dirty="0">
                <a:solidFill>
                  <a:prstClr val="black"/>
                </a:solidFill>
              </a:rPr>
              <a:t>it look like?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22007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841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202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843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7864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117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7565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15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83200" y="4909592"/>
                <a:ext cx="3630488" cy="175432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Key Features: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Repeats every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𝟏𝟖𝟎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Roots: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0,180°,−180°, …</m:t>
                    </m:r>
                  </m:oMath>
                </a14:m>
                <a:endParaRPr lang="en-GB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Range: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/>
                  <a:t> (i.e. no min/max value!)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Asymptotes: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=±90°, ±270°,…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3200" y="4909592"/>
                <a:ext cx="3630488" cy="1754326"/>
              </a:xfrm>
              <a:prstGeom prst="rect">
                <a:avLst/>
              </a:prstGeom>
              <a:blipFill>
                <a:blip r:embed="rId3"/>
                <a:stretch>
                  <a:fillRect l="-1169" t="-1027" b="-3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310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Graph Pl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08" y="1300520"/>
            <a:ext cx="8096250" cy="5000625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/>
          <p:nvPr/>
        </p:nvCxnSpPr>
        <p:spPr>
          <a:xfrm>
            <a:off x="5478512" y="131028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308304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707904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835696" y="1340768"/>
            <a:ext cx="0" cy="489654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Tan Graph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522007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841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20272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270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8436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360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47864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-90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117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475656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-270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1560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-360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1560" y="659004"/>
                <a:ext cx="8020756" cy="77809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Suppose we know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30°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dirty="0"/>
                  <a:t>. </a:t>
                </a:r>
              </a:p>
              <a:p>
                <a:r>
                  <a:rPr lang="en-GB" dirty="0"/>
                  <a:t>By thinking about symmetry in the graph, how could we work out: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659004"/>
                <a:ext cx="8020756" cy="778098"/>
              </a:xfrm>
              <a:prstGeom prst="rect">
                <a:avLst/>
              </a:prstGeom>
              <a:blipFill>
                <a:blip r:embed="rId3"/>
                <a:stretch>
                  <a:fillRect l="-455" b="-98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015505" y="5873495"/>
                <a:ext cx="2641600" cy="855299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−30°</m:t>
                              </m:r>
                            </m:e>
                          </m:d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505" y="5873495"/>
                <a:ext cx="2641600" cy="8552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30582" y="5841579"/>
                <a:ext cx="2566392" cy="855299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150°</m:t>
                              </m:r>
                            </m:e>
                          </m:d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0582" y="5841579"/>
                <a:ext cx="2566392" cy="8552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750960" y="5860975"/>
                <a:ext cx="906145" cy="8552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960" y="5860975"/>
                <a:ext cx="906145" cy="8552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922239" y="5841579"/>
                <a:ext cx="906145" cy="8552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2239" y="5841579"/>
                <a:ext cx="906145" cy="8552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716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Transforming Trigonometric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755576" y="764704"/>
            <a:ext cx="77414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When transforming graphs </a:t>
            </a:r>
          </a:p>
          <a:p>
            <a:pPr algn="ctr"/>
            <a:r>
              <a:rPr lang="en-GB" sz="3200" dirty="0"/>
              <a:t>always think about the basic </a:t>
            </a:r>
          </a:p>
          <a:p>
            <a:pPr algn="ctr"/>
            <a:r>
              <a:rPr lang="en-GB" sz="3200" b="1" dirty="0"/>
              <a:t>sin</a:t>
            </a:r>
            <a:r>
              <a:rPr lang="en-GB" sz="3200" dirty="0"/>
              <a:t>, </a:t>
            </a:r>
            <a:r>
              <a:rPr lang="en-GB" sz="3200" b="1" dirty="0"/>
              <a:t>cos</a:t>
            </a:r>
            <a:r>
              <a:rPr lang="en-GB" sz="3200" dirty="0"/>
              <a:t> and </a:t>
            </a:r>
            <a:r>
              <a:rPr lang="en-GB" sz="3200" b="1" dirty="0"/>
              <a:t>tan</a:t>
            </a:r>
            <a:r>
              <a:rPr lang="en-GB" sz="3200" dirty="0"/>
              <a:t> waves </a:t>
            </a:r>
          </a:p>
          <a:p>
            <a:pPr algn="ctr"/>
            <a:r>
              <a:rPr lang="en-GB" sz="3200" dirty="0"/>
              <a:t>as your starting position.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45552" t="22633" r="4357" b="22632"/>
          <a:stretch/>
        </p:blipFill>
        <p:spPr>
          <a:xfrm>
            <a:off x="264399" y="3259809"/>
            <a:ext cx="2651417" cy="17889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47332" t="22665" r="5374" b="22665"/>
          <a:stretch/>
        </p:blipFill>
        <p:spPr>
          <a:xfrm>
            <a:off x="3275856" y="4880917"/>
            <a:ext cx="2579409" cy="18432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46445" t="19788" r="5348" b="21227"/>
          <a:stretch/>
        </p:blipFill>
        <p:spPr>
          <a:xfrm>
            <a:off x="6300192" y="3088952"/>
            <a:ext cx="2376264" cy="1796132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2915816" y="3259809"/>
            <a:ext cx="0" cy="17889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31129" y="4880917"/>
            <a:ext cx="0" cy="17889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55265" y="4908076"/>
            <a:ext cx="0" cy="17889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91680" y="3284984"/>
            <a:ext cx="0" cy="176379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020272" y="3096112"/>
            <a:ext cx="0" cy="17889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172400" y="3096112"/>
            <a:ext cx="0" cy="17889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596336" y="3096112"/>
            <a:ext cx="0" cy="17889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676456" y="3088952"/>
            <a:ext cx="0" cy="17889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39653" y="299238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180˚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663788" y="299238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360˚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54709" y="465313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180˚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78844" y="465313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360˚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33270" y="279568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180˚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419061" y="279568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360˚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804248" y="2788602"/>
            <a:ext cx="494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90˚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35691" y="278860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270˚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11482" y="5048781"/>
                <a:ext cx="186628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482" y="5048781"/>
                <a:ext cx="1866280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3581031" y="4084398"/>
                <a:ext cx="195162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031" y="4084398"/>
                <a:ext cx="1951624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6667789" y="4991690"/>
                <a:ext cx="191597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789" y="4991690"/>
                <a:ext cx="1915974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5134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Transforming Trigonometric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776072" y="831278"/>
          <a:ext cx="7947115" cy="1097280"/>
        </p:xfrm>
        <a:graphic>
          <a:graphicData uri="http://schemas.openxmlformats.org/drawingml/2006/table">
            <a:tbl>
              <a:tblPr/>
              <a:tblGrid>
                <a:gridCol w="1026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11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3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75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f(x) </a:t>
                      </a:r>
                      <a:r>
                        <a:rPr lang="en-GB" sz="36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+ a</a:t>
                      </a:r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graph moves </a:t>
                      </a:r>
                      <a:r>
                        <a:rPr lang="en-GB" sz="3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  <a:endParaRPr lang="en-GB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f(x) </a:t>
                      </a:r>
                      <a:r>
                        <a:rPr lang="en-GB" sz="36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- a      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graph moves</a:t>
                      </a:r>
                      <a:r>
                        <a:rPr lang="en-GB" sz="3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 down</a:t>
                      </a:r>
                      <a:endParaRPr lang="en-GB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717673" y="2259712"/>
          <a:ext cx="7598743" cy="1097280"/>
        </p:xfrm>
        <a:graphic>
          <a:graphicData uri="http://schemas.openxmlformats.org/drawingml/2006/table">
            <a:tbl>
              <a:tblPr/>
              <a:tblGrid>
                <a:gridCol w="983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6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44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759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f(x</a:t>
                      </a:r>
                      <a:r>
                        <a:rPr lang="en-GB" sz="3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36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en-GB" sz="3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a</a:t>
                      </a:r>
                      <a:r>
                        <a:rPr lang="en-GB" sz="3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graph moves </a:t>
                      </a:r>
                      <a:r>
                        <a:rPr lang="en-GB" sz="3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left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f(x </a:t>
                      </a:r>
                      <a:r>
                        <a:rPr lang="en-GB" sz="3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– a</a:t>
                      </a:r>
                      <a:r>
                        <a:rPr lang="en-GB" sz="3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GB" sz="36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graph moves</a:t>
                      </a:r>
                      <a:r>
                        <a:rPr lang="en-GB" sz="3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3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right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Table 28"/>
              <p:cNvGraphicFramePr>
                <a:graphicFrameLocks noGrp="1"/>
              </p:cNvGraphicFramePr>
              <p:nvPr/>
            </p:nvGraphicFramePr>
            <p:xfrm>
              <a:off x="763827" y="3789040"/>
              <a:ext cx="7871759" cy="1282764"/>
            </p:xfrm>
            <a:graphic>
              <a:graphicData uri="http://schemas.openxmlformats.org/drawingml/2006/table">
                <a:tbl>
                  <a:tblPr/>
                  <a:tblGrid>
                    <a:gridCol w="123292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63883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33054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3600" b="1" i="0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  <a:r>
                            <a:rPr lang="en-GB" sz="3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f(</a:t>
                          </a:r>
                          <a:r>
                            <a:rPr lang="en-GB" sz="3600" b="0" i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3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)</a:t>
                          </a:r>
                          <a:endParaRPr lang="en-GB" sz="3600" b="1" i="0" u="none" strike="noStrike" dirty="0">
                            <a:solidFill>
                              <a:srgbClr val="008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rtl="0" fontAlgn="ctr"/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The</a:t>
                          </a:r>
                          <a:r>
                            <a:rPr lang="en-GB" sz="3600" b="0" i="0" u="none" strike="noStrike" dirty="0">
                              <a:solidFill>
                                <a:srgbClr val="00B05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GB" sz="3600" b="0" i="1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y</a:t>
                          </a:r>
                          <a:r>
                            <a:rPr lang="en-GB" sz="3600" b="0" i="0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-coordinates 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become (</a:t>
                          </a:r>
                          <a:r>
                            <a:rPr lang="en-GB" sz="3600" b="0" i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, </a:t>
                          </a:r>
                          <a:r>
                            <a:rPr lang="en-GB" sz="3600" b="0" i="0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  <a:r>
                            <a:rPr lang="en-GB" sz="3600" b="0" i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37588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3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f(</a:t>
                          </a:r>
                          <a:r>
                            <a:rPr lang="en-GB" sz="3600" b="1" i="0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  <a:r>
                            <a:rPr lang="en-GB" sz="3600" b="0" i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3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)</a:t>
                          </a:r>
                        </a:p>
                      </a:txBody>
                      <a:tcPr marL="0" marR="0" marT="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rtl="0" fontAlgn="ctr"/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The </a:t>
                          </a:r>
                          <a:r>
                            <a:rPr lang="en-GB" sz="3600" b="0" i="1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x</a:t>
                          </a:r>
                          <a:r>
                            <a:rPr lang="en-GB" sz="3600" b="0" i="0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-coordinates</a:t>
                          </a:r>
                          <a:r>
                            <a:rPr lang="en-GB" sz="3600" b="0" i="0" u="none" strike="noStrike" dirty="0">
                              <a:solidFill>
                                <a:srgbClr val="FF99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become (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36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6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3600" b="0" i="1" u="none" strike="noStrike" smtClean="0">
                                      <a:solidFill>
                                        <a:srgbClr val="7030A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,</a:t>
                          </a:r>
                          <a:r>
                            <a:rPr lang="en-GB" sz="3600" b="0" i="1" u="none" strike="noStrike" dirty="0">
                              <a:solidFill>
                                <a:srgbClr val="FF99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GB" sz="3600" b="0" i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)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Table 2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93511077"/>
                  </p:ext>
                </p:extLst>
              </p:nvPr>
            </p:nvGraphicFramePr>
            <p:xfrm>
              <a:off x="763827" y="3789040"/>
              <a:ext cx="7871759" cy="1282764"/>
            </p:xfrm>
            <a:graphic>
              <a:graphicData uri="http://schemas.openxmlformats.org/drawingml/2006/table">
                <a:tbl>
                  <a:tblPr/>
                  <a:tblGrid>
                    <a:gridCol w="123292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63883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3600" b="1" i="0" u="none" strike="noStrike" dirty="0" smtClean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  <a:r>
                            <a:rPr lang="en-GB" sz="36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f(</a:t>
                          </a:r>
                          <a:r>
                            <a:rPr lang="en-GB" sz="3600" b="0" i="1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36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)</a:t>
                          </a:r>
                          <a:endParaRPr lang="en-GB" sz="3600" b="1" i="0" u="none" strike="noStrike" dirty="0">
                            <a:solidFill>
                              <a:srgbClr val="008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rtl="0" fontAlgn="ctr"/>
                          <a:r>
                            <a:rPr lang="en-GB" sz="3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The</a:t>
                          </a:r>
                          <a:r>
                            <a:rPr lang="en-GB" sz="3600" b="0" i="0" u="none" strike="noStrike" dirty="0" smtClean="0">
                              <a:solidFill>
                                <a:srgbClr val="00B05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GB" sz="3600" b="0" i="1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y</a:t>
                          </a:r>
                          <a:r>
                            <a:rPr lang="en-GB" sz="3600" b="0" i="0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-coordinates 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become (</a:t>
                          </a:r>
                          <a:r>
                            <a:rPr lang="en-GB" sz="3600" b="0" i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, </a:t>
                          </a:r>
                          <a:r>
                            <a:rPr lang="en-GB" sz="3600" b="0" i="0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  <a:r>
                            <a:rPr lang="en-GB" sz="3600" b="0" i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GB" sz="3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)</a:t>
                          </a:r>
                          <a:endParaRPr lang="en-GB" sz="3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34124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36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f(</a:t>
                          </a:r>
                          <a:r>
                            <a:rPr lang="en-GB" sz="3600" b="1" i="0" u="none" strike="noStrike" dirty="0" smtClean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  <a:r>
                            <a:rPr lang="en-GB" sz="3600" b="0" i="1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36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)</a:t>
                          </a:r>
                          <a:endParaRPr lang="en-GB" sz="3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532" t="-93388" b="-37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776072" y="5494736"/>
          <a:ext cx="7660442" cy="1097280"/>
        </p:xfrm>
        <a:graphic>
          <a:graphicData uri="http://schemas.openxmlformats.org/drawingml/2006/table">
            <a:tbl>
              <a:tblPr/>
              <a:tblGrid>
                <a:gridCol w="1206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53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5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3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f(</a:t>
                      </a:r>
                      <a:r>
                        <a:rPr lang="en-GB" sz="3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      </a:t>
                      </a:r>
                      <a:endParaRPr lang="en-GB" sz="3600" b="1" i="0" u="none" strike="noStrike" dirty="0">
                        <a:solidFill>
                          <a:srgbClr val="D6009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graph is </a:t>
                      </a:r>
                      <a:r>
                        <a:rPr lang="en-GB" sz="36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reflected</a:t>
                      </a:r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the </a:t>
                      </a:r>
                      <a:r>
                        <a:rPr lang="en-GB" sz="3600" b="0" i="1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36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 axis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88">
                <a:tc>
                  <a:txBody>
                    <a:bodyPr/>
                    <a:lstStyle/>
                    <a:p>
                      <a:pPr algn="l" fontAlgn="b"/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f(</a:t>
                      </a:r>
                      <a:r>
                        <a:rPr lang="en-GB" sz="3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GB" sz="3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graph is </a:t>
                      </a:r>
                      <a:r>
                        <a:rPr lang="en-GB" sz="36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reflected</a:t>
                      </a:r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the </a:t>
                      </a:r>
                      <a:r>
                        <a:rPr lang="en-GB" sz="3600" b="0" i="1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3600" b="0" i="1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36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axis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804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29361</TotalTime>
  <Words>890</Words>
  <Application>Microsoft Macintosh PowerPoint</Application>
  <PresentationFormat>On-screen Show (4:3)</PresentationFormat>
  <Paragraphs>254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1118</cp:revision>
  <dcterms:created xsi:type="dcterms:W3CDTF">2013-02-28T07:36:55Z</dcterms:created>
  <dcterms:modified xsi:type="dcterms:W3CDTF">2019-09-14T12:48:09Z</dcterms:modified>
</cp:coreProperties>
</file>