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546" r:id="rId2"/>
    <p:sldId id="536" r:id="rId3"/>
    <p:sldId id="550" r:id="rId4"/>
    <p:sldId id="549" r:id="rId5"/>
    <p:sldId id="547" r:id="rId6"/>
    <p:sldId id="537" r:id="rId7"/>
    <p:sldId id="538" r:id="rId8"/>
    <p:sldId id="552" r:id="rId9"/>
    <p:sldId id="551" r:id="rId10"/>
    <p:sldId id="53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073" autoAdjust="0"/>
    <p:restoredTop sz="88534" autoAdjust="0"/>
  </p:normalViewPr>
  <p:slideViewPr>
    <p:cSldViewPr>
      <p:cViewPr varScale="1">
        <p:scale>
          <a:sx n="81" d="100"/>
          <a:sy n="81" d="100"/>
        </p:scale>
        <p:origin x="976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1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-13509" y="908720"/>
            <a:ext cx="914285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/>
              <a:t>Forces and Friction</a:t>
            </a:r>
          </a:p>
          <a:p>
            <a:pPr algn="ctr"/>
            <a:r>
              <a:rPr lang="en-GB" sz="9600" b="1" dirty="0"/>
              <a:t>– </a:t>
            </a:r>
            <a:r>
              <a:rPr lang="en-GB" sz="8800" dirty="0"/>
              <a:t>Inclined Slope</a:t>
            </a:r>
          </a:p>
          <a:p>
            <a:pPr algn="ctr"/>
            <a:endParaRPr lang="en-GB" sz="2000" dirty="0"/>
          </a:p>
          <a:p>
            <a:pPr algn="ctr"/>
            <a:r>
              <a:rPr lang="en-GB" sz="7200" dirty="0"/>
              <a:t>Chapter 5 </a:t>
            </a:r>
          </a:p>
          <a:p>
            <a:pPr algn="ctr"/>
            <a:r>
              <a:rPr lang="en-GB" sz="7200" dirty="0"/>
              <a:t>(Part 2 of 3)</a:t>
            </a:r>
          </a:p>
        </p:txBody>
      </p:sp>
    </p:spTree>
    <p:extLst>
      <p:ext uri="{BB962C8B-B14F-4D97-AF65-F5344CB8AC3E}">
        <p14:creationId xmlns:p14="http://schemas.microsoft.com/office/powerpoint/2010/main" val="1330475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5B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2</a:t>
            </a:r>
          </a:p>
          <a:p>
            <a:r>
              <a:rPr lang="en-GB" sz="2400" dirty="0"/>
              <a:t>Pages 98-99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5860DE85-0702-FE48-85E4-4815D24796E8}"/>
              </a:ext>
            </a:extLst>
          </p:cNvPr>
          <p:cNvSpPr txBox="1"/>
          <p:nvPr/>
        </p:nvSpPr>
        <p:spPr>
          <a:xfrm>
            <a:off x="611560" y="2682537"/>
            <a:ext cx="77048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Q1&amp;3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Q4-5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Q6-7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Q8 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91099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9BCA5EB-EF55-4E9F-B533-127460C7B0F0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F099E0B3-7EC8-46CB-A9E4-A22011D31F3C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Inclined Slopes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530DA9A3-A46E-4A28-9342-4C75B68058CD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765395AE-FF2C-4B06-98C5-32F5D3A99F27}"/>
              </a:ext>
            </a:extLst>
          </p:cNvPr>
          <p:cNvSpPr txBox="1"/>
          <p:nvPr/>
        </p:nvSpPr>
        <p:spPr>
          <a:xfrm>
            <a:off x="515559" y="767650"/>
            <a:ext cx="8111737" cy="10772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tx1"/>
                </a:solidFill>
              </a:rPr>
              <a:t>For problems involving inclined planes, resolve forces </a:t>
            </a:r>
            <a:r>
              <a:rPr lang="en-GB" sz="3200" b="1" dirty="0">
                <a:solidFill>
                  <a:srgbClr val="FF0000"/>
                </a:solidFill>
              </a:rPr>
              <a:t>parallel</a:t>
            </a:r>
            <a:r>
              <a:rPr lang="en-GB" sz="3200" dirty="0">
                <a:solidFill>
                  <a:schemeClr val="tx1"/>
                </a:solidFill>
              </a:rPr>
              <a:t> and </a:t>
            </a:r>
            <a:r>
              <a:rPr lang="en-GB" sz="3200" b="1" dirty="0">
                <a:solidFill>
                  <a:srgbClr val="0000FF"/>
                </a:solidFill>
              </a:rPr>
              <a:t>perpendicular</a:t>
            </a:r>
            <a:r>
              <a:rPr lang="en-GB" sz="3200" dirty="0">
                <a:solidFill>
                  <a:schemeClr val="tx1"/>
                </a:solidFill>
              </a:rPr>
              <a:t> to the slope.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F087CCC-B3DD-46CA-A8B9-068AFA966899}"/>
              </a:ext>
            </a:extLst>
          </p:cNvPr>
          <p:cNvCxnSpPr/>
          <p:nvPr/>
        </p:nvCxnSpPr>
        <p:spPr>
          <a:xfrm flipV="1">
            <a:off x="1907704" y="2996952"/>
            <a:ext cx="5084323" cy="290505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7FBEFF3-62BD-4EA2-B525-F41AADC5A01C}"/>
              </a:ext>
            </a:extLst>
          </p:cNvPr>
          <p:cNvCxnSpPr>
            <a:cxnSpLocks/>
          </p:cNvCxnSpPr>
          <p:nvPr/>
        </p:nvCxnSpPr>
        <p:spPr>
          <a:xfrm>
            <a:off x="1907704" y="5902007"/>
            <a:ext cx="5275959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C1CC914-589E-447D-A43A-04145D6FAFDA}"/>
              </a:ext>
            </a:extLst>
          </p:cNvPr>
          <p:cNvCxnSpPr>
            <a:cxnSpLocks/>
          </p:cNvCxnSpPr>
          <p:nvPr/>
        </p:nvCxnSpPr>
        <p:spPr>
          <a:xfrm>
            <a:off x="5004048" y="4149080"/>
            <a:ext cx="504056" cy="864096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C9599C85-E1AB-4E5E-9AA9-04D799966563}"/>
              </a:ext>
            </a:extLst>
          </p:cNvPr>
          <p:cNvSpPr/>
          <p:nvPr/>
        </p:nvSpPr>
        <p:spPr>
          <a:xfrm>
            <a:off x="2721654" y="5431242"/>
            <a:ext cx="118683" cy="487731"/>
          </a:xfrm>
          <a:custGeom>
            <a:avLst/>
            <a:gdLst>
              <a:gd name="connsiteX0" fmla="*/ 0 w 57150"/>
              <a:gd name="connsiteY0" fmla="*/ 0 h 157163"/>
              <a:gd name="connsiteX1" fmla="*/ 38100 w 57150"/>
              <a:gd name="connsiteY1" fmla="*/ 71438 h 157163"/>
              <a:gd name="connsiteX2" fmla="*/ 57150 w 57150"/>
              <a:gd name="connsiteY2" fmla="*/ 157163 h 157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150" h="157163">
                <a:moveTo>
                  <a:pt x="0" y="0"/>
                </a:moveTo>
                <a:cubicBezTo>
                  <a:pt x="14287" y="22622"/>
                  <a:pt x="28575" y="45244"/>
                  <a:pt x="38100" y="71438"/>
                </a:cubicBezTo>
                <a:cubicBezTo>
                  <a:pt x="47625" y="97632"/>
                  <a:pt x="52387" y="127397"/>
                  <a:pt x="57150" y="157163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8437FDD-3765-4723-8927-00EAFB4ED0EA}"/>
                  </a:ext>
                </a:extLst>
              </p:cNvPr>
              <p:cNvSpPr txBox="1"/>
              <p:nvPr/>
            </p:nvSpPr>
            <p:spPr>
              <a:xfrm>
                <a:off x="2792386" y="5348460"/>
                <a:ext cx="688328" cy="523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15°</m:t>
                      </m:r>
                    </m:oMath>
                  </m:oMathPara>
                </a14:m>
                <a:endParaRPr lang="en-GB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8437FDD-3765-4723-8927-00EAFB4ED0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2386" y="5348460"/>
                <a:ext cx="688328" cy="52322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7C1CC914-589E-447D-A43A-04145D6FAFDA}"/>
              </a:ext>
            </a:extLst>
          </p:cNvPr>
          <p:cNvCxnSpPr>
            <a:cxnSpLocks/>
          </p:cNvCxnSpPr>
          <p:nvPr/>
        </p:nvCxnSpPr>
        <p:spPr>
          <a:xfrm flipH="1" flipV="1">
            <a:off x="4079506" y="2560839"/>
            <a:ext cx="494466" cy="902639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>
            <a:extLst>
              <a:ext uri="{FF2B5EF4-FFF2-40B4-BE49-F238E27FC236}">
                <a16:creationId xmlns:a16="http://schemas.microsoft.com/office/drawing/2014/main" id="{8E881D47-EF41-468C-A485-277202FCF668}"/>
              </a:ext>
            </a:extLst>
          </p:cNvPr>
          <p:cNvSpPr/>
          <p:nvPr/>
        </p:nvSpPr>
        <p:spPr>
          <a:xfrm rot="19821891">
            <a:off x="4117148" y="3325565"/>
            <a:ext cx="1358595" cy="849670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7C1CC914-589E-447D-A43A-04145D6FAFDA}"/>
              </a:ext>
            </a:extLst>
          </p:cNvPr>
          <p:cNvCxnSpPr>
            <a:cxnSpLocks/>
          </p:cNvCxnSpPr>
          <p:nvPr/>
        </p:nvCxnSpPr>
        <p:spPr>
          <a:xfrm flipH="1">
            <a:off x="3275856" y="4099139"/>
            <a:ext cx="920437" cy="50894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7C1CC914-589E-447D-A43A-04145D6FAFDA}"/>
              </a:ext>
            </a:extLst>
          </p:cNvPr>
          <p:cNvCxnSpPr>
            <a:cxnSpLocks/>
          </p:cNvCxnSpPr>
          <p:nvPr/>
        </p:nvCxnSpPr>
        <p:spPr>
          <a:xfrm flipV="1">
            <a:off x="5374867" y="2861552"/>
            <a:ext cx="919624" cy="52455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0658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9BCA5EB-EF55-4E9F-B533-127460C7B0F0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F099E0B3-7EC8-46CB-A9E4-A22011D31F3C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Inclined Slopes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530DA9A3-A46E-4A28-9342-4C75B68058CD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765395AE-FF2C-4B06-98C5-32F5D3A99F27}"/>
              </a:ext>
            </a:extLst>
          </p:cNvPr>
          <p:cNvSpPr txBox="1"/>
          <p:nvPr/>
        </p:nvSpPr>
        <p:spPr>
          <a:xfrm>
            <a:off x="420702" y="740941"/>
            <a:ext cx="8111737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tx1"/>
                </a:solidFill>
              </a:rPr>
              <a:t>There is a reaction to the slope.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524242" y="1871072"/>
            <a:ext cx="5904656" cy="3982606"/>
            <a:chOff x="2411760" y="1937006"/>
            <a:chExt cx="4392488" cy="2730638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F087CCC-B3DD-46CA-A8B9-068AFA966899}"/>
                </a:ext>
              </a:extLst>
            </p:cNvPr>
            <p:cNvCxnSpPr/>
            <p:nvPr/>
          </p:nvCxnSpPr>
          <p:spPr>
            <a:xfrm flipV="1">
              <a:off x="2411760" y="2924944"/>
              <a:ext cx="4232942" cy="173048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7FBEFF3-62BD-4EA2-B525-F41AADC5A01C}"/>
                </a:ext>
              </a:extLst>
            </p:cNvPr>
            <p:cNvCxnSpPr>
              <a:cxnSpLocks/>
            </p:cNvCxnSpPr>
            <p:nvPr/>
          </p:nvCxnSpPr>
          <p:spPr>
            <a:xfrm>
              <a:off x="2411760" y="4655430"/>
              <a:ext cx="439248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E881D47-EF41-468C-A485-277202FCF668}"/>
                </a:ext>
              </a:extLst>
            </p:cNvPr>
            <p:cNvSpPr/>
            <p:nvPr/>
          </p:nvSpPr>
          <p:spPr>
            <a:xfrm rot="20315908">
              <a:off x="4588388" y="3053892"/>
              <a:ext cx="774752" cy="532457"/>
            </a:xfrm>
            <a:prstGeom prst="rect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3200" dirty="0"/>
                <a:t>10kg</a:t>
              </a:r>
              <a:endParaRPr lang="en-GB" sz="540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C9599C85-E1AB-4E5E-9AA9-04D799966563}"/>
                </a:ext>
              </a:extLst>
            </p:cNvPr>
            <p:cNvSpPr/>
            <p:nvPr/>
          </p:nvSpPr>
          <p:spPr>
            <a:xfrm>
              <a:off x="3089412" y="4375004"/>
              <a:ext cx="98810" cy="290532"/>
            </a:xfrm>
            <a:custGeom>
              <a:avLst/>
              <a:gdLst>
                <a:gd name="connsiteX0" fmla="*/ 0 w 57150"/>
                <a:gd name="connsiteY0" fmla="*/ 0 h 157163"/>
                <a:gd name="connsiteX1" fmla="*/ 38100 w 57150"/>
                <a:gd name="connsiteY1" fmla="*/ 71438 h 157163"/>
                <a:gd name="connsiteX2" fmla="*/ 57150 w 57150"/>
                <a:gd name="connsiteY2" fmla="*/ 157163 h 157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7150" h="157163">
                  <a:moveTo>
                    <a:pt x="0" y="0"/>
                  </a:moveTo>
                  <a:cubicBezTo>
                    <a:pt x="14287" y="22622"/>
                    <a:pt x="28575" y="45244"/>
                    <a:pt x="38100" y="71438"/>
                  </a:cubicBezTo>
                  <a:cubicBezTo>
                    <a:pt x="47625" y="97632"/>
                    <a:pt x="52387" y="127397"/>
                    <a:pt x="57150" y="157163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E8437FDD-3765-4723-8927-00EAFB4ED0EA}"/>
                    </a:ext>
                  </a:extLst>
                </p:cNvPr>
                <p:cNvSpPr txBox="1"/>
                <p:nvPr/>
              </p:nvSpPr>
              <p:spPr>
                <a:xfrm>
                  <a:off x="3097647" y="4266698"/>
                  <a:ext cx="481269" cy="40094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15°</m:t>
                        </m:r>
                      </m:oMath>
                    </m:oMathPara>
                  </a14:m>
                  <a:endParaRPr lang="en-GB" sz="4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E8437FDD-3765-4723-8927-00EAFB4ED0E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97647" y="4266698"/>
                  <a:ext cx="481269" cy="400946"/>
                </a:xfrm>
                <a:prstGeom prst="rect">
                  <a:avLst/>
                </a:prstGeom>
                <a:blipFill>
                  <a:blip r:embed="rId2"/>
                  <a:stretch>
                    <a:fillRect r="-566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1BC6F136-60EE-4490-89F7-FEC5CEF8BB9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548578" y="2370539"/>
              <a:ext cx="288032" cy="720079"/>
            </a:xfrm>
            <a:prstGeom prst="line">
              <a:avLst/>
            </a:prstGeom>
            <a:ln w="38100">
              <a:solidFill>
                <a:srgbClr val="0000FF"/>
              </a:solidFill>
              <a:prstDash val="solid"/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332554" y="1937006"/>
              <a:ext cx="432048" cy="4853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000" dirty="0"/>
                <a:t>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42652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9BCA5EB-EF55-4E9F-B533-127460C7B0F0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F099E0B3-7EC8-46CB-A9E4-A22011D31F3C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Inclined Slopes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530DA9A3-A46E-4A28-9342-4C75B68058CD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765395AE-FF2C-4B06-98C5-32F5D3A99F27}"/>
              </a:ext>
            </a:extLst>
          </p:cNvPr>
          <p:cNvSpPr txBox="1"/>
          <p:nvPr/>
        </p:nvSpPr>
        <p:spPr>
          <a:xfrm>
            <a:off x="420702" y="740941"/>
            <a:ext cx="8111737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The mass of a particle on a slope…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120780" y="1735236"/>
            <a:ext cx="4392488" cy="1741864"/>
            <a:chOff x="755576" y="2348880"/>
            <a:chExt cx="2540551" cy="942259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F087CCC-B3DD-46CA-A8B9-068AFA966899}"/>
                </a:ext>
              </a:extLst>
            </p:cNvPr>
            <p:cNvCxnSpPr/>
            <p:nvPr/>
          </p:nvCxnSpPr>
          <p:spPr>
            <a:xfrm flipV="1">
              <a:off x="755576" y="2348880"/>
              <a:ext cx="2448272" cy="93610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7FBEFF3-62BD-4EA2-B525-F41AADC5A01C}"/>
                </a:ext>
              </a:extLst>
            </p:cNvPr>
            <p:cNvCxnSpPr>
              <a:cxnSpLocks/>
            </p:cNvCxnSpPr>
            <p:nvPr/>
          </p:nvCxnSpPr>
          <p:spPr>
            <a:xfrm>
              <a:off x="755576" y="3284984"/>
              <a:ext cx="254055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E881D47-EF41-468C-A485-277202FCF668}"/>
                </a:ext>
              </a:extLst>
            </p:cNvPr>
            <p:cNvSpPr/>
            <p:nvPr/>
          </p:nvSpPr>
          <p:spPr>
            <a:xfrm rot="20315908">
              <a:off x="2014506" y="2418634"/>
              <a:ext cx="448105" cy="288032"/>
            </a:xfrm>
            <a:prstGeom prst="rect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10kg</a:t>
              </a:r>
              <a:endParaRPr lang="en-GB" sz="3600" dirty="0"/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7C1CC914-589E-447D-A43A-04145D6FAFDA}"/>
                </a:ext>
              </a:extLst>
            </p:cNvPr>
            <p:cNvCxnSpPr>
              <a:cxnSpLocks/>
            </p:cNvCxnSpPr>
            <p:nvPr/>
          </p:nvCxnSpPr>
          <p:spPr>
            <a:xfrm>
              <a:off x="2294561" y="2689041"/>
              <a:ext cx="2005" cy="407800"/>
            </a:xfrm>
            <a:prstGeom prst="straightConnector1">
              <a:avLst/>
            </a:prstGeom>
            <a:ln w="19050">
              <a:solidFill>
                <a:srgbClr val="00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C9599C85-E1AB-4E5E-9AA9-04D799966563}"/>
                </a:ext>
              </a:extLst>
            </p:cNvPr>
            <p:cNvSpPr/>
            <p:nvPr/>
          </p:nvSpPr>
          <p:spPr>
            <a:xfrm>
              <a:off x="1147520" y="3133288"/>
              <a:ext cx="57150" cy="157163"/>
            </a:xfrm>
            <a:custGeom>
              <a:avLst/>
              <a:gdLst>
                <a:gd name="connsiteX0" fmla="*/ 0 w 57150"/>
                <a:gd name="connsiteY0" fmla="*/ 0 h 157163"/>
                <a:gd name="connsiteX1" fmla="*/ 38100 w 57150"/>
                <a:gd name="connsiteY1" fmla="*/ 71438 h 157163"/>
                <a:gd name="connsiteX2" fmla="*/ 57150 w 57150"/>
                <a:gd name="connsiteY2" fmla="*/ 157163 h 157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7150" h="157163">
                  <a:moveTo>
                    <a:pt x="0" y="0"/>
                  </a:moveTo>
                  <a:cubicBezTo>
                    <a:pt x="14287" y="22622"/>
                    <a:pt x="28575" y="45244"/>
                    <a:pt x="38100" y="71438"/>
                  </a:cubicBezTo>
                  <a:cubicBezTo>
                    <a:pt x="47625" y="97632"/>
                    <a:pt x="52387" y="127397"/>
                    <a:pt x="57150" y="157163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E8437FDD-3765-4723-8927-00EAFB4ED0EA}"/>
                    </a:ext>
                  </a:extLst>
                </p:cNvPr>
                <p:cNvSpPr txBox="1"/>
                <p:nvPr/>
              </p:nvSpPr>
              <p:spPr>
                <a:xfrm>
                  <a:off x="1152283" y="3074700"/>
                  <a:ext cx="278359" cy="2164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15°</m:t>
                        </m:r>
                      </m:oMath>
                    </m:oMathPara>
                  </a14:m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E8437FDD-3765-4723-8927-00EAFB4ED0E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52283" y="3074700"/>
                  <a:ext cx="278359" cy="216439"/>
                </a:xfrm>
                <a:prstGeom prst="rect">
                  <a:avLst/>
                </a:prstGeom>
                <a:blipFill>
                  <a:blip r:embed="rId2"/>
                  <a:stretch>
                    <a:fillRect r="-1645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1BC6F136-60EE-4490-89F7-FEC5CEF8BB90}"/>
              </a:ext>
            </a:extLst>
          </p:cNvPr>
          <p:cNvCxnSpPr>
            <a:cxnSpLocks/>
            <a:stCxn id="29" idx="2"/>
          </p:cNvCxnSpPr>
          <p:nvPr/>
        </p:nvCxnSpPr>
        <p:spPr>
          <a:xfrm>
            <a:off x="4856887" y="5266851"/>
            <a:ext cx="359093" cy="698707"/>
          </a:xfrm>
          <a:prstGeom prst="line">
            <a:avLst/>
          </a:prstGeom>
          <a:ln w="38100">
            <a:solidFill>
              <a:srgbClr val="0000FF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F087CCC-B3DD-46CA-A8B9-068AFA966899}"/>
              </a:ext>
            </a:extLst>
          </p:cNvPr>
          <p:cNvCxnSpPr/>
          <p:nvPr/>
        </p:nvCxnSpPr>
        <p:spPr>
          <a:xfrm flipV="1">
            <a:off x="2195736" y="4623804"/>
            <a:ext cx="4232942" cy="17304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7FBEFF3-62BD-4EA2-B525-F41AADC5A01C}"/>
              </a:ext>
            </a:extLst>
          </p:cNvPr>
          <p:cNvCxnSpPr>
            <a:cxnSpLocks/>
          </p:cNvCxnSpPr>
          <p:nvPr/>
        </p:nvCxnSpPr>
        <p:spPr>
          <a:xfrm>
            <a:off x="2195736" y="6354290"/>
            <a:ext cx="43924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8E881D47-EF41-468C-A485-277202FCF668}"/>
              </a:ext>
            </a:extLst>
          </p:cNvPr>
          <p:cNvSpPr/>
          <p:nvPr/>
        </p:nvSpPr>
        <p:spPr>
          <a:xfrm rot="20315908">
            <a:off x="4372364" y="4752752"/>
            <a:ext cx="774752" cy="532457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10kg</a:t>
            </a:r>
            <a:endParaRPr lang="en-GB" sz="3600" dirty="0"/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7C1CC914-589E-447D-A43A-04145D6FAFDA}"/>
              </a:ext>
            </a:extLst>
          </p:cNvPr>
          <p:cNvCxnSpPr>
            <a:cxnSpLocks/>
          </p:cNvCxnSpPr>
          <p:nvPr/>
        </p:nvCxnSpPr>
        <p:spPr>
          <a:xfrm>
            <a:off x="4856566" y="5252627"/>
            <a:ext cx="3467" cy="753861"/>
          </a:xfrm>
          <a:prstGeom prst="straightConnector1">
            <a:avLst/>
          </a:prstGeom>
          <a:ln w="19050">
            <a:solidFill>
              <a:srgbClr val="00CC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: Shape 35">
            <a:extLst>
              <a:ext uri="{FF2B5EF4-FFF2-40B4-BE49-F238E27FC236}">
                <a16:creationId xmlns:a16="http://schemas.microsoft.com/office/drawing/2014/main" id="{C9599C85-E1AB-4E5E-9AA9-04D799966563}"/>
              </a:ext>
            </a:extLst>
          </p:cNvPr>
          <p:cNvSpPr/>
          <p:nvPr/>
        </p:nvSpPr>
        <p:spPr>
          <a:xfrm>
            <a:off x="2873388" y="6073864"/>
            <a:ext cx="98810" cy="290532"/>
          </a:xfrm>
          <a:custGeom>
            <a:avLst/>
            <a:gdLst>
              <a:gd name="connsiteX0" fmla="*/ 0 w 57150"/>
              <a:gd name="connsiteY0" fmla="*/ 0 h 157163"/>
              <a:gd name="connsiteX1" fmla="*/ 38100 w 57150"/>
              <a:gd name="connsiteY1" fmla="*/ 71438 h 157163"/>
              <a:gd name="connsiteX2" fmla="*/ 57150 w 57150"/>
              <a:gd name="connsiteY2" fmla="*/ 157163 h 157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150" h="157163">
                <a:moveTo>
                  <a:pt x="0" y="0"/>
                </a:moveTo>
                <a:cubicBezTo>
                  <a:pt x="14287" y="22622"/>
                  <a:pt x="28575" y="45244"/>
                  <a:pt x="38100" y="71438"/>
                </a:cubicBezTo>
                <a:cubicBezTo>
                  <a:pt x="47625" y="97632"/>
                  <a:pt x="52387" y="127397"/>
                  <a:pt x="57150" y="157163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E8437FDD-3765-4723-8927-00EAFB4ED0EA}"/>
                  </a:ext>
                </a:extLst>
              </p:cNvPr>
              <p:cNvSpPr txBox="1"/>
              <p:nvPr/>
            </p:nvSpPr>
            <p:spPr>
              <a:xfrm>
                <a:off x="2881623" y="5965558"/>
                <a:ext cx="48126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15°</m:t>
                      </m:r>
                    </m:oMath>
                  </m:oMathPara>
                </a14:m>
                <a:endParaRPr lang="en-GB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E8437FDD-3765-4723-8927-00EAFB4ED0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1623" y="5965558"/>
                <a:ext cx="481269" cy="400110"/>
              </a:xfrm>
              <a:prstGeom prst="rect">
                <a:avLst/>
              </a:prstGeom>
              <a:blipFill>
                <a:blip r:embed="rId3"/>
                <a:stretch>
                  <a:fillRect r="-164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BC6F136-60EE-4490-89F7-FEC5CEF8BB90}"/>
              </a:ext>
            </a:extLst>
          </p:cNvPr>
          <p:cNvCxnSpPr>
            <a:cxnSpLocks/>
          </p:cNvCxnSpPr>
          <p:nvPr/>
        </p:nvCxnSpPr>
        <p:spPr>
          <a:xfrm flipH="1">
            <a:off x="4822024" y="5940019"/>
            <a:ext cx="328988" cy="141678"/>
          </a:xfrm>
          <a:prstGeom prst="line">
            <a:avLst/>
          </a:prstGeom>
          <a:ln w="38100">
            <a:solidFill>
              <a:srgbClr val="0000FF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973178" y="6006488"/>
                <a:ext cx="126425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GB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func>
                        <m:funcPr>
                          <m:ctrlPr>
                            <a:rPr lang="en-GB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e>
                      </m:func>
                    </m:oMath>
                  </m:oMathPara>
                </a14:m>
                <a:endParaRPr lang="en-GB" sz="3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3178" y="6006488"/>
                <a:ext cx="1264257" cy="369332"/>
              </a:xfrm>
              <a:prstGeom prst="rect">
                <a:avLst/>
              </a:prstGeom>
              <a:blipFill>
                <a:blip r:embed="rId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4973178" y="5399364"/>
                <a:ext cx="1170257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GB" sz="160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func>
                        <m:funcPr>
                          <m:ctrlPr>
                            <a:rPr lang="en-GB" sz="16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e>
                      </m:func>
                    </m:oMath>
                  </m:oMathPara>
                </a14:m>
                <a:endParaRPr lang="en-GB" sz="2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3178" y="5399364"/>
                <a:ext cx="1170257" cy="338554"/>
              </a:xfrm>
              <a:prstGeom prst="rect">
                <a:avLst/>
              </a:prstGeom>
              <a:blipFill>
                <a:blip r:embed="rId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>
            <a:extLst>
              <a:ext uri="{FF2B5EF4-FFF2-40B4-BE49-F238E27FC236}">
                <a16:creationId xmlns:a16="http://schemas.microsoft.com/office/drawing/2014/main" id="{765395AE-FF2C-4B06-98C5-32F5D3A99F27}"/>
              </a:ext>
            </a:extLst>
          </p:cNvPr>
          <p:cNvSpPr txBox="1"/>
          <p:nvPr/>
        </p:nvSpPr>
        <p:spPr>
          <a:xfrm>
            <a:off x="0" y="3788842"/>
            <a:ext cx="9129441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tx1"/>
                </a:solidFill>
              </a:rPr>
              <a:t>...has a parallel component and a perpendicular component.</a:t>
            </a:r>
          </a:p>
        </p:txBody>
      </p:sp>
    </p:spTree>
    <p:extLst>
      <p:ext uri="{BB962C8B-B14F-4D97-AF65-F5344CB8AC3E}">
        <p14:creationId xmlns:p14="http://schemas.microsoft.com/office/powerpoint/2010/main" val="4100712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9BCA5EB-EF55-4E9F-B533-127460C7B0F0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F099E0B3-7EC8-46CB-A9E4-A22011D31F3C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Inclined Slopes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530DA9A3-A46E-4A28-9342-4C75B68058CD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55E8F14-9B37-499E-BD60-2FF92D943707}"/>
                  </a:ext>
                </a:extLst>
              </p:cNvPr>
              <p:cNvSpPr txBox="1"/>
              <p:nvPr/>
            </p:nvSpPr>
            <p:spPr>
              <a:xfrm>
                <a:off x="250662" y="741964"/>
                <a:ext cx="8641532" cy="132343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A block of mass 10kg slides down a smooth slope angled at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15°</m:t>
                    </m:r>
                  </m:oMath>
                </a14:m>
                <a:r>
                  <a:rPr lang="en-GB" sz="2000" dirty="0"/>
                  <a:t> to the horizontal.</a:t>
                </a:r>
              </a:p>
              <a:p>
                <a:pPr marL="342900" indent="-342900">
                  <a:buAutoNum type="alphaLcParenBoth"/>
                </a:pPr>
                <a:r>
                  <a:rPr lang="en-GB" sz="2000" dirty="0"/>
                  <a:t>Draw a force diagram to show all the forces acting on the block.</a:t>
                </a:r>
              </a:p>
              <a:p>
                <a:pPr marL="342900" indent="-342900">
                  <a:buAutoNum type="alphaLcParenBoth"/>
                </a:pPr>
                <a:r>
                  <a:rPr lang="en-GB" sz="2000" dirty="0"/>
                  <a:t>Calculate the magnitude of the normal reaction of the slope on the block.</a:t>
                </a:r>
              </a:p>
              <a:p>
                <a:pPr marL="342900" indent="-342900">
                  <a:buAutoNum type="alphaLcParenBoth"/>
                </a:pPr>
                <a:r>
                  <a:rPr lang="en-GB" sz="2000" dirty="0"/>
                  <a:t>Find the acceleration of the block.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55E8F14-9B37-499E-BD60-2FF92D9437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662" y="741964"/>
                <a:ext cx="8641532" cy="1323439"/>
              </a:xfrm>
              <a:prstGeom prst="rect">
                <a:avLst/>
              </a:prstGeom>
              <a:blipFill>
                <a:blip r:embed="rId2"/>
                <a:stretch>
                  <a:fillRect b="-123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6A9DC5E6-1F7F-4965-B02E-58D1D05CB882}"/>
                  </a:ext>
                </a:extLst>
              </p:cNvPr>
              <p:cNvSpPr txBox="1"/>
              <p:nvPr/>
            </p:nvSpPr>
            <p:spPr>
              <a:xfrm>
                <a:off x="1115616" y="4924866"/>
                <a:ext cx="324036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𝑃𝑒𝑟𝑝𝑒𝑛𝑑𝑖𝑐𝑢𝑙𝑎𝑟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 </m:t>
                      </m:r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𝑹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𝒈</m:t>
                      </m:r>
                      <m:func>
                        <m:funcPr>
                          <m:ctrlPr>
                            <a:rPr lang="en-GB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8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𝟏𝟓</m:t>
                          </m:r>
                        </m:e>
                      </m:func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6A9DC5E6-1F7F-4965-B02E-58D1D05CB8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4924866"/>
                <a:ext cx="3240360" cy="9541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724128" y="4962073"/>
                <a:ext cx="3096058" cy="1815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𝑃𝑎𝑟𝑎𝑙𝑙𝑒𝑙</m:t>
                          </m:r>
                        </m:e>
                      </m:d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  </m:t>
                      </m:r>
                    </m:oMath>
                  </m:oMathPara>
                </a14:m>
                <a:endParaRPr lang="en-GB" sz="2800" i="1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𝑚𝑎</m:t>
                      </m:r>
                    </m:oMath>
                    <m:oMath xmlns:m="http://schemas.openxmlformats.org/officeDocument/2006/math"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func>
                        <m:func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</m:t>
                          </m:r>
                        </m:e>
                      </m:func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=10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br>
                  <a:rPr lang="en-GB" sz="2800" dirty="0">
                    <a:solidFill>
                      <a:prstClr val="black"/>
                    </a:solidFill>
                    <a:ea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GB" sz="2800" b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𝒂</m:t>
                    </m:r>
                    <m:r>
                      <a:rPr lang="en-GB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n-GB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GB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  <m:r>
                      <a:rPr lang="en-GB" sz="28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800" b="1" dirty="0">
                    <a:solidFill>
                      <a:prstClr val="black"/>
                    </a:solidFill>
                    <a:ea typeface="Cambria Math" panose="02040503050406030204" pitchFamily="18" charset="0"/>
                  </a:rPr>
                  <a:t>ms</a:t>
                </a:r>
                <a:r>
                  <a:rPr lang="en-GB" sz="2800" b="1" baseline="30000" dirty="0">
                    <a:solidFill>
                      <a:prstClr val="black"/>
                    </a:solidFill>
                    <a:ea typeface="Cambria Math" panose="02040503050406030204" pitchFamily="18" charset="0"/>
                  </a:rPr>
                  <a:t>-2</a:t>
                </a:r>
                <a:endParaRPr lang="en-GB" sz="2800" b="1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4962073"/>
                <a:ext cx="3096058" cy="1815882"/>
              </a:xfrm>
              <a:prstGeom prst="rect">
                <a:avLst/>
              </a:prstGeom>
              <a:blipFill>
                <a:blip r:embed="rId4"/>
                <a:stretch>
                  <a:fillRect b="-87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/>
          <a:srcRect t="2911" b="3779"/>
          <a:stretch/>
        </p:blipFill>
        <p:spPr>
          <a:xfrm>
            <a:off x="2195736" y="2132856"/>
            <a:ext cx="4550813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41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3A6B48C4-92CA-457D-96A8-6EE4EECB84C4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2FF77FBC-70F5-49EF-A023-AC960F6157D1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Inclined Slope - External force</a:t>
              </a:r>
              <a:endParaRPr lang="en-GB" sz="3200" dirty="0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510B03A9-8EAA-451C-8881-06ABA86B2CBC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87223DC-6D78-4BEB-A520-8DC3347F8A1F}"/>
                  </a:ext>
                </a:extLst>
              </p:cNvPr>
              <p:cNvSpPr txBox="1"/>
              <p:nvPr/>
            </p:nvSpPr>
            <p:spPr>
              <a:xfrm>
                <a:off x="259657" y="764704"/>
                <a:ext cx="8623541" cy="125213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A particle of mass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2000" dirty="0"/>
                  <a:t> is pushed up a smooth slope, inclined at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30°</m:t>
                    </m:r>
                  </m:oMath>
                </a14:m>
                <a:r>
                  <a:rPr lang="en-GB" sz="2000" dirty="0"/>
                  <a:t> by a force of magnitude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2000" dirty="0"/>
                  <a:t> N acting at angle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60°</m:t>
                    </m:r>
                  </m:oMath>
                </a14:m>
                <a:r>
                  <a:rPr lang="en-GB" sz="2000" dirty="0"/>
                  <a:t> to the slope, causing the particle to accelerate up the slope at 0.5 ms</a:t>
                </a:r>
                <a:r>
                  <a:rPr lang="en-GB" sz="2000" baseline="30000" dirty="0"/>
                  <a:t>-2</a:t>
                </a:r>
                <a:r>
                  <a:rPr lang="en-GB" sz="2000" dirty="0"/>
                  <a:t>. Show that the mass of the particle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num>
                          <m:den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2000" dirty="0"/>
                  <a:t> kg</a:t>
                </a: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87223DC-6D78-4BEB-A520-8DC3347F8A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657" y="764704"/>
                <a:ext cx="8623541" cy="125213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B3457839-5CC0-4924-B555-03433B55278A}"/>
                  </a:ext>
                </a:extLst>
              </p:cNvPr>
              <p:cNvSpPr txBox="1"/>
              <p:nvPr/>
            </p:nvSpPr>
            <p:spPr>
              <a:xfrm>
                <a:off x="5261645" y="2924944"/>
                <a:ext cx="3672408" cy="37143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60°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𝑚𝑔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30°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=0.5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20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:br>
                  <a:rPr lang="en-GB" sz="2000" b="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2.5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−0.5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𝑚𝑔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=0.5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20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:br>
                  <a:rPr lang="en-GB" sz="2000" b="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2.5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=0.5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+0.5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𝑚𝑔</m:t>
                      </m:r>
                    </m:oMath>
                  </m:oMathPara>
                </a14:m>
                <a:endParaRPr lang="en-GB" sz="20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:br>
                  <a:rPr lang="en-GB" sz="2000" b="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𝑚𝑔</m:t>
                      </m:r>
                    </m:oMath>
                  </m:oMathPara>
                </a14:m>
                <a:endParaRPr lang="en-GB" sz="20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:br>
                  <a:rPr lang="en-GB" sz="2000" b="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e>
                      </m:d>
                    </m:oMath>
                  </m:oMathPara>
                </a14:m>
                <a:endParaRPr lang="en-GB" sz="20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n-GB" sz="20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𝒎</m:t>
                    </m:r>
                    <m:r>
                      <a:rPr lang="en-GB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𝟓</m:t>
                            </m:r>
                            <m:r>
                              <a:rPr lang="en-GB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𝒈</m:t>
                            </m:r>
                          </m:num>
                          <m:den>
                            <m:r>
                              <a:rPr lang="en-GB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GB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𝒈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2000" b="1" dirty="0"/>
                  <a:t> kg</a:t>
                </a: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B3457839-5CC0-4924-B555-03433B5527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1645" y="2924944"/>
                <a:ext cx="3672408" cy="3714350"/>
              </a:xfrm>
              <a:prstGeom prst="rect">
                <a:avLst/>
              </a:prstGeom>
              <a:blipFill>
                <a:blip r:embed="rId3"/>
                <a:stretch>
                  <a:fillRect l="-6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/>
          <a:srcRect l="57506" r="18266" b="72993"/>
          <a:stretch/>
        </p:blipFill>
        <p:spPr>
          <a:xfrm>
            <a:off x="323528" y="2227374"/>
            <a:ext cx="1152129" cy="819959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5"/>
          <a:srcRect t="2174" r="10117"/>
          <a:stretch/>
        </p:blipFill>
        <p:spPr>
          <a:xfrm>
            <a:off x="107504" y="2564904"/>
            <a:ext cx="4923188" cy="2953913"/>
          </a:xfrm>
          <a:prstGeom prst="rect">
            <a:avLst/>
          </a:prstGeom>
        </p:spPr>
      </p:pic>
      <p:cxnSp>
        <p:nvCxnSpPr>
          <p:cNvPr id="28" name="Straight Arrow Connector 27"/>
          <p:cNvCxnSpPr/>
          <p:nvPr/>
        </p:nvCxnSpPr>
        <p:spPr>
          <a:xfrm flipV="1">
            <a:off x="2051720" y="4221088"/>
            <a:ext cx="901607" cy="36004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3419872" y="5085184"/>
            <a:ext cx="504056" cy="21602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5292080" y="2153394"/>
                <a:ext cx="1728192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𝑃𝑎𝑟𝑎𝑙𝑙𝑒𝑙</m:t>
                          </m:r>
                        </m:e>
                      </m:d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 </m:t>
                      </m:r>
                    </m:oMath>
                  </m:oMathPara>
                </a14:m>
                <a:endParaRPr lang="en-GB" sz="2000" i="1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0"/>
                <a:r>
                  <a:rPr lang="en-GB" sz="2000" dirty="0">
                    <a:solidFill>
                      <a:prstClr val="black"/>
                    </a:solidFill>
                    <a:ea typeface="Cambria Math" panose="02040503050406030204" pitchFamily="18" charset="0"/>
                  </a:rPr>
                  <a:t>F = ma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</m:t>
                    </m:r>
                  </m:oMath>
                </a14:m>
                <a:endParaRPr lang="en-GB" sz="2000" i="1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2153394"/>
                <a:ext cx="1728192" cy="707886"/>
              </a:xfrm>
              <a:prstGeom prst="rect">
                <a:avLst/>
              </a:prstGeom>
              <a:blipFill>
                <a:blip r:embed="rId6"/>
                <a:stretch>
                  <a:fillRect l="-3521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7905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31BD2BC-DB3A-4DBE-BAB8-0DD9786B90F3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72F9E50-02D6-4D43-A324-986928C49AF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Inclined Slope – Calculating with angles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726FA9C-494F-4E11-81ED-B39B863C4495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38" name="Right Triangle 37">
            <a:extLst>
              <a:ext uri="{FF2B5EF4-FFF2-40B4-BE49-F238E27FC236}">
                <a16:creationId xmlns:a16="http://schemas.microsoft.com/office/drawing/2014/main" id="{E44F185B-C5AF-4292-8FA5-52DB761CC8E4}"/>
              </a:ext>
            </a:extLst>
          </p:cNvPr>
          <p:cNvSpPr/>
          <p:nvPr/>
        </p:nvSpPr>
        <p:spPr>
          <a:xfrm flipH="1">
            <a:off x="3839669" y="5411036"/>
            <a:ext cx="1400379" cy="738004"/>
          </a:xfrm>
          <a:prstGeom prst="rtTriangle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377D8A2-3564-47C9-B851-181EF29C32A6}"/>
              </a:ext>
            </a:extLst>
          </p:cNvPr>
          <p:cNvSpPr/>
          <p:nvPr/>
        </p:nvSpPr>
        <p:spPr>
          <a:xfrm>
            <a:off x="5079960" y="6005024"/>
            <a:ext cx="160088" cy="14401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755576" y="829907"/>
                <a:ext cx="7320698" cy="12811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3200" dirty="0"/>
                  <a:t>The slop is inclined at an angle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3200" dirty="0"/>
                  <a:t> </a:t>
                </a:r>
              </a:p>
              <a:p>
                <a:pPr algn="ctr"/>
                <a:r>
                  <a:rPr lang="en-GB" sz="3200" dirty="0"/>
                  <a:t>to the horizontal,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320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GB" sz="3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3200" dirty="0"/>
                  <a:t> 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829907"/>
                <a:ext cx="7320698" cy="1281185"/>
              </a:xfrm>
              <a:prstGeom prst="rect">
                <a:avLst/>
              </a:prstGeom>
              <a:blipFill>
                <a:blip r:embed="rId2"/>
                <a:stretch>
                  <a:fillRect t="-5714" b="-76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2688064"/>
            <a:ext cx="5028556" cy="194421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171783" y="5820358"/>
                <a:ext cx="2880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2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1783" y="5820358"/>
                <a:ext cx="288032" cy="400110"/>
              </a:xfrm>
              <a:prstGeom prst="rect">
                <a:avLst/>
              </a:prstGeom>
              <a:blipFill>
                <a:blip r:embed="rId4"/>
                <a:stretch>
                  <a:fillRect r="-6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511783" y="5476557"/>
                <a:ext cx="2880320" cy="8070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32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320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GB" sz="3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3200" dirty="0"/>
                  <a:t> </a:t>
                </a:r>
                <a:r>
                  <a:rPr lang="en-GB" sz="3200" dirty="0">
                    <a:solidFill>
                      <a:schemeClr val="bg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𝑜𝑝𝑝</m:t>
                        </m:r>
                      </m:num>
                      <m:den>
                        <m:r>
                          <a:rPr lang="en-GB" sz="3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𝑎𝑑𝑗</m:t>
                        </m:r>
                      </m:den>
                    </m:f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783" y="5476557"/>
                <a:ext cx="2880320" cy="807016"/>
              </a:xfrm>
              <a:prstGeom prst="rect">
                <a:avLst/>
              </a:prstGeom>
              <a:blipFill>
                <a:blip r:embed="rId5"/>
                <a:stretch>
                  <a:fillRect b="-60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5220072" y="5589240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3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479903" y="6096697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4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376634" y="533609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ctangle 65"/>
              <p:cNvSpPr/>
              <p:nvPr/>
            </p:nvSpPr>
            <p:spPr>
              <a:xfrm>
                <a:off x="6220346" y="4988218"/>
                <a:ext cx="1800200" cy="7918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32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32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GB" sz="3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3200" dirty="0"/>
                  <a:t> </a:t>
                </a:r>
              </a:p>
            </p:txBody>
          </p:sp>
        </mc:Choice>
        <mc:Fallback xmlns="">
          <p:sp>
            <p:nvSpPr>
              <p:cNvPr id="66" name="Rectangle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0346" y="4988218"/>
                <a:ext cx="1800200" cy="7918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66"/>
              <p:cNvSpPr/>
              <p:nvPr/>
            </p:nvSpPr>
            <p:spPr>
              <a:xfrm>
                <a:off x="6207937" y="5975443"/>
                <a:ext cx="1884617" cy="7866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32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32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GB" sz="3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3200" dirty="0"/>
                  <a:t> </a:t>
                </a:r>
              </a:p>
            </p:txBody>
          </p:sp>
        </mc:Choice>
        <mc:Fallback xmlns="">
          <p:sp>
            <p:nvSpPr>
              <p:cNvPr id="67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7937" y="5975443"/>
                <a:ext cx="1884617" cy="78669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2295176" y="5520513"/>
                <a:ext cx="1041119" cy="8070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3200" dirty="0">
                    <a:solidFill>
                      <a:prstClr val="black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𝑜𝑝𝑝</m:t>
                        </m:r>
                      </m:num>
                      <m:den>
                        <m: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𝑎𝑑𝑗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5176" y="5520513"/>
                <a:ext cx="1041119" cy="807016"/>
              </a:xfrm>
              <a:prstGeom prst="rect">
                <a:avLst/>
              </a:prstGeom>
              <a:blipFill>
                <a:blip r:embed="rId8"/>
                <a:stretch>
                  <a:fillRect l="-15294" t="-1515" b="-53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7515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11" grpId="0"/>
      <p:bldP spid="13" grpId="0"/>
      <p:bldP spid="62" grpId="0"/>
      <p:bldP spid="63" grpId="0"/>
      <p:bldP spid="66" grpId="0"/>
      <p:bldP spid="67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31BD2BC-DB3A-4DBE-BAB8-0DD9786B90F3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72F9E50-02D6-4D43-A324-986928C49AF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Inclined Slope – Calculating with angles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726FA9C-494F-4E11-81ED-B39B863C4495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099598" y="810182"/>
                <a:ext cx="2083089" cy="11294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GB" sz="3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9598" y="810182"/>
                <a:ext cx="2083089" cy="112947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ctangle 65"/>
              <p:cNvSpPr/>
              <p:nvPr/>
            </p:nvSpPr>
            <p:spPr>
              <a:xfrm>
                <a:off x="837871" y="920565"/>
                <a:ext cx="2160240" cy="9814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40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4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40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GB" sz="4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0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4000" dirty="0"/>
                  <a:t> </a:t>
                </a:r>
              </a:p>
            </p:txBody>
          </p:sp>
        </mc:Choice>
        <mc:Fallback xmlns="">
          <p:sp>
            <p:nvSpPr>
              <p:cNvPr id="66" name="Rectangle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871" y="920565"/>
                <a:ext cx="2160240" cy="9814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66"/>
              <p:cNvSpPr/>
              <p:nvPr/>
            </p:nvSpPr>
            <p:spPr>
              <a:xfrm>
                <a:off x="3419872" y="922039"/>
                <a:ext cx="2314543" cy="9797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40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4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40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GB" sz="4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4000" dirty="0"/>
                  <a:t> </a:t>
                </a:r>
              </a:p>
            </p:txBody>
          </p:sp>
        </mc:Choice>
        <mc:Fallback xmlns="">
          <p:sp>
            <p:nvSpPr>
              <p:cNvPr id="67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922039"/>
                <a:ext cx="2314543" cy="97975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1522484" y="2415645"/>
                <a:ext cx="3024336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4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4800" b="0" i="0" smtClean="0">
                              <a:latin typeface="Cambria Math" panose="02040503050406030204" pitchFamily="18" charset="0"/>
                            </a:rPr>
                            <m:t>10 </m:t>
                          </m:r>
                          <m:r>
                            <m:rPr>
                              <m:sty m:val="p"/>
                            </m:rPr>
                            <a:rPr lang="en-GB" sz="48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4800" i="1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GB" sz="48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2484" y="2415645"/>
                <a:ext cx="3024336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499992" y="2348880"/>
                <a:ext cx="2363910" cy="10540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GB" sz="440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en-GB" sz="4400" dirty="0"/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44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4400" dirty="0"/>
                  <a:t> </a:t>
                </a:r>
                <a14:m>
                  <m:oMath xmlns:m="http://schemas.openxmlformats.org/officeDocument/2006/math">
                    <m:r>
                      <a:rPr lang="en-GB" sz="4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4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2348880"/>
                <a:ext cx="2363910" cy="1054006"/>
              </a:xfrm>
              <a:prstGeom prst="rect">
                <a:avLst/>
              </a:prstGeom>
              <a:blipFill>
                <a:blip r:embed="rId6"/>
                <a:stretch>
                  <a:fillRect b="-132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6588224" y="2460384"/>
                <a:ext cx="682133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2460384"/>
                <a:ext cx="682133" cy="8309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1522484" y="3803945"/>
                <a:ext cx="3024336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4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4800" b="0" i="0" smtClean="0">
                              <a:latin typeface="Cambria Math" panose="02040503050406030204" pitchFamily="18" charset="0"/>
                            </a:rPr>
                            <m:t>15 </m:t>
                          </m:r>
                          <m:r>
                            <m:rPr>
                              <m:sty m:val="p"/>
                            </m:rPr>
                            <a:rPr lang="en-GB" sz="48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4800" i="1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GB" sz="48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2484" y="3803945"/>
                <a:ext cx="3024336" cy="83099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4499992" y="3737180"/>
                <a:ext cx="2363910" cy="10511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GB" sz="440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4400" b="0" i="0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sz="4400" dirty="0"/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44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4400" dirty="0"/>
                  <a:t> </a:t>
                </a:r>
                <a14:m>
                  <m:oMath xmlns:m="http://schemas.openxmlformats.org/officeDocument/2006/math">
                    <m:r>
                      <a:rPr lang="en-GB" sz="4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4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3737180"/>
                <a:ext cx="2363910" cy="1051185"/>
              </a:xfrm>
              <a:prstGeom prst="rect">
                <a:avLst/>
              </a:prstGeom>
              <a:blipFill>
                <a:blip r:embed="rId9"/>
                <a:stretch>
                  <a:fillRect b="-139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6588224" y="3848684"/>
                <a:ext cx="83003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3848684"/>
                <a:ext cx="830035" cy="83099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1540057" y="5303749"/>
                <a:ext cx="3024336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4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4800" b="0" i="0" smtClean="0">
                              <a:latin typeface="Cambria Math" panose="02040503050406030204" pitchFamily="18" charset="0"/>
                            </a:rPr>
                            <m:t>12 </m:t>
                          </m:r>
                          <m:r>
                            <m:rPr>
                              <m:sty m:val="p"/>
                            </m:rPr>
                            <a:rPr lang="en-GB" sz="48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4800" i="1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GB" sz="48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0057" y="5303749"/>
                <a:ext cx="3024336" cy="83099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4517565" y="5236984"/>
                <a:ext cx="2363910" cy="10540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GB" sz="440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4400" b="0" i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4400" dirty="0"/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4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4400" dirty="0"/>
                  <a:t> </a:t>
                </a:r>
                <a14:m>
                  <m:oMath xmlns:m="http://schemas.openxmlformats.org/officeDocument/2006/math">
                    <m:r>
                      <a:rPr lang="en-GB" sz="4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4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7565" y="5236984"/>
                <a:ext cx="2363910" cy="1054006"/>
              </a:xfrm>
              <a:prstGeom prst="rect">
                <a:avLst/>
              </a:prstGeom>
              <a:blipFill>
                <a:blip r:embed="rId12"/>
                <a:stretch>
                  <a:fillRect b="-132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6605797" y="5348488"/>
                <a:ext cx="682133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5797" y="5348488"/>
                <a:ext cx="682133" cy="83099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6326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9" grpId="0"/>
      <p:bldP spid="21" grpId="0"/>
      <p:bldP spid="22" grpId="0"/>
      <p:bldP spid="24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31BD2BC-DB3A-4DBE-BAB8-0DD9786B90F3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72F9E50-02D6-4D43-A324-986928C49AF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Inclined Slope – Calculating with angles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726FA9C-494F-4E11-81ED-B39B863C4495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8EC39B1-7A69-4B2D-89EA-56CB1005E050}"/>
                  </a:ext>
                </a:extLst>
              </p:cNvPr>
              <p:cNvSpPr txBox="1"/>
              <p:nvPr/>
            </p:nvSpPr>
            <p:spPr>
              <a:xfrm>
                <a:off x="197699" y="723329"/>
                <a:ext cx="8747457" cy="172265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A particle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400" dirty="0"/>
                  <a:t> of mass 2kg is moving on a smooth slope and is being acted on by a force of 4N that acts parallel to the slow, as shown.</a:t>
                </a:r>
              </a:p>
              <a:p>
                <a:r>
                  <a:rPr lang="en-GB" sz="2400" dirty="0"/>
                  <a:t>The slop is inclined at an angle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2400" dirty="0"/>
                  <a:t> to the horizontal,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/>
                  <a:t>. Work out the acceleration of the particle.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8EC39B1-7A69-4B2D-89EA-56CB1005E0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699" y="723329"/>
                <a:ext cx="8747457" cy="1722651"/>
              </a:xfrm>
              <a:prstGeom prst="rect">
                <a:avLst/>
              </a:prstGeom>
              <a:blipFill>
                <a:blip r:embed="rId2"/>
                <a:stretch>
                  <a:fillRect b="-2258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3F96AB46-9667-4B96-92B1-ABEEC8048857}"/>
                  </a:ext>
                </a:extLst>
              </p:cNvPr>
              <p:cNvSpPr txBox="1"/>
              <p:nvPr/>
            </p:nvSpPr>
            <p:spPr>
              <a:xfrm>
                <a:off x="467544" y="2570182"/>
                <a:ext cx="3456384" cy="39277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𝑃𝑎𝑟𝑎𝑙𝑙𝑒𝑙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F = ma</a:t>
                </a:r>
              </a:p>
              <a:p>
                <a:endParaRPr lang="en-GB" sz="2800" b="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4−2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:br>
                  <a:rPr lang="en-GB" sz="2800" b="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4−2×9.8×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:br>
                  <a:rPr lang="en-GB" sz="2800" b="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𝒎</m:t>
                      </m:r>
                      <m:sSup>
                        <m:sSupPr>
                          <m:ctrlPr>
                            <a:rPr lang="en-GB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en-GB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3F96AB46-9667-4B96-92B1-ABEEC80488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570182"/>
                <a:ext cx="3456384" cy="3927742"/>
              </a:xfrm>
              <a:prstGeom prst="rect">
                <a:avLst/>
              </a:prstGeom>
              <a:blipFill>
                <a:blip r:embed="rId3"/>
                <a:stretch>
                  <a:fillRect l="-3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7904" y="3237750"/>
            <a:ext cx="5175376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75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23563</TotalTime>
  <Words>394</Words>
  <Application>Microsoft Macintosh PowerPoint</Application>
  <PresentationFormat>On-screen Show (4:3)</PresentationFormat>
  <Paragraphs>85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888</cp:revision>
  <dcterms:created xsi:type="dcterms:W3CDTF">2013-02-28T07:36:55Z</dcterms:created>
  <dcterms:modified xsi:type="dcterms:W3CDTF">2019-07-30T18:27:05Z</dcterms:modified>
</cp:coreProperties>
</file>