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24" r:id="rId2"/>
    <p:sldId id="630" r:id="rId3"/>
    <p:sldId id="609" r:id="rId4"/>
    <p:sldId id="611" r:id="rId5"/>
    <p:sldId id="610" r:id="rId6"/>
    <p:sldId id="614" r:id="rId7"/>
    <p:sldId id="631" r:id="rId8"/>
    <p:sldId id="61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011" autoAdjust="0"/>
    <p:restoredTop sz="88534" autoAdjust="0"/>
  </p:normalViewPr>
  <p:slideViewPr>
    <p:cSldViewPr>
      <p:cViewPr varScale="1">
        <p:scale>
          <a:sx n="70" d="100"/>
          <a:sy n="70" d="100"/>
        </p:scale>
        <p:origin x="808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933683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Sequences and Series</a:t>
            </a:r>
          </a:p>
          <a:p>
            <a:pPr algn="ctr"/>
            <a:r>
              <a:rPr lang="en-GB" sz="7200" dirty="0"/>
              <a:t>- Recurrence Relations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3</a:t>
            </a:r>
          </a:p>
          <a:p>
            <a:pPr algn="ctr"/>
            <a:r>
              <a:rPr lang="en-GB" sz="7200" dirty="0"/>
              <a:t>(Part 7 of 7)</a:t>
            </a:r>
          </a:p>
        </p:txBody>
      </p:sp>
    </p:spTree>
    <p:extLst>
      <p:ext uri="{BB962C8B-B14F-4D97-AF65-F5344CB8AC3E}">
        <p14:creationId xmlns:p14="http://schemas.microsoft.com/office/powerpoint/2010/main" val="2106064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D99A5FA-5BA8-402A-8D28-4F7274210C8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0B623AA-416B-4FBC-AF7B-D79152F66BB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Recurrence Relations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5ACB253-F4E6-4106-B588-2CCF163274D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24CD124-537A-479F-A2EB-51EA4BFFB5FC}"/>
                  </a:ext>
                </a:extLst>
              </p:cNvPr>
              <p:cNvSpPr txBox="1"/>
              <p:nvPr/>
            </p:nvSpPr>
            <p:spPr>
              <a:xfrm>
                <a:off x="1331640" y="2504666"/>
                <a:ext cx="6318448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6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n-GB" sz="6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66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6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24CD124-537A-479F-A2EB-51EA4BFFB5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504666"/>
                <a:ext cx="6318448" cy="11079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AA268218-E2E4-4D0D-A82C-C4DBEAC24E9C}"/>
              </a:ext>
            </a:extLst>
          </p:cNvPr>
          <p:cNvSpPr txBox="1"/>
          <p:nvPr/>
        </p:nvSpPr>
        <p:spPr>
          <a:xfrm>
            <a:off x="481830" y="908720"/>
            <a:ext cx="81791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A recurrence formula will only get you the next term in the sequence.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14944" y="4149080"/>
                <a:ext cx="8712968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600" dirty="0"/>
                  <a:t>With recurrence relation questions, </a:t>
                </a:r>
              </a:p>
              <a:p>
                <a:pPr algn="ctr"/>
                <a:r>
                  <a:rPr lang="en-GB" sz="3600" dirty="0"/>
                  <a:t>the the sequence will likely not be </a:t>
                </a:r>
              </a:p>
              <a:p>
                <a:pPr algn="ctr"/>
                <a:r>
                  <a:rPr lang="en-GB" sz="3600" dirty="0"/>
                  <a:t>arithmetic nor geometric. </a:t>
                </a:r>
              </a:p>
              <a:p>
                <a:pPr algn="ctr"/>
                <a:r>
                  <a:rPr lang="en-GB" sz="3600" dirty="0"/>
                  <a:t>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36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3600" dirty="0"/>
                  <a:t> formulae </a:t>
                </a:r>
                <a:r>
                  <a:rPr lang="en-GB" sz="3600" b="1" dirty="0"/>
                  <a:t>do not apply</a:t>
                </a:r>
                <a:r>
                  <a:rPr lang="en-GB" sz="3600" dirty="0"/>
                  <a:t>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44" y="4149080"/>
                <a:ext cx="8712968" cy="2308324"/>
              </a:xfrm>
              <a:prstGeom prst="rect">
                <a:avLst/>
              </a:prstGeom>
              <a:blipFill>
                <a:blip r:embed="rId3"/>
                <a:stretch>
                  <a:fillRect t="-4233" b="-92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548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D99A5FA-5BA8-402A-8D28-4F7274210C8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0B623AA-416B-4FBC-AF7B-D79152F66BB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Recurrence Relations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5ACB253-F4E6-4106-B588-2CCF163274D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896DA3C-E837-4AF0-93B7-C2C6A93FBB27}"/>
                  </a:ext>
                </a:extLst>
              </p:cNvPr>
              <p:cNvSpPr txBox="1"/>
              <p:nvPr/>
            </p:nvSpPr>
            <p:spPr>
              <a:xfrm>
                <a:off x="1115616" y="632841"/>
                <a:ext cx="6480720" cy="1108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6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66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en-GB" sz="6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6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6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GB" sz="6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600" b="1" i="1" smtClean="0"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en-GB" sz="6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6600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en-GB" sz="6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r>
                        <a:rPr lang="en-GB" sz="6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66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br>
                  <a:rPr lang="en-GB" sz="6600" b="1" i="1" dirty="0">
                    <a:latin typeface="Cambria Math" panose="02040503050406030204" pitchFamily="18" charset="0"/>
                  </a:rPr>
                </a:br>
                <a:endParaRPr lang="en-GB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896DA3C-E837-4AF0-93B7-C2C6A93FBB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632841"/>
                <a:ext cx="6480720" cy="11080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896DA3C-E837-4AF0-93B7-C2C6A93FBB27}"/>
                  </a:ext>
                </a:extLst>
              </p:cNvPr>
              <p:cNvSpPr txBox="1"/>
              <p:nvPr/>
            </p:nvSpPr>
            <p:spPr>
              <a:xfrm>
                <a:off x="1331640" y="2116994"/>
                <a:ext cx="3384948" cy="1015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896DA3C-E837-4AF0-93B7-C2C6A93FBB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116994"/>
                <a:ext cx="3384948" cy="1015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96DA3C-E837-4AF0-93B7-C2C6A93FBB27}"/>
                  </a:ext>
                </a:extLst>
              </p:cNvPr>
              <p:cNvSpPr txBox="1"/>
              <p:nvPr/>
            </p:nvSpPr>
            <p:spPr>
              <a:xfrm>
                <a:off x="1259632" y="3319084"/>
                <a:ext cx="5328592" cy="1015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+4=</m:t>
                      </m:r>
                    </m:oMath>
                  </m:oMathPara>
                </a14:m>
                <a:br>
                  <a:rPr lang="en-GB" sz="6000" b="0" i="1" dirty="0">
                    <a:latin typeface="Cambria Math" panose="02040503050406030204" pitchFamily="18" charset="0"/>
                  </a:rPr>
                </a:br>
                <a:endParaRPr lang="en-GB" sz="3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96DA3C-E837-4AF0-93B7-C2C6A93FBB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319084"/>
                <a:ext cx="5328592" cy="1015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896DA3C-E837-4AF0-93B7-C2C6A93FBB27}"/>
                  </a:ext>
                </a:extLst>
              </p:cNvPr>
              <p:cNvSpPr txBox="1"/>
              <p:nvPr/>
            </p:nvSpPr>
            <p:spPr>
              <a:xfrm>
                <a:off x="1259632" y="4421250"/>
                <a:ext cx="5328592" cy="1015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+4=</m:t>
                      </m:r>
                    </m:oMath>
                  </m:oMathPara>
                </a14:m>
                <a:br>
                  <a:rPr lang="en-GB" sz="6000" b="0" i="1" dirty="0">
                    <a:latin typeface="Cambria Math" panose="02040503050406030204" pitchFamily="18" charset="0"/>
                  </a:rPr>
                </a:br>
                <a:endParaRPr lang="en-GB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896DA3C-E837-4AF0-93B7-C2C6A93FBB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421250"/>
                <a:ext cx="5328592" cy="1015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896DA3C-E837-4AF0-93B7-C2C6A93FBB27}"/>
                  </a:ext>
                </a:extLst>
              </p:cNvPr>
              <p:cNvSpPr txBox="1"/>
              <p:nvPr/>
            </p:nvSpPr>
            <p:spPr>
              <a:xfrm>
                <a:off x="1268623" y="5539242"/>
                <a:ext cx="5319601" cy="1015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+4=</m:t>
                      </m:r>
                    </m:oMath>
                  </m:oMathPara>
                </a14:m>
                <a:br>
                  <a:rPr lang="en-GB" sz="6000" b="0" i="1" dirty="0">
                    <a:latin typeface="Cambria Math" panose="02040503050406030204" pitchFamily="18" charset="0"/>
                  </a:rPr>
                </a:br>
                <a:endParaRPr lang="en-GB" sz="3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896DA3C-E837-4AF0-93B7-C2C6A93FBB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623" y="5539242"/>
                <a:ext cx="5319601" cy="10157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444208" y="3370280"/>
                <a:ext cx="1212191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3370280"/>
                <a:ext cx="1212191" cy="10156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516216" y="4473033"/>
                <a:ext cx="1212191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4473033"/>
                <a:ext cx="1212191" cy="10156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516216" y="5621662"/>
                <a:ext cx="1212191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5621662"/>
                <a:ext cx="1212191" cy="10156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567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Recurrence Relations – Exam Question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8125556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12320" y="2982143"/>
                <a:ext cx="1728192" cy="46166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𝑎</m:t>
                      </m:r>
                      <m:r>
                        <a:rPr lang="en-GB" sz="2400" b="0" i="1" smtClean="0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320" y="2982143"/>
                <a:ext cx="172819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23928" y="3803745"/>
                <a:ext cx="2849990" cy="40011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2000" b="0" i="1" smtClean="0">
                          <a:latin typeface="Cambria Math"/>
                        </a:rPr>
                        <m:t>=</m:t>
                      </m:r>
                      <m:r>
                        <a:rPr lang="en-GB" sz="2000" b="0" i="1" smtClean="0">
                          <a:latin typeface="Cambria Math"/>
                        </a:rPr>
                        <m:t>𝑎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+5</m:t>
                          </m:r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+5=…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803745"/>
                <a:ext cx="284999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55976" y="4799370"/>
                <a:ext cx="2664296" cy="132343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/>
                        </a:rPr>
                        <m:t>+5</m:t>
                      </m:r>
                      <m:r>
                        <a:rPr lang="en-GB" sz="2000" b="0" i="1" smtClean="0">
                          <a:latin typeface="Cambria Math"/>
                        </a:rPr>
                        <m:t>𝑎</m:t>
                      </m:r>
                      <m:r>
                        <a:rPr lang="en-GB" sz="2000" b="0" i="1" smtClean="0">
                          <a:latin typeface="Cambria Math"/>
                        </a:rPr>
                        <m:t>+5=41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/>
                        </a:rPr>
                        <m:t>+5</m:t>
                      </m:r>
                      <m:r>
                        <a:rPr lang="en-GB" sz="2000" b="0" i="1" smtClean="0">
                          <a:latin typeface="Cambria Math"/>
                        </a:rPr>
                        <m:t>𝑎</m:t>
                      </m:r>
                      <m:r>
                        <a:rPr lang="en-GB" sz="2000" b="0" i="1" smtClean="0">
                          <a:latin typeface="Cambria Math"/>
                        </a:rPr>
                        <m:t>−36=0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+9</m:t>
                          </m:r>
                        </m:e>
                      </m:d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r>
                        <a:rPr lang="en-GB" sz="2000" b="0" i="1" smtClean="0">
                          <a:latin typeface="Cambria Math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𝑎</m:t>
                      </m:r>
                      <m:r>
                        <a:rPr lang="en-GB" sz="2000" b="0" i="1" smtClean="0">
                          <a:latin typeface="Cambria Math"/>
                        </a:rPr>
                        <m:t>=−9 </m:t>
                      </m:r>
                      <m:r>
                        <a:rPr lang="en-GB" sz="2000" b="0" i="1" smtClean="0"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latin typeface="Cambria Math"/>
                        </a:rPr>
                        <m:t> 4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799370"/>
                <a:ext cx="2664296" cy="13234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754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Recurrence Relations – Exam Question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0"/>
            <a:ext cx="7743825" cy="4695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924780" y="2810406"/>
                <a:ext cx="2808312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780" y="2810406"/>
                <a:ext cx="280831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60032" y="4437112"/>
                <a:ext cx="1080120" cy="49564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𝑘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437112"/>
                <a:ext cx="1080120" cy="4956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23928" y="3429000"/>
                <a:ext cx="3960440" cy="92704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latin typeface="Cambria Math"/>
                        </a:rPr>
                        <m:t>𝑘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     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0" smtClean="0">
                          <a:latin typeface="Cambria Math"/>
                        </a:rPr>
                        <m:t> </m:t>
                      </m:r>
                      <m:r>
                        <a:rPr lang="en-GB" b="0" i="1" smtClean="0">
                          <a:latin typeface="Cambria Math"/>
                        </a:rPr>
                        <m:t>    =1−3</m:t>
                      </m:r>
                      <m:r>
                        <a:rPr lang="en-GB" b="0" i="1" smtClean="0">
                          <a:latin typeface="Cambria Math"/>
                        </a:rPr>
                        <m:t>𝑘</m:t>
                      </m:r>
                      <m:r>
                        <a:rPr lang="en-GB" b="0" i="1" smtClean="0"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429000"/>
                <a:ext cx="3960440" cy="9270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57376" y="4993574"/>
                <a:ext cx="2790310" cy="92230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+1+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+…</m:t>
                      </m:r>
                    </m:oMath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50×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376" y="4993574"/>
                <a:ext cx="2790310" cy="9223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411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26A9D34-35F8-43AA-A8DD-0D659958804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7E6F4B0-B535-4316-98C6-D4BB94B292E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Increasing, decreasing and periodic sequences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6EF7D68-91A3-4A43-85A2-BE83EDA63AD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C4FF90-1AE9-439A-9DF4-8DD3926878B8}"/>
                  </a:ext>
                </a:extLst>
              </p:cNvPr>
              <p:cNvSpPr txBox="1"/>
              <p:nvPr/>
            </p:nvSpPr>
            <p:spPr>
              <a:xfrm>
                <a:off x="179512" y="1340768"/>
                <a:ext cx="8891336" cy="4216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A sequence is </a:t>
                </a:r>
                <a:r>
                  <a:rPr lang="en-GB" sz="2800" b="1" u="sng" dirty="0"/>
                  <a:t>increasing</a:t>
                </a:r>
                <a:r>
                  <a:rPr lang="en-GB" sz="2800" dirty="0"/>
                  <a:t> if the terms are always increasing, </a:t>
                </a:r>
              </a:p>
              <a:p>
                <a:r>
                  <a:rPr lang="en-GB" sz="2400" i="1" dirty="0"/>
                  <a:t>e.g.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1, 2, 4, 8, 16, …</m:t>
                    </m:r>
                  </m:oMath>
                </a14:m>
                <a:endParaRPr lang="en-GB" sz="2400" i="1" dirty="0"/>
              </a:p>
              <a:p>
                <a:endParaRPr lang="en-GB" sz="2000" i="1" dirty="0"/>
              </a:p>
              <a:p>
                <a:endParaRPr lang="en-GB" sz="1600" dirty="0"/>
              </a:p>
              <a:p>
                <a:r>
                  <a:rPr lang="en-GB" sz="2800" dirty="0"/>
                  <a:t>A sequence is </a:t>
                </a:r>
                <a:r>
                  <a:rPr lang="en-GB" sz="2800" b="1" u="sng" dirty="0"/>
                  <a:t>decreasing</a:t>
                </a:r>
                <a:r>
                  <a:rPr lang="en-GB" sz="2800" dirty="0"/>
                  <a:t> f the terms are always decreasing, </a:t>
                </a:r>
              </a:p>
              <a:p>
                <a:r>
                  <a:rPr lang="en-GB" sz="2800" i="1" dirty="0"/>
                  <a:t>e.g.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1, 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2, 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4, 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8, 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16, …</m:t>
                    </m:r>
                  </m:oMath>
                </a14:m>
                <a:endParaRPr lang="en-GB" sz="2800" i="1" dirty="0"/>
              </a:p>
              <a:p>
                <a:endParaRPr lang="en-GB" sz="2400" i="1" dirty="0"/>
              </a:p>
              <a:p>
                <a:endParaRPr lang="en-GB" sz="1600" dirty="0"/>
              </a:p>
              <a:p>
                <a:r>
                  <a:rPr lang="en-GB" sz="2800" dirty="0"/>
                  <a:t>A sequence is </a:t>
                </a:r>
                <a:r>
                  <a:rPr lang="en-GB" sz="2800" b="1" u="sng" dirty="0"/>
                  <a:t>periodic</a:t>
                </a:r>
                <a:r>
                  <a:rPr lang="en-GB" sz="2800" dirty="0"/>
                  <a:t> if the terms repeat in a cycle. </a:t>
                </a:r>
              </a:p>
              <a:p>
                <a:r>
                  <a:rPr lang="en-GB" sz="2800" i="1" dirty="0"/>
                  <a:t>e.g. </a:t>
                </a:r>
                <a:r>
                  <a:rPr lang="en-GB" sz="2800" dirty="0"/>
                  <a:t>2, 3, 0, 2, 3, 0, 2, 3, 0, 2,  </a:t>
                </a:r>
              </a:p>
              <a:p>
                <a:r>
                  <a:rPr lang="en-GB" sz="2800" dirty="0"/>
                  <a:t>it has order 3 (repeats every 3 terms)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C4FF90-1AE9-439A-9DF4-8DD392687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340768"/>
                <a:ext cx="8891336" cy="4216539"/>
              </a:xfrm>
              <a:prstGeom prst="rect">
                <a:avLst/>
              </a:prstGeom>
              <a:blipFill>
                <a:blip r:embed="rId2"/>
                <a:stretch>
                  <a:fillRect l="-1371" t="-1445" r="-1371" b="-3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3021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26A9D34-35F8-43AA-A8DD-0D659958804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7E6F4B0-B535-4316-98C6-D4BB94B292E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Increasing, decreasing and periodic sequences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6EF7D68-91A3-4A43-85A2-BE83EDA63AD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1DCC72C-F558-4B77-8280-A2A727DC474C}"/>
                  </a:ext>
                </a:extLst>
              </p:cNvPr>
              <p:cNvSpPr txBox="1"/>
              <p:nvPr/>
            </p:nvSpPr>
            <p:spPr>
              <a:xfrm>
                <a:off x="251520" y="803769"/>
                <a:ext cx="8712968" cy="282987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For each sequence:</a:t>
                </a:r>
              </a:p>
              <a:p>
                <a:pPr marL="400050" indent="-400050">
                  <a:buAutoNum type="romanLcParenR"/>
                </a:pPr>
                <a:r>
                  <a:rPr lang="en-GB" sz="2400" dirty="0"/>
                  <a:t>State whether the sequence is increasing, decreasing or periodic.</a:t>
                </a:r>
              </a:p>
              <a:p>
                <a:pPr marL="400050" indent="-400050">
                  <a:buAutoNum type="romanLcParenR"/>
                </a:pPr>
                <a:r>
                  <a:rPr lang="en-GB" sz="2400" dirty="0"/>
                  <a:t>If the sequence is periodic, write down its order.</a:t>
                </a:r>
              </a:p>
              <a:p>
                <a:pPr marL="400050" indent="-400050">
                  <a:buAutoNum type="romanLcParenR"/>
                </a:pPr>
                <a:endParaRPr lang="en-GB" sz="2400" dirty="0"/>
              </a:p>
              <a:p>
                <a:pPr marL="342900" indent="-342900">
                  <a:buAutoNum type="alphaLcParenR"/>
                </a:pPr>
                <a:r>
                  <a:rPr lang="en-GB" sz="24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+3,  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GB" sz="2400" dirty="0"/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  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   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bg1"/>
                    </a:solidFill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90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d>
                      </m:e>
                    </m:func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1DCC72C-F558-4B77-8280-A2A727DC47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803769"/>
                <a:ext cx="8712968" cy="2829877"/>
              </a:xfrm>
              <a:prstGeom prst="rect">
                <a:avLst/>
              </a:prstGeom>
              <a:blipFill>
                <a:blip r:embed="rId2"/>
                <a:stretch>
                  <a:fillRect b="-60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0" y="390417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>
                <a:solidFill>
                  <a:prstClr val="black"/>
                </a:solidFill>
              </a:rPr>
              <a:t>a) Terms: 7, 10, 13,…. Increasing.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" y="4782738"/>
                <a:ext cx="9144000" cy="8785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600" dirty="0">
                    <a:solidFill>
                      <a:prstClr val="black"/>
                    </a:solidFill>
                  </a:rPr>
                  <a:t>b) Terms: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. Decreasing</a:t>
                </a:r>
                <a:endParaRPr lang="en-GB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4782738"/>
                <a:ext cx="9144000" cy="878510"/>
              </a:xfrm>
              <a:prstGeom prst="rect">
                <a:avLst/>
              </a:prstGeom>
              <a:blipFill>
                <a:blip r:embed="rId3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0" y="5877272"/>
            <a:ext cx="9142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prstClr val="black"/>
                </a:solidFill>
              </a:rPr>
              <a:t>c) Terms: 1, 0, -1, 0, 1, 0, … Periodic, order 4.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022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3H. - NB Skipped 3G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82-83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9AB2ED0-A421-E24D-A4BC-D80EC444E196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1452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24662</TotalTime>
  <Words>389</Words>
  <Application>Microsoft Macintosh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942</cp:revision>
  <dcterms:created xsi:type="dcterms:W3CDTF">2013-02-28T07:36:55Z</dcterms:created>
  <dcterms:modified xsi:type="dcterms:W3CDTF">2019-07-06T12:17:14Z</dcterms:modified>
</cp:coreProperties>
</file>