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81" r:id="rId2"/>
    <p:sldId id="618" r:id="rId3"/>
    <p:sldId id="625" r:id="rId4"/>
    <p:sldId id="627" r:id="rId5"/>
    <p:sldId id="624" r:id="rId6"/>
    <p:sldId id="628" r:id="rId7"/>
    <p:sldId id="632" r:id="rId8"/>
    <p:sldId id="631" r:id="rId9"/>
    <p:sldId id="633" r:id="rId10"/>
    <p:sldId id="630" r:id="rId11"/>
    <p:sldId id="634" r:id="rId12"/>
    <p:sldId id="637" r:id="rId13"/>
    <p:sldId id="638" r:id="rId14"/>
    <p:sldId id="640" r:id="rId15"/>
    <p:sldId id="642" r:id="rId16"/>
    <p:sldId id="635" r:id="rId17"/>
    <p:sldId id="626" r:id="rId18"/>
    <p:sldId id="639" r:id="rId19"/>
    <p:sldId id="641" r:id="rId20"/>
    <p:sldId id="63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534" autoAdjust="0"/>
  </p:normalViewPr>
  <p:slideViewPr>
    <p:cSldViewPr>
      <p:cViewPr varScale="1">
        <p:scale>
          <a:sx n="52" d="100"/>
          <a:sy n="52" d="100"/>
        </p:scale>
        <p:origin x="68" y="416"/>
      </p:cViewPr>
      <p:guideLst>
        <p:guide orient="horz" pos="1162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12" Type="http://schemas.openxmlformats.org/officeDocument/2006/relationships/image" Target="../media/image48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11" Type="http://schemas.openxmlformats.org/officeDocument/2006/relationships/image" Target="../media/image47.png"/><Relationship Id="rId5" Type="http://schemas.openxmlformats.org/officeDocument/2006/relationships/image" Target="../media/image410.png"/><Relationship Id="rId10" Type="http://schemas.openxmlformats.org/officeDocument/2006/relationships/image" Target="../media/image46.png"/><Relationship Id="rId4" Type="http://schemas.openxmlformats.org/officeDocument/2006/relationships/image" Target="../media/image40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0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0.png"/><Relationship Id="rId4" Type="http://schemas.openxmlformats.org/officeDocument/2006/relationships/image" Target="../media/image5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511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Further </a:t>
            </a:r>
            <a:r>
              <a:rPr lang="en-GB" b="1" dirty="0" smtClean="0">
                <a:solidFill>
                  <a:srgbClr val="92D050"/>
                </a:solidFill>
              </a:rPr>
              <a:t>Mechanics </a:t>
            </a:r>
            <a:r>
              <a:rPr lang="en-GB" b="1" dirty="0">
                <a:solidFill>
                  <a:srgbClr val="92D050"/>
                </a:solidFill>
              </a:rPr>
              <a:t>1 : </a:t>
            </a:r>
            <a:br>
              <a:rPr lang="en-GB" b="1" dirty="0">
                <a:solidFill>
                  <a:srgbClr val="92D050"/>
                </a:solidFill>
              </a:rPr>
            </a:br>
            <a:r>
              <a:rPr lang="en-GB" dirty="0" smtClean="0"/>
              <a:t>Work, Energy and Power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3600" dirty="0"/>
              <a:t>Mr Ingall</a:t>
            </a:r>
            <a:br>
              <a:rPr lang="en-GB" sz="3600" dirty="0"/>
            </a:br>
            <a:r>
              <a:rPr lang="en-GB" sz="2800" dirty="0"/>
              <a:t>(the boss of www.drfrostmaths.com)</a:t>
            </a:r>
            <a:endParaRPr lang="en-GB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January 2019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9606761">
            <a:off x="5175635" y="4822955"/>
            <a:ext cx="378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Still to do: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Add bad joke to keep Frosty happy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2B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Mechanics 1</a:t>
            </a:r>
          </a:p>
          <a:p>
            <a:r>
              <a:rPr lang="en-GB" sz="2400" dirty="0"/>
              <a:t>Pages </a:t>
            </a:r>
            <a:r>
              <a:rPr lang="en-GB" sz="2400" dirty="0" smtClean="0"/>
              <a:t>22-23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683568" y="2420888"/>
            <a:ext cx="91305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Q1-2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Q3-4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Q5-8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Q9-11 </a:t>
            </a:r>
            <a:r>
              <a:rPr lang="en-US" sz="2400" dirty="0"/>
              <a:t>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51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The law of Conservation of Energy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02992" y="1174028"/>
            <a:ext cx="8915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!"/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   Initial Energy = Final Energy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" y="2876128"/>
            <a:ext cx="8915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!"/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Work in + Initial K.E. + Initial G.P.E. = Final K.E. + Final G.P.E. + Work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2992" y="3789040"/>
                <a:ext cx="8915400" cy="48346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Wingdings" panose="05000000000000000000" pitchFamily="2" charset="2"/>
                  <a:buChar char="!"/>
                  <a:defRPr>
                    <a:solidFill>
                      <a:schemeClr val="bg1"/>
                    </a:solidFill>
                  </a:defRPr>
                </a:lvl1pPr>
              </a:lstStyle>
              <a:p>
                <a:pPr algn="ctr"/>
                <a:r>
                  <a:rPr lang="en-GB" dirty="0" smtClean="0"/>
                  <a:t>d</a:t>
                </a:r>
                <a:r>
                  <a:rPr lang="en-GB" dirty="0"/>
                  <a:t>riving force x distance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+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+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+ resistance x distance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" y="3789040"/>
                <a:ext cx="8915400" cy="483466"/>
              </a:xfrm>
              <a:prstGeom prst="rect">
                <a:avLst/>
              </a:prstGeom>
              <a:blipFill>
                <a:blip r:embed="rId2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B90721A-8EE8-49A3-BD94-FE8D37E1AF2D}"/>
              </a:ext>
            </a:extLst>
          </p:cNvPr>
          <p:cNvSpPr txBox="1"/>
          <p:nvPr/>
        </p:nvSpPr>
        <p:spPr>
          <a:xfrm>
            <a:off x="180682" y="717500"/>
            <a:ext cx="896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law of Conservation of Energy: the total </a:t>
            </a:r>
            <a:r>
              <a:rPr lang="en-GB" dirty="0"/>
              <a:t>energy of an isolated system remains constant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07010" y="1637259"/>
            <a:ext cx="2420774" cy="1143669"/>
          </a:xfrm>
          <a:prstGeom prst="wedgeRoundRectCallout">
            <a:avLst>
              <a:gd name="adj1" fmla="val 18659"/>
              <a:gd name="adj2" fmla="val 63871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 smtClean="0"/>
              <a:t>Some of the initial energy might have been stored in an engine or battery that then does work, transferring this energy to another form.</a:t>
            </a:r>
            <a:endParaRPr lang="en-GB" sz="1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012160" y="1630556"/>
            <a:ext cx="2420774" cy="1150372"/>
          </a:xfrm>
          <a:prstGeom prst="wedgeRoundRectCallout">
            <a:avLst>
              <a:gd name="adj1" fmla="val 21406"/>
              <a:gd name="adj2" fmla="val 63187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 smtClean="0"/>
              <a:t>Some of the energy may be ‘lost’ if the object did work against a resistive force which transfers some energy into heat (and perhaps sound etc.)</a:t>
            </a:r>
            <a:endParaRPr lang="en-GB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90721A-8EE8-49A3-BD94-FE8D37E1AF2D}"/>
              </a:ext>
            </a:extLst>
          </p:cNvPr>
          <p:cNvSpPr txBox="1"/>
          <p:nvPr/>
        </p:nvSpPr>
        <p:spPr>
          <a:xfrm>
            <a:off x="180682" y="3360392"/>
            <a:ext cx="896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Using the formulae we get: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90721A-8EE8-49A3-BD94-FE8D37E1AF2D}"/>
              </a:ext>
            </a:extLst>
          </p:cNvPr>
          <p:cNvSpPr txBox="1"/>
          <p:nvPr/>
        </p:nvSpPr>
        <p:spPr>
          <a:xfrm>
            <a:off x="180682" y="4331822"/>
            <a:ext cx="896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idea underlying this formula is the </a:t>
            </a:r>
            <a:r>
              <a:rPr lang="en-GB" b="1" dirty="0" smtClean="0"/>
              <a:t>‘work energy principle’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E1A778-0D57-4AA6-8E53-004B51F96690}"/>
              </a:ext>
            </a:extLst>
          </p:cNvPr>
          <p:cNvSpPr txBox="1"/>
          <p:nvPr/>
        </p:nvSpPr>
        <p:spPr>
          <a:xfrm>
            <a:off x="107504" y="6608385"/>
            <a:ext cx="892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smtClean="0"/>
              <a:t>In chapter 3 we will also add Elastic Potential Energy (the energy stored in a spring) to each side of this equations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342384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An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0256" y="883101"/>
                <a:ext cx="8422343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[Textbook] A particle of mass 2kg is projected with speed 8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 smtClean="0"/>
                  <a:t> up the line of greatest slope of a rough plane inclined at 45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600" dirty="0" smtClean="0"/>
                  <a:t> to the horizontal. The coefficient of friction between the particle and the plane is 0.4. Calculate the distance the particle travels up the plane before coming to instantaneous rest.</a:t>
                </a:r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56" y="883101"/>
                <a:ext cx="8422343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F68929-BCB7-4B76-968F-00F9F3D3F712}"/>
                  </a:ext>
                </a:extLst>
              </p:cNvPr>
              <p:cNvSpPr txBox="1"/>
              <p:nvPr/>
            </p:nvSpPr>
            <p:spPr>
              <a:xfrm>
                <a:off x="466971" y="4315839"/>
                <a:ext cx="4961190" cy="2581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sz="1200" dirty="0"/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𝑔𝑥𝑠𝑖𝑛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45+2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𝑔𝑥𝑐𝑜𝑠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</m:t>
                    </m:r>
                  </m:oMath>
                </a14:m>
                <a:endParaRPr lang="en-GB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𝑔𝑠𝑖𝑛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45+2×0.4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𝑔𝑐𝑜𝑠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GB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=3.30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 smtClean="0"/>
                  <a:t> (3S.F.) up the plane</a:t>
                </a:r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F68929-BCB7-4B76-968F-00F9F3D3F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1" y="4315839"/>
                <a:ext cx="4961190" cy="2581028"/>
              </a:xfrm>
              <a:prstGeom prst="rect">
                <a:avLst/>
              </a:prstGeom>
              <a:blipFill>
                <a:blip r:embed="rId3"/>
                <a:stretch>
                  <a:fillRect l="-1107" b="-1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463153" y="4305690"/>
            <a:ext cx="4516917" cy="5495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Solution (1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part)</a:t>
            </a:r>
            <a:endParaRPr lang="en-GB" sz="28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6259586" y="3081123"/>
            <a:ext cx="2614483" cy="1696153"/>
            <a:chOff x="465620" y="2164895"/>
            <a:chExt cx="2614483" cy="169615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0575A05-D562-4ACB-9038-4E82C90B81D9}"/>
                </a:ext>
              </a:extLst>
            </p:cNvPr>
            <p:cNvCxnSpPr/>
            <p:nvPr/>
          </p:nvCxnSpPr>
          <p:spPr>
            <a:xfrm flipV="1">
              <a:off x="539552" y="2688372"/>
              <a:ext cx="2448272" cy="9361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F668BD-0EBB-4D3F-B249-D4013660FBA8}"/>
                </a:ext>
              </a:extLst>
            </p:cNvPr>
            <p:cNvCxnSpPr>
              <a:cxnSpLocks/>
            </p:cNvCxnSpPr>
            <p:nvPr/>
          </p:nvCxnSpPr>
          <p:spPr>
            <a:xfrm>
              <a:off x="539552" y="3624476"/>
              <a:ext cx="254055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8E314C7-C742-4DEC-8E47-1C0C5CF3BD33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>
              <a:off x="1386561" y="3275737"/>
              <a:ext cx="0" cy="58531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18">
              <a:extLst>
                <a:ext uri="{FF2B5EF4-FFF2-40B4-BE49-F238E27FC236}">
                  <a16:creationId xmlns:a16="http://schemas.microsoft.com/office/drawing/2014/main" id="{5E65C1D0-4917-47D4-A309-A0B8C14AD487}"/>
                </a:ext>
              </a:extLst>
            </p:cNvPr>
            <p:cNvSpPr/>
            <p:nvPr/>
          </p:nvSpPr>
          <p:spPr>
            <a:xfrm>
              <a:off x="931496" y="3472780"/>
              <a:ext cx="57150" cy="157163"/>
            </a:xfrm>
            <a:custGeom>
              <a:avLst/>
              <a:gdLst>
                <a:gd name="connsiteX0" fmla="*/ 0 w 57150"/>
                <a:gd name="connsiteY0" fmla="*/ 0 h 157163"/>
                <a:gd name="connsiteX1" fmla="*/ 38100 w 57150"/>
                <a:gd name="connsiteY1" fmla="*/ 71438 h 157163"/>
                <a:gd name="connsiteX2" fmla="*/ 57150 w 57150"/>
                <a:gd name="connsiteY2" fmla="*/ 157163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57163">
                  <a:moveTo>
                    <a:pt x="0" y="0"/>
                  </a:moveTo>
                  <a:cubicBezTo>
                    <a:pt x="14287" y="22622"/>
                    <a:pt x="28575" y="45244"/>
                    <a:pt x="38100" y="71438"/>
                  </a:cubicBezTo>
                  <a:cubicBezTo>
                    <a:pt x="47625" y="97632"/>
                    <a:pt x="52387" y="127397"/>
                    <a:pt x="57150" y="157163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0DE9569-6D01-4B99-ABC1-3465741525B9}"/>
                    </a:ext>
                  </a:extLst>
                </p:cNvPr>
                <p:cNvSpPr txBox="1"/>
                <p:nvPr/>
              </p:nvSpPr>
              <p:spPr>
                <a:xfrm>
                  <a:off x="936259" y="3414192"/>
                  <a:ext cx="27835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9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9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0DE9569-6D01-4B99-ABC1-3465741525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259" y="3414192"/>
                  <a:ext cx="278359" cy="230832"/>
                </a:xfrm>
                <a:prstGeom prst="rect">
                  <a:avLst/>
                </a:prstGeom>
                <a:blipFill>
                  <a:blip r:embed="rId4"/>
                  <a:stretch>
                    <a:fillRect r="-108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B715A78-E298-4648-B887-72ED0D11986F}"/>
                    </a:ext>
                  </a:extLst>
                </p:cNvPr>
                <p:cNvSpPr txBox="1"/>
                <p:nvPr/>
              </p:nvSpPr>
              <p:spPr>
                <a:xfrm>
                  <a:off x="1068085" y="3599806"/>
                  <a:ext cx="348604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50" b="0" dirty="0" smtClean="0">
                      <a:solidFill>
                        <a:schemeClr val="accent1"/>
                      </a:solidFill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endParaRPr lang="en-GB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B715A78-E298-4648-B887-72ED0D119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85" y="3599806"/>
                  <a:ext cx="348604" cy="253916"/>
                </a:xfrm>
                <a:prstGeom prst="rect">
                  <a:avLst/>
                </a:prstGeom>
                <a:blipFill>
                  <a:blip r:embed="rId5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CA79AFC-AEC3-479E-B056-99E92C810015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>
              <a:off x="667753" y="3186642"/>
              <a:ext cx="629713" cy="2332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7081D61-5532-478A-B2F4-96BEE2C752FF}"/>
                    </a:ext>
                  </a:extLst>
                </p:cNvPr>
                <p:cNvSpPr txBox="1"/>
                <p:nvPr/>
              </p:nvSpPr>
              <p:spPr>
                <a:xfrm>
                  <a:off x="465620" y="3097612"/>
                  <a:ext cx="52486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5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5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GB" sz="105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7081D61-5532-478A-B2F4-96BEE2C752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620" y="3097612"/>
                  <a:ext cx="524866" cy="2616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2593610" y="2607308"/>
              <a:ext cx="178190" cy="1781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404015" y="2330045"/>
              <a:ext cx="360040" cy="1446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081D61-5532-478A-B2F4-96BEE2C752FF}"/>
                </a:ext>
              </a:extLst>
            </p:cNvPr>
            <p:cNvSpPr txBox="1"/>
            <p:nvPr/>
          </p:nvSpPr>
          <p:spPr>
            <a:xfrm>
              <a:off x="2387429" y="2164895"/>
              <a:ext cx="524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1"/>
                  </a:solidFill>
                </a:rPr>
                <a:t>0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1431079" y="2707235"/>
              <a:ext cx="360040" cy="1446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7081D61-5532-478A-B2F4-96BEE2C752FF}"/>
                </a:ext>
              </a:extLst>
            </p:cNvPr>
            <p:cNvSpPr txBox="1"/>
            <p:nvPr/>
          </p:nvSpPr>
          <p:spPr>
            <a:xfrm>
              <a:off x="1386561" y="2517126"/>
              <a:ext cx="524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1"/>
                  </a:solidFill>
                </a:rPr>
                <a:t>8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8E314C7-C742-4DEC-8E47-1C0C5CF3BD33}"/>
                </a:ext>
              </a:extLst>
            </p:cNvPr>
            <p:cNvCxnSpPr>
              <a:cxnSpLocks/>
              <a:stCxn id="18" idx="5"/>
            </p:cNvCxnSpPr>
            <p:nvPr/>
          </p:nvCxnSpPr>
          <p:spPr>
            <a:xfrm flipH="1" flipV="1">
              <a:off x="1199861" y="2607310"/>
              <a:ext cx="249700" cy="64233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297466" y="3097547"/>
              <a:ext cx="178190" cy="1781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7081D61-5532-478A-B2F4-96BEE2C752FF}"/>
                    </a:ext>
                  </a:extLst>
                </p:cNvPr>
                <p:cNvSpPr txBox="1"/>
                <p:nvPr/>
              </p:nvSpPr>
              <p:spPr>
                <a:xfrm>
                  <a:off x="824729" y="2565987"/>
                  <a:ext cx="52486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5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GB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7081D61-5532-478A-B2F4-96BEE2C752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729" y="2565987"/>
                  <a:ext cx="524866" cy="2616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>
            <a:xfrm flipV="1">
              <a:off x="1466187" y="2721342"/>
              <a:ext cx="1144049" cy="42723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7081D61-5532-478A-B2F4-96BEE2C752FF}"/>
                    </a:ext>
                  </a:extLst>
                </p:cNvPr>
                <p:cNvSpPr txBox="1"/>
                <p:nvPr/>
              </p:nvSpPr>
              <p:spPr>
                <a:xfrm rot="20472788">
                  <a:off x="1775779" y="2685121"/>
                  <a:ext cx="52486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𝑥𝑚</m:t>
                        </m:r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7081D61-5532-478A-B2F4-96BEE2C752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472788">
                  <a:off x="1775779" y="2685121"/>
                  <a:ext cx="524866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66971" y="2132856"/>
                <a:ext cx="8208912" cy="760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By the conservation of Energy:</a:t>
                </a:r>
              </a:p>
              <a:p>
                <a:r>
                  <a:rPr lang="en-GB" dirty="0" smtClean="0"/>
                  <a:t>driving </a:t>
                </a:r>
                <a:r>
                  <a:rPr lang="en-GB" dirty="0"/>
                  <a:t>force x distance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+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+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+ resistance x distance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1" y="2132856"/>
                <a:ext cx="8208912" cy="760465"/>
              </a:xfrm>
              <a:prstGeom prst="rect">
                <a:avLst/>
              </a:prstGeom>
              <a:blipFill>
                <a:blip r:embed="rId9"/>
                <a:stretch>
                  <a:fillRect l="-669" t="-4800" b="-4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ular Callout 41"/>
          <p:cNvSpPr/>
          <p:nvPr/>
        </p:nvSpPr>
        <p:spPr>
          <a:xfrm>
            <a:off x="540903" y="3062451"/>
            <a:ext cx="2420774" cy="1143669"/>
          </a:xfrm>
          <a:prstGeom prst="wedgeRoundRectCallout">
            <a:avLst>
              <a:gd name="adj1" fmla="val -19801"/>
              <a:gd name="adj2" fmla="val -72050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 smtClean="0"/>
              <a:t>There is no driving force: The particle is given initial kinetic energy but is not ‘powered’ or ‘driven’ up the slope after the initial ‘projection’</a:t>
            </a:r>
            <a:endParaRPr lang="en-GB" sz="1400" dirty="0"/>
          </a:p>
        </p:txBody>
      </p:sp>
      <p:sp>
        <p:nvSpPr>
          <p:cNvPr id="43" name="Rounded Rectangular Callout 42"/>
          <p:cNvSpPr/>
          <p:nvPr/>
        </p:nvSpPr>
        <p:spPr>
          <a:xfrm>
            <a:off x="3232558" y="3062451"/>
            <a:ext cx="1195426" cy="1143669"/>
          </a:xfrm>
          <a:prstGeom prst="wedgeRoundRectCallout">
            <a:avLst>
              <a:gd name="adj1" fmla="val 3146"/>
              <a:gd name="adj2" fmla="val -74231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 smtClean="0"/>
              <a:t>Define the starting position as G.P.E. =0</a:t>
            </a:r>
            <a:endParaRPr lang="en-GB" sz="1400" dirty="0"/>
          </a:p>
        </p:txBody>
      </p:sp>
      <p:sp>
        <p:nvSpPr>
          <p:cNvPr id="44" name="Rounded Rectangular Callout 43"/>
          <p:cNvSpPr/>
          <p:nvPr/>
        </p:nvSpPr>
        <p:spPr>
          <a:xfrm>
            <a:off x="4561670" y="3062451"/>
            <a:ext cx="1543551" cy="1143669"/>
          </a:xfrm>
          <a:prstGeom prst="wedgeRoundRectCallout">
            <a:avLst>
              <a:gd name="adj1" fmla="val -40082"/>
              <a:gd name="adj2" fmla="val -75684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 smtClean="0"/>
              <a:t>The particle comes to instantaneous rest =&gt; Final K.E. = 0</a:t>
            </a:r>
            <a:endParaRPr lang="en-GB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467053" y="3062451"/>
            <a:ext cx="2606267" cy="1189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Driving force?</a:t>
            </a:r>
            <a:endParaRPr lang="en-GB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167603" y="3062451"/>
            <a:ext cx="1312584" cy="1189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Initial G.P.E?</a:t>
            </a:r>
            <a:endParaRPr lang="en-GB" sz="28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4545132" y="3062451"/>
            <a:ext cx="1608284" cy="1189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Final K.E?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6259586" y="3062451"/>
            <a:ext cx="2614483" cy="17927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Diagram?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ular Callout 48"/>
              <p:cNvSpPr/>
              <p:nvPr/>
            </p:nvSpPr>
            <p:spPr>
              <a:xfrm>
                <a:off x="755576" y="4978611"/>
                <a:ext cx="1543551" cy="342211"/>
              </a:xfrm>
              <a:prstGeom prst="wedgeRoundRectCallout">
                <a:avLst>
                  <a:gd name="adj1" fmla="val 44539"/>
                  <a:gd name="adj2" fmla="val -109050"/>
                  <a:gd name="adj3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𝑥𝑠𝑖𝑛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45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Rounded Rectangular Callout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978611"/>
                <a:ext cx="1543551" cy="342211"/>
              </a:xfrm>
              <a:prstGeom prst="wedgeRoundRectCallout">
                <a:avLst>
                  <a:gd name="adj1" fmla="val 44539"/>
                  <a:gd name="adj2" fmla="val -109050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2843808" y="4978611"/>
            <a:ext cx="2140571" cy="643772"/>
            <a:chOff x="2863477" y="4873460"/>
            <a:chExt cx="2140571" cy="643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ed Rectangular Callout 49"/>
                <p:cNvSpPr/>
                <p:nvPr/>
              </p:nvSpPr>
              <p:spPr>
                <a:xfrm>
                  <a:off x="2863477" y="4873460"/>
                  <a:ext cx="2140571" cy="643772"/>
                </a:xfrm>
                <a:prstGeom prst="wedgeRoundRectCallout">
                  <a:avLst>
                    <a:gd name="adj1" fmla="val -49209"/>
                    <a:gd name="adj2" fmla="val -78982"/>
                    <a:gd name="adj3" fmla="val 16667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lang="en-GB" sz="1400" dirty="0" smtClean="0">
                      <a:latin typeface="Cambria Math" panose="02040503050406030204" pitchFamily="18" charset="0"/>
                    </a:rPr>
                    <a:t>         R = 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45</m:t>
                      </m:r>
                    </m:oMath>
                  </a14:m>
                  <a:endParaRPr lang="en-GB" sz="1400" b="0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𝑚𝑔𝑐𝑜𝑠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50" name="Rounded Rectangular Callout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3477" y="4873460"/>
                  <a:ext cx="2140571" cy="643772"/>
                </a:xfrm>
                <a:prstGeom prst="wedgeRoundRectCallout">
                  <a:avLst>
                    <a:gd name="adj1" fmla="val -49209"/>
                    <a:gd name="adj2" fmla="val -78982"/>
                    <a:gd name="adj3" fmla="val 16667"/>
                  </a:avLst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/>
            <p:nvPr/>
          </p:nvCxnSpPr>
          <p:spPr>
            <a:xfrm>
              <a:off x="3037316" y="4968404"/>
              <a:ext cx="72008" cy="226942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235E5DB-A5FA-4B3D-A0DE-8E5798A28341}"/>
                  </a:ext>
                </a:extLst>
              </p:cNvPr>
              <p:cNvSpPr/>
              <p:nvPr/>
            </p:nvSpPr>
            <p:spPr>
              <a:xfrm>
                <a:off x="453072" y="4931967"/>
                <a:ext cx="2111148" cy="37720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?</a:t>
                </a:r>
                <a:endParaRPr lang="en-GB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235E5DB-A5FA-4B3D-A0DE-8E5798A28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72" y="4931967"/>
                <a:ext cx="2111148" cy="377208"/>
              </a:xfrm>
              <a:prstGeom prst="rect">
                <a:avLst/>
              </a:prstGeom>
              <a:blipFill>
                <a:blip r:embed="rId12"/>
                <a:stretch>
                  <a:fillRect t="-4545" b="-196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235E5DB-A5FA-4B3D-A0DE-8E5798A28341}"/>
                  </a:ext>
                </a:extLst>
              </p:cNvPr>
              <p:cNvSpPr/>
              <p:nvPr/>
            </p:nvSpPr>
            <p:spPr>
              <a:xfrm>
                <a:off x="2606703" y="4941087"/>
                <a:ext cx="2373367" cy="75054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a:fld id="{3493B7AE-76EA-4759-8B58-9A8BEDA1639F}" type="mathplaceholder">
                      <a:rPr lang="en-GB" b="0" i="1" smtClean="0">
                        <a:latin typeface="Cambria Math" panose="02040503050406030204" pitchFamily="18" charset="0"/>
                      </a:rPr>
                      <a:t>.</a:t>
                    </a:fld>
                  </m:oMath>
                </a14:m>
                <a:r>
                  <a:rPr lang="en-GB" dirty="0" smtClean="0"/>
                  <a:t>?</a:t>
                </a:r>
                <a:endParaRPr lang="en-GB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235E5DB-A5FA-4B3D-A0DE-8E5798A28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703" y="4941087"/>
                <a:ext cx="2373367" cy="75054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463153" y="5590198"/>
            <a:ext cx="4516917" cy="12231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Solution (remainder)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8947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5" grpId="0" animBg="1"/>
      <p:bldP spid="42" grpId="0" animBg="1"/>
      <p:bldP spid="43" grpId="0" animBg="1"/>
      <p:bldP spid="44" grpId="0" animBg="1"/>
      <p:bldP spid="28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Another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0256" y="883101"/>
                <a:ext cx="8422343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[Textbook] A skier is moving downhill and passes point A on a ski run at 6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 smtClean="0"/>
                  <a:t>. After descending 50m vertically the run begins to ascend. When the skier has ascended 25m to the point B her speed is 4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 smtClean="0"/>
                  <a:t>. The skier and her skis have a combined mass of 55kg. The total distance she travels from A to B is 1400m. The non-gravitational resistances to motion are constant and have a total magnitude of 12N. Calculate the work done by the skier.</a:t>
                </a:r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56" y="883101"/>
                <a:ext cx="842234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Image result for ski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1834335" cy="11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alla, Oestberg give Norway 1-2 finish in cross-country freestyle spri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75194"/>
            <a:ext cx="1834335" cy="12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6971" y="2308495"/>
                <a:ext cx="8208912" cy="1705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By the conservation of Energy:</a:t>
                </a:r>
              </a:p>
              <a:p>
                <a:r>
                  <a:rPr lang="en-GB" dirty="0" smtClean="0"/>
                  <a:t>driving </a:t>
                </a:r>
                <a:r>
                  <a:rPr lang="en-GB" dirty="0"/>
                  <a:t>force x distance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+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+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+ resistance x </a:t>
                </a:r>
                <a:r>
                  <a:rPr lang="en-GB" dirty="0" smtClean="0"/>
                  <a:t>distance</a:t>
                </a:r>
                <a:br>
                  <a:rPr lang="en-GB" dirty="0" smtClean="0"/>
                </a:br>
                <a:endParaRPr lang="en-GB" dirty="0" smtClean="0"/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×55×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+55×9.8×50=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×55×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+55×9.8×25+12×1400</m:t>
                    </m:r>
                  </m:oMath>
                </a14:m>
                <a:endParaRPr lang="en-GB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GB" dirty="0" smtClean="0"/>
                  <a:t>W = 2780 J (3 S.F.)</a:t>
                </a:r>
                <a:endParaRPr lang="en-GB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1" y="2308495"/>
                <a:ext cx="8208912" cy="1705595"/>
              </a:xfrm>
              <a:prstGeom prst="rect">
                <a:avLst/>
              </a:prstGeom>
              <a:blipFill>
                <a:blip r:embed="rId5"/>
                <a:stretch>
                  <a:fillRect l="-669" t="-2151" b="-5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60256" y="3212976"/>
            <a:ext cx="8422343" cy="8011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</a:t>
            </a:r>
            <a:endParaRPr lang="en-GB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F91CF0-0C3D-4915-9483-85F22A6FE10C}"/>
              </a:ext>
            </a:extLst>
          </p:cNvPr>
          <p:cNvSpPr txBox="1"/>
          <p:nvPr/>
        </p:nvSpPr>
        <p:spPr>
          <a:xfrm>
            <a:off x="3563888" y="4722310"/>
            <a:ext cx="3168352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Note</a:t>
            </a:r>
            <a:r>
              <a:rPr lang="en-GB" sz="1400" dirty="0" smtClean="0"/>
              <a:t>: It is not that common for skiers to ‘do work’. They mostly rely on their G.P.E. to slide downhill.</a:t>
            </a:r>
          </a:p>
          <a:p>
            <a:r>
              <a:rPr lang="en-GB" sz="1400" dirty="0" smtClean="0"/>
              <a:t>In this question the skier does do work and may look more like the skier in the bottom of the two pictures on the right.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6017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32898"/>
            <a:ext cx="8618590" cy="48750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623B49E-D206-4FAF-97F8-6FE9784FED81}"/>
              </a:ext>
            </a:extLst>
          </p:cNvPr>
          <p:cNvSpPr txBox="1"/>
          <p:nvPr/>
        </p:nvSpPr>
        <p:spPr>
          <a:xfrm>
            <a:off x="325576" y="860594"/>
            <a:ext cx="381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</a:t>
            </a:r>
            <a:r>
              <a:rPr lang="en-GB" dirty="0" smtClean="0"/>
              <a:t>M2 June 2007 Q4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9040" y="6170858"/>
                <a:ext cx="870845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 smtClean="0"/>
                  <a:t>Extension: </a:t>
                </a:r>
                <a:r>
                  <a:rPr lang="en-GB" dirty="0" smtClean="0"/>
                  <a:t>If B starts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 smtClean="0"/>
                  <a:t> meters above the ground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 smtClean="0"/>
                  <a:t> Find an expression,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 smtClean="0"/>
                  <a:t> for the total distance travelled by A before it first comes to rest.</a:t>
                </a:r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40" y="6170858"/>
                <a:ext cx="8708454" cy="646331"/>
              </a:xfrm>
              <a:prstGeom prst="rect">
                <a:avLst/>
              </a:prstGeom>
              <a:blipFill>
                <a:blip r:embed="rId3"/>
                <a:stretch>
                  <a:fillRect l="-63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164" t="13602"/>
          <a:stretch/>
        </p:blipFill>
        <p:spPr>
          <a:xfrm>
            <a:off x="6278686" y="19217"/>
            <a:ext cx="2659782" cy="11825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6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164"/>
          <a:stretch/>
        </p:blipFill>
        <p:spPr>
          <a:xfrm>
            <a:off x="6372200" y="1243452"/>
            <a:ext cx="2659782" cy="13687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32898"/>
            <a:ext cx="6046624" cy="34202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623B49E-D206-4FAF-97F8-6FE9784FED81}"/>
              </a:ext>
            </a:extLst>
          </p:cNvPr>
          <p:cNvSpPr txBox="1"/>
          <p:nvPr/>
        </p:nvSpPr>
        <p:spPr>
          <a:xfrm>
            <a:off x="325576" y="860594"/>
            <a:ext cx="381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</a:t>
            </a:r>
            <a:r>
              <a:rPr lang="en-GB" dirty="0" smtClean="0"/>
              <a:t>M2 June 2007 Q4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76" y="4677670"/>
            <a:ext cx="6981825" cy="2028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532215" y="2887217"/>
                <a:ext cx="233975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b="1" dirty="0" smtClean="0"/>
                  <a:t>Extension:</a:t>
                </a:r>
              </a:p>
              <a:p>
                <a:r>
                  <a:rPr lang="en-GB" sz="1400" dirty="0" smtClean="0"/>
                  <a:t>If B starts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 smtClean="0"/>
                  <a:t> meters above the ground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1400" dirty="0" smtClean="0"/>
                  <a:t> Find an expression,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/>
                  <a:t> for the total distance travelled by A before it first comes to rest.</a:t>
                </a:r>
                <a:endParaRPr lang="en-GB" sz="1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215" y="2887217"/>
                <a:ext cx="2339752" cy="1384995"/>
              </a:xfrm>
              <a:prstGeom prst="rect">
                <a:avLst/>
              </a:prstGeom>
              <a:blipFill>
                <a:blip r:embed="rId5"/>
                <a:stretch>
                  <a:fillRect l="-783" t="-881" r="-2350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36297" y="5085184"/>
                <a:ext cx="1907704" cy="1491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000" b="1" dirty="0" smtClean="0"/>
                  <a:t>Answer to Extension:</a:t>
                </a:r>
              </a:p>
              <a:p>
                <a:r>
                  <a:rPr lang="en-GB" sz="1000" b="0" dirty="0" smtClean="0"/>
                  <a:t>Let extra distance =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00" b="0" dirty="0" smtClean="0"/>
              </a:p>
              <a:p>
                <a:r>
                  <a:rPr lang="en-GB" sz="1000" b="0" dirty="0" smtClean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𝑚𝑔h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GB" sz="1000" b="0" dirty="0" smtClean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𝑔𝑠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𝑚𝑔𝑥</m:t>
                    </m:r>
                    <m:f>
                      <m:f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𝑚𝑔</m:t>
                    </m:r>
                    <m:f>
                      <m:f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00" b="0" i="1" dirty="0" smtClean="0">
                  <a:latin typeface="Cambria Math" panose="02040503050406030204" pitchFamily="18" charset="0"/>
                </a:endParaRPr>
              </a:p>
              <a:p>
                <a:pPr marL="171450" indent="-17145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00" b="0" dirty="0" smtClean="0"/>
              </a:p>
              <a:p>
                <a:pPr marL="171450" indent="-17145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GB" sz="1000" b="0" i="1" dirty="0" smtClean="0">
                  <a:latin typeface="Cambria Math" panose="02040503050406030204" pitchFamily="18" charset="0"/>
                </a:endParaRPr>
              </a:p>
              <a:p>
                <a:pPr marL="171450" indent="-171450">
                  <a:buFont typeface="Symbol" panose="05050102010706020507" pitchFamily="18" charset="2"/>
                  <a:buChar char="Þ"/>
                </a:pPr>
                <a:r>
                  <a:rPr lang="en-GB" sz="1000" b="0" i="1" dirty="0" smtClean="0">
                    <a:latin typeface="Cambria Math" panose="02040503050406030204" pitchFamily="18" charset="0"/>
                  </a:rPr>
                  <a:t>Total distance =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GB" sz="1000" dirty="0" smtClean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7" y="5085184"/>
                <a:ext cx="1907704" cy="14918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25576" y="4581128"/>
            <a:ext cx="8706406" cy="3195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a?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ular Callout 14"/>
              <p:cNvSpPr/>
              <p:nvPr/>
            </p:nvSpPr>
            <p:spPr>
              <a:xfrm>
                <a:off x="185328" y="6335446"/>
                <a:ext cx="4493451" cy="534112"/>
              </a:xfrm>
              <a:prstGeom prst="wedgeRoundRectCallout">
                <a:avLst>
                  <a:gd name="adj1" fmla="val -28066"/>
                  <a:gd name="adj2" fmla="val -161240"/>
                  <a:gd name="adj3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sz="1400" dirty="0" smtClean="0"/>
                  <a:t>Let initial G.P.E. and K.E. of BOTH particles = 0</a:t>
                </a:r>
              </a:p>
              <a:p>
                <a:pPr algn="ctr"/>
                <a:r>
                  <a:rPr lang="en-US" sz="1400" dirty="0" smtClean="0"/>
                  <a:t>=&gt;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0=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𝑚𝑔h𝑠𝑖𝑛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gh</m:t>
                    </m:r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𝑅h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ounded 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28" y="6335446"/>
                <a:ext cx="4493451" cy="534112"/>
              </a:xfrm>
              <a:prstGeom prst="wedgeRoundRectCallout">
                <a:avLst>
                  <a:gd name="adj1" fmla="val -28066"/>
                  <a:gd name="adj2" fmla="val -161240"/>
                  <a:gd name="adj3" fmla="val 16667"/>
                </a:avLst>
              </a:prstGeom>
              <a:blipFill>
                <a:blip r:embed="rId7"/>
                <a:stretch>
                  <a:fillRect b="-53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23528" y="5027438"/>
            <a:ext cx="8706406" cy="17035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b?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537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2C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Mechanics 1</a:t>
            </a:r>
          </a:p>
          <a:p>
            <a:r>
              <a:rPr lang="en-GB" sz="2400" dirty="0"/>
              <a:t>Pages </a:t>
            </a:r>
            <a:r>
              <a:rPr lang="en-GB" sz="2400" dirty="0" smtClean="0"/>
              <a:t>26-28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683568" y="2492896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Q1-4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Q5-9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Q10-14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Q15-19 </a:t>
            </a:r>
            <a:r>
              <a:rPr lang="en-US" sz="2400" dirty="0"/>
              <a:t>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94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Power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90721A-8EE8-49A3-BD94-FE8D37E1AF2D}"/>
                  </a:ext>
                </a:extLst>
              </p:cNvPr>
              <p:cNvSpPr txBox="1"/>
              <p:nvPr/>
            </p:nvSpPr>
            <p:spPr>
              <a:xfrm>
                <a:off x="180682" y="571579"/>
                <a:ext cx="8837710" cy="117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Power</a:t>
                </a:r>
                <a:r>
                  <a:rPr lang="en-GB" dirty="0" smtClean="0"/>
                  <a:t> is the </a:t>
                </a:r>
                <a:r>
                  <a:rPr lang="en-GB" b="1" dirty="0" smtClean="0"/>
                  <a:t>rate of doing work </a:t>
                </a:r>
                <a:r>
                  <a:rPr lang="en-GB" dirty="0" smtClean="0"/>
                  <a:t>or </a:t>
                </a:r>
                <a:r>
                  <a:rPr lang="en-GB" b="1" u="sng" dirty="0" smtClean="0"/>
                  <a:t>energy input per unit of time</a:t>
                </a:r>
              </a:p>
              <a:p>
                <a:r>
                  <a:rPr lang="en-GB" dirty="0" smtClean="0"/>
                  <a:t>Using the second definition: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𝑒𝑛𝑒𝑟𝑔𝑦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𝐹𝑜𝑟𝑐𝑒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𝑑𝑖𝑠𝑡𝑎𝑛𝑐𝑒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𝐹𝑜𝑟𝑐𝑒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𝑣𝑒𝑙𝑜𝑐𝑖𝑡𝑦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𝑭𝒗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90721A-8EE8-49A3-BD94-FE8D37E1A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82" y="571579"/>
                <a:ext cx="8837710" cy="1172244"/>
              </a:xfrm>
              <a:prstGeom prst="rect">
                <a:avLst/>
              </a:prstGeom>
              <a:blipFill>
                <a:blip r:embed="rId3"/>
                <a:stretch>
                  <a:fillRect l="-621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580112" y="1920468"/>
            <a:ext cx="2448272" cy="789868"/>
            <a:chOff x="2987824" y="1772816"/>
            <a:chExt cx="2016224" cy="864096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2987824" y="1772816"/>
              <a:ext cx="2016224" cy="864096"/>
            </a:xfrm>
            <a:prstGeom prst="wedgeRoundRectCallout">
              <a:avLst>
                <a:gd name="adj1" fmla="val -921"/>
                <a:gd name="adj2" fmla="val -89923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15" name="Rounded Rectangular Callout 14"/>
            <p:cNvSpPr/>
            <p:nvPr/>
          </p:nvSpPr>
          <p:spPr>
            <a:xfrm>
              <a:off x="2987824" y="1772816"/>
              <a:ext cx="2016224" cy="864096"/>
            </a:xfrm>
            <a:prstGeom prst="wedgeRoundRectCallout">
              <a:avLst>
                <a:gd name="adj1" fmla="val -42494"/>
                <a:gd name="adj2" fmla="val -91687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400" dirty="0" smtClean="0"/>
                <a:t>Directions must be consistent (if not, use components that do have consistent directions)</a:t>
              </a:r>
              <a:endParaRPr lang="en-GB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E1A778-0D57-4AA6-8E53-004B51F96690}"/>
                  </a:ext>
                </a:extLst>
              </p:cNvPr>
              <p:cNvSpPr txBox="1"/>
              <p:nvPr/>
            </p:nvSpPr>
            <p:spPr>
              <a:xfrm>
                <a:off x="107504" y="6536377"/>
                <a:ext cx="89289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GB" sz="1200" dirty="0" smtClean="0"/>
                  <a:t>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12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200" dirty="0" smtClean="0"/>
                  <a:t> are vectors you can use the scalar product to calculate power (there is no evidence that this is required in the exam).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E1A778-0D57-4AA6-8E53-004B51F96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536377"/>
                <a:ext cx="8928992" cy="276999"/>
              </a:xfrm>
              <a:prstGeom prst="rect">
                <a:avLst/>
              </a:prstGeom>
              <a:blipFill>
                <a:blip r:embed="rId4"/>
                <a:stretch>
                  <a:fillRect l="-68" t="-4348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1337" y="3532339"/>
                <a:ext cx="8915400" cy="48346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Wingdings" panose="05000000000000000000" pitchFamily="2" charset="2"/>
                  <a:buChar char="!"/>
                  <a:defRPr>
                    <a:solidFill>
                      <a:schemeClr val="bg1"/>
                    </a:solidFill>
                  </a:defRPr>
                </a:lvl1pPr>
              </a:lstStyle>
              <a:p>
                <a:pPr algn="ctr"/>
                <a:r>
                  <a:rPr lang="en-GB" dirty="0" smtClean="0"/>
                  <a:t>d</a:t>
                </a:r>
                <a:r>
                  <a:rPr lang="en-GB" dirty="0"/>
                  <a:t>riving force x distance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+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+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+ resistance x distance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" y="3532339"/>
                <a:ext cx="8915400" cy="483466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/>
              <p:cNvSpPr/>
              <p:nvPr/>
            </p:nvSpPr>
            <p:spPr>
              <a:xfrm>
                <a:off x="1835696" y="4525331"/>
                <a:ext cx="3024336" cy="991901"/>
              </a:xfrm>
              <a:prstGeom prst="wedgeRoundRectCallout">
                <a:avLst>
                  <a:gd name="adj1" fmla="val -61300"/>
                  <a:gd name="adj2" fmla="val -114279"/>
                  <a:gd name="adj3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Driving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Force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40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Power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40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speed</m:t>
                        </m:r>
                      </m:den>
                    </m:f>
                  </m:oMath>
                </a14:m>
                <a:r>
                  <a:rPr lang="en-GB" dirty="0" smtClean="0"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endParaRPr lang="en-GB" dirty="0"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ounded 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525331"/>
                <a:ext cx="3024336" cy="991901"/>
              </a:xfrm>
              <a:prstGeom prst="wedgeRoundRectCallout">
                <a:avLst>
                  <a:gd name="adj1" fmla="val -61300"/>
                  <a:gd name="adj2" fmla="val -114279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F91CF0-0C3D-4915-9483-85F22A6FE10C}"/>
                  </a:ext>
                </a:extLst>
              </p:cNvPr>
              <p:cNvSpPr txBox="1"/>
              <p:nvPr/>
            </p:nvSpPr>
            <p:spPr>
              <a:xfrm>
                <a:off x="5580112" y="2830216"/>
                <a:ext cx="3405276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Units</a:t>
                </a:r>
                <a:r>
                  <a:rPr lang="en-GB" sz="1400" dirty="0" smtClean="0"/>
                  <a:t>: Power is measured in Watts (W).</a:t>
                </a:r>
                <a:br>
                  <a:rPr lang="en-GB" sz="1400" dirty="0" smtClean="0"/>
                </a:br>
                <a:r>
                  <a:rPr lang="en-GB" sz="1400" dirty="0" smtClean="0"/>
                  <a:t>A Watt is equivalent to 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𝐽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 smtClean="0"/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𝑘𝑔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GB" sz="1400" dirty="0" smtClean="0"/>
                  <a:t>.</a:t>
                </a:r>
                <a:endParaRPr lang="en-GB" sz="14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F91CF0-0C3D-4915-9483-85F22A6FE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830216"/>
                <a:ext cx="3405276" cy="523220"/>
              </a:xfrm>
              <a:prstGeom prst="rect">
                <a:avLst/>
              </a:prstGeom>
              <a:blipFill>
                <a:blip r:embed="rId7"/>
                <a:stretch>
                  <a:fillRect l="-178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2309544" y="1186871"/>
            <a:ext cx="6675844" cy="21665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</a:t>
            </a:r>
            <a:endParaRPr lang="en-GB" sz="2800" dirty="0"/>
          </a:p>
        </p:txBody>
      </p:sp>
      <p:pic>
        <p:nvPicPr>
          <p:cNvPr id="2050" name="Picture 2" descr="Image result for he man i have the pow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35" y="4118290"/>
            <a:ext cx="2315602" cy="231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6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An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0256" y="883101"/>
                <a:ext cx="8422343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[Textbook] A van of mass 1250kg is travelling along a horizontal road. The van’s engine is working at 24kW. The constant resistance to motion has a magnitude of 600N. </a:t>
                </a:r>
                <a:r>
                  <a:rPr lang="en-US" sz="1600" dirty="0"/>
                  <a:t>Calculate </a:t>
                </a:r>
                <a:r>
                  <a:rPr lang="en-GB" sz="1600" dirty="0" smtClean="0"/>
                  <a:t>:</a:t>
                </a:r>
              </a:p>
              <a:p>
                <a:pPr marL="342900" indent="-342900">
                  <a:buAutoNum type="alphaLcParenR"/>
                </a:pPr>
                <a:r>
                  <a:rPr lang="en-US" sz="1600" dirty="0" smtClean="0"/>
                  <a:t>the acceleration of the van when it is travelling 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600" dirty="0" smtClean="0"/>
              </a:p>
              <a:p>
                <a:pPr marL="342900" indent="-342900">
                  <a:buAutoNum type="alphaLcParenR"/>
                </a:pPr>
                <a:r>
                  <a:rPr lang="en-US" sz="1600" dirty="0" smtClean="0"/>
                  <a:t>the maximum speed of the van.</a:t>
                </a:r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56" y="883101"/>
                <a:ext cx="8422343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907704" y="3203450"/>
            <a:ext cx="178190" cy="178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>
            <a:off x="2085894" y="3292545"/>
            <a:ext cx="14059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88887" y="292817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GB" dirty="0"/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683568" y="3292545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9592" y="292321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600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91680" y="2492896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691680" y="2799434"/>
            <a:ext cx="648072" cy="8384"/>
            <a:chOff x="1844080" y="2636912"/>
            <a:chExt cx="648072" cy="8384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844080" y="2645296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1907704" y="2636912"/>
              <a:ext cx="504056" cy="83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901627" y="219612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899320" y="25191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67543" y="3638660"/>
                <a:ext cx="8315055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a) + -&gt;        F=ma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dirty="0" smtClean="0"/>
                  <a:t>      T-600=1250a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dirty="0" smtClean="0"/>
                  <a:t>4000-600=1250a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dirty="0" smtClean="0"/>
                  <a:t>              a=2.72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b) At maximum speed there will be no acceleration so the resultant force = 0 =&gt; T’=600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dirty="0" smtClean="0"/>
                  <a:t>24000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=600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b="0" dirty="0" smtClean="0"/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dirty="0" smtClean="0"/>
                  <a:t>V = 40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endParaRPr lang="en-GB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3638660"/>
                <a:ext cx="8315055" cy="2308324"/>
              </a:xfrm>
              <a:prstGeom prst="rect">
                <a:avLst/>
              </a:prstGeom>
              <a:blipFill>
                <a:blip r:embed="rId3"/>
                <a:stretch>
                  <a:fillRect l="-660" t="-1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148927" y="3796432"/>
                <a:ext cx="244827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+ -&gt;       Power = </a:t>
                </a:r>
                <a:r>
                  <a:rPr lang="en-GB" dirty="0" err="1" smtClean="0"/>
                  <a:t>Fv</a:t>
                </a:r>
                <a:endParaRPr lang="en-GB" dirty="0" smtClean="0"/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dirty="0" smtClean="0"/>
                  <a:t>24000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=4000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927" y="3796432"/>
                <a:ext cx="2448272" cy="923330"/>
              </a:xfrm>
              <a:prstGeom prst="rect">
                <a:avLst/>
              </a:prstGeom>
              <a:blipFill>
                <a:blip r:embed="rId4"/>
                <a:stretch>
                  <a:fillRect l="-2244" t="-3974" b="-8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ular Callout 24"/>
          <p:cNvSpPr/>
          <p:nvPr/>
        </p:nvSpPr>
        <p:spPr>
          <a:xfrm>
            <a:off x="6228184" y="5339059"/>
            <a:ext cx="2420774" cy="575186"/>
          </a:xfrm>
          <a:prstGeom prst="wedgeRoundRectCallout">
            <a:avLst>
              <a:gd name="adj1" fmla="val 25139"/>
              <a:gd name="adj2" fmla="val -113979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 smtClean="0"/>
              <a:t>T’ used instead of T as the force has changed</a:t>
            </a:r>
            <a:endParaRPr lang="en-GB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60256" y="4817146"/>
            <a:ext cx="8417728" cy="1158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b?</a:t>
            </a:r>
            <a:endParaRPr lang="en-GB" sz="2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60256" y="2083056"/>
            <a:ext cx="8417728" cy="14899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Diagram?</a:t>
            </a:r>
            <a:endParaRPr lang="en-GB" sz="28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60256" y="3666838"/>
            <a:ext cx="8417728" cy="10809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a</a:t>
            </a:r>
            <a:r>
              <a:rPr lang="en-GB" sz="2800" dirty="0" smtClean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8543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623B49E-D206-4FAF-97F8-6FE9784FED81}"/>
              </a:ext>
            </a:extLst>
          </p:cNvPr>
          <p:cNvSpPr txBox="1"/>
          <p:nvPr/>
        </p:nvSpPr>
        <p:spPr>
          <a:xfrm>
            <a:off x="325576" y="860594"/>
            <a:ext cx="3804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</a:t>
            </a:r>
            <a:r>
              <a:rPr lang="en-GB" dirty="0" smtClean="0"/>
              <a:t>M2 June 2003 Q6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75" y="1186871"/>
            <a:ext cx="8400060" cy="18820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75" y="3395236"/>
            <a:ext cx="8329604" cy="14739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407198" y="3271098"/>
            <a:ext cx="8329604" cy="15727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191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What do we understand by </a:t>
              </a:r>
              <a:r>
                <a:rPr lang="en-GB" sz="3200" b="1" dirty="0" smtClean="0">
                  <a:latin typeface="+mj-lt"/>
                </a:rPr>
                <a:t>Work</a:t>
              </a:r>
              <a:r>
                <a:rPr lang="en-GB" sz="3200" dirty="0" smtClean="0">
                  <a:latin typeface="+mj-lt"/>
                </a:rPr>
                <a:t>?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B90721A-8EE8-49A3-BD94-FE8D37E1AF2D}"/>
              </a:ext>
            </a:extLst>
          </p:cNvPr>
          <p:cNvSpPr txBox="1"/>
          <p:nvPr/>
        </p:nvSpPr>
        <p:spPr>
          <a:xfrm>
            <a:off x="180682" y="571579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an object has </a:t>
            </a:r>
            <a:r>
              <a:rPr lang="en-GB" b="1" i="1" dirty="0" smtClean="0"/>
              <a:t>energy</a:t>
            </a:r>
            <a:r>
              <a:rPr lang="en-GB" dirty="0" smtClean="0"/>
              <a:t> =&gt; it can do </a:t>
            </a:r>
            <a:r>
              <a:rPr lang="en-GB" b="1" i="1" dirty="0" smtClean="0"/>
              <a:t>work</a:t>
            </a:r>
            <a:r>
              <a:rPr lang="en-GB" dirty="0" smtClean="0"/>
              <a:t>.</a:t>
            </a:r>
          </a:p>
          <a:p>
            <a:r>
              <a:rPr lang="en-GB" b="1" i="1" dirty="0" smtClean="0"/>
              <a:t>Work</a:t>
            </a:r>
            <a:r>
              <a:rPr lang="en-GB" dirty="0" smtClean="0"/>
              <a:t> transfers energy from one place or form to another.</a:t>
            </a:r>
          </a:p>
          <a:p>
            <a:r>
              <a:rPr lang="en-GB" b="1" i="1" dirty="0"/>
              <a:t>Work</a:t>
            </a:r>
            <a:r>
              <a:rPr lang="en-GB" dirty="0" smtClean="0"/>
              <a:t> is done by a force when it moves an object.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72C205-6FA4-44DA-809F-18589BF9554C}"/>
                  </a:ext>
                </a:extLst>
              </p:cNvPr>
              <p:cNvSpPr txBox="1"/>
              <p:nvPr/>
            </p:nvSpPr>
            <p:spPr>
              <a:xfrm>
                <a:off x="179512" y="1636306"/>
                <a:ext cx="5832648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dirty="0" smtClean="0">
                    <a:solidFill>
                      <a:schemeClr val="bg1"/>
                    </a:solidFill>
                  </a:rPr>
                  <a:t>Work (a bit like energy) </a:t>
                </a:r>
                <a:r>
                  <a:rPr lang="en-GB" dirty="0">
                    <a:solidFill>
                      <a:schemeClr val="bg1"/>
                    </a:solidFill>
                  </a:rPr>
                  <a:t>= Force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distance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72C205-6FA4-44DA-809F-18589BF95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36306"/>
                <a:ext cx="5832648" cy="369332"/>
              </a:xfrm>
              <a:prstGeom prst="rect">
                <a:avLst/>
              </a:prstGeom>
              <a:blipFill>
                <a:blip r:embed="rId2"/>
                <a:stretch>
                  <a:fillRect l="-62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987824" y="2186196"/>
            <a:ext cx="2448272" cy="572876"/>
            <a:chOff x="2987824" y="1772816"/>
            <a:chExt cx="2016224" cy="864096"/>
          </a:xfrm>
        </p:grpSpPr>
        <p:sp>
          <p:nvSpPr>
            <p:cNvPr id="37" name="Rounded Rectangular Callout 36"/>
            <p:cNvSpPr/>
            <p:nvPr/>
          </p:nvSpPr>
          <p:spPr>
            <a:xfrm>
              <a:off x="2987824" y="1772816"/>
              <a:ext cx="2016224" cy="864096"/>
            </a:xfrm>
            <a:prstGeom prst="wedgeRoundRectCallout">
              <a:avLst>
                <a:gd name="adj1" fmla="val -921"/>
                <a:gd name="adj2" fmla="val -89923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31" name="Rounded Rectangular Callout 30"/>
            <p:cNvSpPr/>
            <p:nvPr/>
          </p:nvSpPr>
          <p:spPr>
            <a:xfrm>
              <a:off x="2987824" y="1772816"/>
              <a:ext cx="2016224" cy="864096"/>
            </a:xfrm>
            <a:prstGeom prst="wedgeRoundRectCallout">
              <a:avLst>
                <a:gd name="adj1" fmla="val -42494"/>
                <a:gd name="adj2" fmla="val -91687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400" dirty="0" smtClean="0"/>
                <a:t>Directions must be consistent (if not, use components)</a:t>
              </a:r>
              <a:endParaRPr lang="en-GB" sz="1400" dirty="0"/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C0FD29-41DD-49EC-9AB8-88BAB1B21871}"/>
              </a:ext>
            </a:extLst>
          </p:cNvPr>
          <p:cNvCxnSpPr>
            <a:cxnSpLocks/>
          </p:cNvCxnSpPr>
          <p:nvPr/>
        </p:nvCxnSpPr>
        <p:spPr>
          <a:xfrm>
            <a:off x="1476774" y="3452983"/>
            <a:ext cx="487680" cy="762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74EEDC-5BD6-40DF-B743-EA00FA0737E8}"/>
                  </a:ext>
                </a:extLst>
              </p:cNvPr>
              <p:cNvSpPr txBox="1"/>
              <p:nvPr/>
            </p:nvSpPr>
            <p:spPr>
              <a:xfrm>
                <a:off x="1506622" y="3075896"/>
                <a:ext cx="566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74EEDC-5BD6-40DF-B743-EA00FA073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622" y="3075896"/>
                <a:ext cx="5662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827584" y="3211690"/>
            <a:ext cx="658550" cy="4670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349595" y="3678766"/>
            <a:ext cx="19181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47B9871-3AB4-4A72-9633-44BEE56107B0}"/>
              </a:ext>
            </a:extLst>
          </p:cNvPr>
          <p:cNvSpPr txBox="1"/>
          <p:nvPr/>
        </p:nvSpPr>
        <p:spPr>
          <a:xfrm>
            <a:off x="349594" y="3829330"/>
            <a:ext cx="5590557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 horizontal force of 8N moves a box 5m across a horizontal floor. Calculate the work done by the force.  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D964BCB-B034-4F64-8EE6-4DA02FB6426D}"/>
                  </a:ext>
                </a:extLst>
              </p:cNvPr>
              <p:cNvSpPr txBox="1"/>
              <p:nvPr/>
            </p:nvSpPr>
            <p:spPr>
              <a:xfrm>
                <a:off x="338565" y="4500409"/>
                <a:ext cx="56015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The </a:t>
                </a:r>
                <a:r>
                  <a:rPr lang="en-GB" sz="1600" dirty="0"/>
                  <a:t>force is in the same direction as the </a:t>
                </a:r>
                <a:r>
                  <a:rPr lang="en-GB" sz="1600" dirty="0" smtClean="0"/>
                  <a:t>movement</a:t>
                </a:r>
              </a:p>
              <a:p>
                <a:r>
                  <a:rPr lang="en-GB" sz="1600" dirty="0" smtClean="0"/>
                  <a:t>=&gt; Work done = </a:t>
                </a:r>
                <a:r>
                  <a:rPr lang="en-GB" sz="1600" dirty="0" err="1" smtClean="0"/>
                  <a:t>Fd</a:t>
                </a:r>
                <a:r>
                  <a:rPr lang="en-GB" sz="1600" dirty="0" smtClean="0"/>
                  <a:t> =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×5=40 </m:t>
                    </m:r>
                  </m:oMath>
                </a14:m>
                <a:r>
                  <a:rPr lang="en-GB" sz="1600" dirty="0" smtClean="0"/>
                  <a:t>J</a:t>
                </a:r>
                <a:endParaRPr lang="en-GB" sz="1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D964BCB-B034-4F64-8EE6-4DA02FB64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65" y="4500409"/>
                <a:ext cx="5601585" cy="584775"/>
              </a:xfrm>
              <a:prstGeom prst="rect">
                <a:avLst/>
              </a:prstGeom>
              <a:blipFill>
                <a:blip r:embed="rId4"/>
                <a:stretch>
                  <a:fillRect l="-654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25576" y="4500408"/>
            <a:ext cx="5614574" cy="617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</a:t>
            </a:r>
            <a:endParaRPr lang="en-GB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F91CF0-0C3D-4915-9483-85F22A6FE10C}"/>
              </a:ext>
            </a:extLst>
          </p:cNvPr>
          <p:cNvSpPr txBox="1"/>
          <p:nvPr/>
        </p:nvSpPr>
        <p:spPr>
          <a:xfrm>
            <a:off x="6444208" y="1637977"/>
            <a:ext cx="2448272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Units</a:t>
            </a:r>
            <a:r>
              <a:rPr lang="en-GB" sz="1400" dirty="0" smtClean="0"/>
              <a:t>:</a:t>
            </a:r>
            <a:br>
              <a:rPr lang="en-GB" sz="1400" dirty="0" smtClean="0"/>
            </a:br>
            <a:r>
              <a:rPr lang="en-GB" sz="1400" dirty="0" smtClean="0"/>
              <a:t>If force is in </a:t>
            </a:r>
            <a:r>
              <a:rPr lang="en-GB" sz="1400" dirty="0" err="1" smtClean="0"/>
              <a:t>Newtons</a:t>
            </a:r>
            <a:r>
              <a:rPr lang="en-GB" sz="1400" dirty="0" smtClean="0"/>
              <a:t> (N) and distance in meters (m)</a:t>
            </a:r>
            <a:br>
              <a:rPr lang="en-GB" sz="1400" dirty="0" smtClean="0"/>
            </a:br>
            <a:r>
              <a:rPr lang="en-GB" sz="1400" dirty="0" smtClean="0"/>
              <a:t>=&gt; </a:t>
            </a:r>
            <a:r>
              <a:rPr lang="en-GB" sz="1400" b="1" dirty="0" smtClean="0"/>
              <a:t>Work</a:t>
            </a:r>
            <a:r>
              <a:rPr lang="en-GB" sz="1400" dirty="0" smtClean="0"/>
              <a:t> is in </a:t>
            </a:r>
            <a:r>
              <a:rPr lang="en-GB" sz="1400" b="1" dirty="0" smtClean="0"/>
              <a:t>Joules (J)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8512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7" grpId="0" animBg="1"/>
      <p:bldP spid="40" grpId="0"/>
      <p:bldP spid="43" grpId="0" animBg="1"/>
      <p:bldP spid="52" grpId="0" animBg="1"/>
      <p:bldP spid="53" grpId="0"/>
      <p:bldP spid="56" grpId="0" animBg="1"/>
      <p:bldP spid="56" grpId="1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2D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Mechanics 1</a:t>
            </a:r>
          </a:p>
          <a:p>
            <a:r>
              <a:rPr lang="en-GB" sz="2400" dirty="0"/>
              <a:t>Pages </a:t>
            </a:r>
            <a:r>
              <a:rPr lang="en-GB" sz="2400" dirty="0" smtClean="0"/>
              <a:t>31-33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187624" y="2564904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Q1-5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Q6-10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Q11-13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Q14-17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55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What do we understand by </a:t>
              </a:r>
              <a:r>
                <a:rPr lang="en-GB" sz="3200" b="1" dirty="0" smtClean="0">
                  <a:latin typeface="+mj-lt"/>
                </a:rPr>
                <a:t>Work?</a:t>
              </a:r>
              <a:endParaRPr lang="en-GB" sz="3200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575A05-D562-4ACB-9038-4E82C90B81D9}"/>
              </a:ext>
            </a:extLst>
          </p:cNvPr>
          <p:cNvCxnSpPr/>
          <p:nvPr/>
        </p:nvCxnSpPr>
        <p:spPr>
          <a:xfrm flipV="1">
            <a:off x="539552" y="1645478"/>
            <a:ext cx="2448272" cy="936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F668BD-0EBB-4D3F-B249-D4013660FBA8}"/>
              </a:ext>
            </a:extLst>
          </p:cNvPr>
          <p:cNvCxnSpPr>
            <a:cxnSpLocks/>
          </p:cNvCxnSpPr>
          <p:nvPr/>
        </p:nvCxnSpPr>
        <p:spPr>
          <a:xfrm>
            <a:off x="539552" y="2581582"/>
            <a:ext cx="25405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E314C7-C742-4DEC-8E47-1C0C5CF3BD33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2048203" y="1996271"/>
            <a:ext cx="0" cy="5853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A79AFC-AEC3-479E-B056-99E92C810015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1820258" y="1458362"/>
            <a:ext cx="164945" cy="3858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5E65C1D0-4917-47D4-A309-A0B8C14AD487}"/>
              </a:ext>
            </a:extLst>
          </p:cNvPr>
          <p:cNvSpPr/>
          <p:nvPr/>
        </p:nvSpPr>
        <p:spPr>
          <a:xfrm>
            <a:off x="931496" y="2429886"/>
            <a:ext cx="57150" cy="157163"/>
          </a:xfrm>
          <a:custGeom>
            <a:avLst/>
            <a:gdLst>
              <a:gd name="connsiteX0" fmla="*/ 0 w 57150"/>
              <a:gd name="connsiteY0" fmla="*/ 0 h 157163"/>
              <a:gd name="connsiteX1" fmla="*/ 38100 w 57150"/>
              <a:gd name="connsiteY1" fmla="*/ 71438 h 157163"/>
              <a:gd name="connsiteX2" fmla="*/ 57150 w 57150"/>
              <a:gd name="connsiteY2" fmla="*/ 157163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157163">
                <a:moveTo>
                  <a:pt x="0" y="0"/>
                </a:moveTo>
                <a:cubicBezTo>
                  <a:pt x="14287" y="22622"/>
                  <a:pt x="28575" y="45244"/>
                  <a:pt x="38100" y="71438"/>
                </a:cubicBezTo>
                <a:cubicBezTo>
                  <a:pt x="47625" y="97632"/>
                  <a:pt x="52387" y="127397"/>
                  <a:pt x="57150" y="15716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DE9569-6D01-4B99-ABC1-3465741525B9}"/>
                  </a:ext>
                </a:extLst>
              </p:cNvPr>
              <p:cNvSpPr txBox="1"/>
              <p:nvPr/>
            </p:nvSpPr>
            <p:spPr>
              <a:xfrm>
                <a:off x="936259" y="2371298"/>
                <a:ext cx="27835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DE9569-6D01-4B99-ABC1-346574152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59" y="2371298"/>
                <a:ext cx="278359" cy="230832"/>
              </a:xfrm>
              <a:prstGeom prst="rect">
                <a:avLst/>
              </a:prstGeom>
              <a:blipFill>
                <a:blip r:embed="rId2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081D61-5532-478A-B2F4-96BEE2C752FF}"/>
                  </a:ext>
                </a:extLst>
              </p:cNvPr>
              <p:cNvSpPr txBox="1"/>
              <p:nvPr/>
            </p:nvSpPr>
            <p:spPr>
              <a:xfrm>
                <a:off x="1557825" y="1196752"/>
                <a:ext cx="52486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081D61-5532-478A-B2F4-96BEE2C75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825" y="1196752"/>
                <a:ext cx="524866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B715A78-E298-4648-B887-72ED0D11986F}"/>
                  </a:ext>
                </a:extLst>
              </p:cNvPr>
              <p:cNvSpPr txBox="1"/>
              <p:nvPr/>
            </p:nvSpPr>
            <p:spPr>
              <a:xfrm>
                <a:off x="1714974" y="2203434"/>
                <a:ext cx="29041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B715A78-E298-4648-B887-72ED0D119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974" y="2203434"/>
                <a:ext cx="290417" cy="261610"/>
              </a:xfrm>
              <a:prstGeom prst="rect">
                <a:avLst/>
              </a:prstGeom>
              <a:blipFill>
                <a:blip r:embed="rId4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CA79AFC-AEC3-479E-B056-99E92C810015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1329395" y="1907176"/>
            <a:ext cx="629713" cy="2332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59108" y="1818081"/>
            <a:ext cx="178190" cy="178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7081D61-5532-478A-B2F4-96BEE2C752FF}"/>
                  </a:ext>
                </a:extLst>
              </p:cNvPr>
              <p:cNvSpPr txBox="1"/>
              <p:nvPr/>
            </p:nvSpPr>
            <p:spPr>
              <a:xfrm>
                <a:off x="1127262" y="1818146"/>
                <a:ext cx="52486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5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5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05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7081D61-5532-478A-B2F4-96BEE2C75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62" y="1818146"/>
                <a:ext cx="52486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CA79AFC-AEC3-479E-B056-99E92C810015}"/>
              </a:ext>
            </a:extLst>
          </p:cNvPr>
          <p:cNvCxnSpPr>
            <a:cxnSpLocks/>
            <a:stCxn id="8" idx="7"/>
          </p:cNvCxnSpPr>
          <p:nvPr/>
        </p:nvCxnSpPr>
        <p:spPr>
          <a:xfrm flipV="1">
            <a:off x="2111203" y="1508281"/>
            <a:ext cx="807825" cy="3358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7081D61-5532-478A-B2F4-96BEE2C752FF}"/>
                  </a:ext>
                </a:extLst>
              </p:cNvPr>
              <p:cNvSpPr txBox="1"/>
              <p:nvPr/>
            </p:nvSpPr>
            <p:spPr>
              <a:xfrm>
                <a:off x="2454986" y="1317154"/>
                <a:ext cx="5248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050" b="0" i="1">
                    <a:solidFill>
                      <a:schemeClr val="accent1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7081D61-5532-478A-B2F4-96BEE2C75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986" y="1317154"/>
                <a:ext cx="524866" cy="253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964BCB-B034-4F64-8EE6-4DA02FB6426D}"/>
                  </a:ext>
                </a:extLst>
              </p:cNvPr>
              <p:cNvSpPr txBox="1"/>
              <p:nvPr/>
            </p:nvSpPr>
            <p:spPr>
              <a:xfrm>
                <a:off x="179512" y="743737"/>
                <a:ext cx="87129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The </a:t>
                </a:r>
                <a:r>
                  <a:rPr lang="en-GB" sz="1600" dirty="0"/>
                  <a:t>force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 smtClean="0"/>
                  <a:t>N moves a particle, mass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 smtClean="0"/>
                  <a:t>kg,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 smtClean="0"/>
                  <a:t>m up a rough slope inclined at 30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600" dirty="0" smtClean="0"/>
                  <a:t> to the horizontal.  </a:t>
                </a:r>
                <a:endParaRPr lang="en-GB" sz="16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964BCB-B034-4F64-8EE6-4DA02FB64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43737"/>
                <a:ext cx="8712968" cy="338554"/>
              </a:xfrm>
              <a:prstGeom prst="rect">
                <a:avLst/>
              </a:prstGeom>
              <a:blipFill>
                <a:blip r:embed="rId7"/>
                <a:stretch>
                  <a:fillRect l="-350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616102" y="1317154"/>
                <a:ext cx="5420394" cy="190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The </a:t>
                </a:r>
                <a:r>
                  <a:rPr lang="en-GB" dirty="0"/>
                  <a:t>force is in the same direction as the movement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GB" dirty="0" smtClean="0"/>
                  <a:t>Work </a:t>
                </a:r>
                <a:r>
                  <a:rPr lang="en-GB" dirty="0"/>
                  <a:t>done </a:t>
                </a:r>
                <a:r>
                  <a:rPr lang="en-GB" dirty="0" smtClean="0"/>
                  <a:t>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= Force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b="0" i="0" dirty="0" smtClean="0">
                    <a:latin typeface="Cambria Math" panose="02040503050406030204" pitchFamily="18" charset="0"/>
                  </a:rPr>
                  <a:t> distance</a:t>
                </a:r>
              </a:p>
              <a:p>
                <a:r>
                  <a:rPr lang="en-GB" b="0" dirty="0" smtClean="0"/>
                  <a:t>		=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𝑌𝑥</m:t>
                    </m:r>
                  </m:oMath>
                </a14:m>
                <a:endParaRPr lang="en-GB" dirty="0" smtClean="0"/>
              </a:p>
              <a:p>
                <a:endParaRPr lang="en-GB" sz="1000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𝑌𝑥</m:t>
                    </m:r>
                  </m:oMath>
                </a14:m>
                <a:r>
                  <a:rPr lang="en-GB" dirty="0" smtClean="0"/>
                  <a:t> is the total energy put into the system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.</a:t>
                </a:r>
                <a:br>
                  <a:rPr lang="en-GB" dirty="0" smtClean="0"/>
                </a:br>
                <a:r>
                  <a:rPr lang="en-GB" dirty="0" smtClean="0"/>
                  <a:t>Before the particle moved this was energy stored in a battery or some other form.</a:t>
                </a: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102" y="1317154"/>
                <a:ext cx="5420394" cy="1908215"/>
              </a:xfrm>
              <a:prstGeom prst="rect">
                <a:avLst/>
              </a:prstGeom>
              <a:blipFill>
                <a:blip r:embed="rId8"/>
                <a:stretch>
                  <a:fillRect l="-900" t="-1597" b="-41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52846" y="3371457"/>
                <a:ext cx="8611641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UcParenR"/>
                </a:pPr>
                <a:r>
                  <a:rPr lang="en-GB" dirty="0" smtClean="0"/>
                  <a:t>Some of this work is done </a:t>
                </a:r>
                <a:r>
                  <a:rPr lang="en-GB" b="1" i="1" dirty="0" smtClean="0"/>
                  <a:t>against friction </a:t>
                </a:r>
                <a:r>
                  <a:rPr lang="en-GB" sz="1600" dirty="0" smtClean="0"/>
                  <a:t>(transferred to heat).</a:t>
                </a:r>
                <a:endParaRPr lang="en-GB" dirty="0" smtClean="0"/>
              </a:p>
              <a:p>
                <a:r>
                  <a:rPr lang="en-GB" dirty="0" smtClean="0"/>
                  <a:t>Work done against friction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B) Some of this is work done </a:t>
                </a:r>
                <a:r>
                  <a:rPr lang="en-GB" b="1" i="1" dirty="0" smtClean="0"/>
                  <a:t>against gravity </a:t>
                </a:r>
                <a:r>
                  <a:rPr lang="en-GB" dirty="0" smtClean="0"/>
                  <a:t> </a:t>
                </a:r>
                <a:r>
                  <a:rPr lang="en-GB" sz="1600" dirty="0" smtClean="0"/>
                  <a:t>(transferred to gravitational potential energy)</a:t>
                </a:r>
                <a:r>
                  <a:rPr lang="en-GB" b="1" i="1" dirty="0" smtClean="0"/>
                  <a:t>.</a:t>
                </a:r>
              </a:p>
              <a:p>
                <a:r>
                  <a:rPr lang="en-GB" dirty="0" smtClean="0"/>
                  <a:t>Gravity is not in the same direction as the movement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GB" dirty="0" smtClean="0"/>
                  <a:t>Work done against gravity 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𝑚𝑔𝑠𝑖𝑛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en-GB" b="0" dirty="0" smtClean="0"/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GB" dirty="0" smtClean="0"/>
                  <a:t>Alternatively		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𝑥𝑠𝑖𝑛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30 ×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</m:oMath>
                </a14:m>
                <a:endParaRPr lang="en-GB" dirty="0" smtClean="0"/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endParaRPr lang="en-GB" dirty="0"/>
              </a:p>
              <a:p>
                <a:r>
                  <a:rPr lang="en-GB" dirty="0" smtClean="0"/>
                  <a:t>C) Some of this work may have been transferred to Kinetic energy if the particle gained speed </a:t>
                </a:r>
                <a:r>
                  <a:rPr lang="en-GB" sz="1600" dirty="0" smtClean="0"/>
                  <a:t>(more about this later).</a:t>
                </a:r>
                <a:r>
                  <a:rPr lang="en-GB" dirty="0"/>
                  <a:t/>
                </a:r>
                <a:br>
                  <a:rPr lang="en-GB" dirty="0"/>
                </a:br>
                <a:endParaRPr lang="en-GB" dirty="0" smtClean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6" y="3371457"/>
                <a:ext cx="8611641" cy="3139321"/>
              </a:xfrm>
              <a:prstGeom prst="rect">
                <a:avLst/>
              </a:prstGeom>
              <a:blipFill>
                <a:blip r:embed="rId9"/>
                <a:stretch>
                  <a:fillRect l="-637" t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ular Callout 71"/>
              <p:cNvSpPr/>
              <p:nvPr/>
            </p:nvSpPr>
            <p:spPr>
              <a:xfrm>
                <a:off x="5801187" y="3737951"/>
                <a:ext cx="2736304" cy="286438"/>
              </a:xfrm>
              <a:prstGeom prst="wedgeRoundRectCallout">
                <a:avLst>
                  <a:gd name="adj1" fmla="val -136341"/>
                  <a:gd name="adj2" fmla="val -17200"/>
                  <a:gd name="adj3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sz="14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 smtClean="0"/>
                  <a:t> are in the same direction</a:t>
                </a:r>
                <a:endParaRPr lang="en-GB" sz="1400" dirty="0"/>
              </a:p>
            </p:txBody>
          </p:sp>
        </mc:Choice>
        <mc:Fallback xmlns="">
          <p:sp>
            <p:nvSpPr>
              <p:cNvPr id="72" name="Rounded Rectangular Callout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187" y="3737951"/>
                <a:ext cx="2736304" cy="286438"/>
              </a:xfrm>
              <a:prstGeom prst="wedgeRoundRectCallout">
                <a:avLst>
                  <a:gd name="adj1" fmla="val -136341"/>
                  <a:gd name="adj2" fmla="val -17200"/>
                  <a:gd name="adj3" fmla="val 16667"/>
                </a:avLst>
              </a:prstGeom>
              <a:blipFill>
                <a:blip r:embed="rId10"/>
                <a:stretch>
                  <a:fillRect t="-6383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ular Callout 72"/>
              <p:cNvSpPr/>
              <p:nvPr/>
            </p:nvSpPr>
            <p:spPr>
              <a:xfrm>
                <a:off x="5639604" y="4491644"/>
                <a:ext cx="2736304" cy="502462"/>
              </a:xfrm>
              <a:prstGeom prst="wedgeRoundRectCallout">
                <a:avLst>
                  <a:gd name="adj1" fmla="val -81481"/>
                  <a:gd name="adj2" fmla="val 33693"/>
                  <a:gd name="adj3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𝑔𝑠𝑖𝑛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GB" sz="1400" dirty="0" smtClean="0"/>
                  <a:t> is the component of weight in the direction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 smtClean="0"/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73" name="Rounded Rectangular Callout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04" y="4491644"/>
                <a:ext cx="2736304" cy="502462"/>
              </a:xfrm>
              <a:prstGeom prst="wedgeRoundRectCallout">
                <a:avLst>
                  <a:gd name="adj1" fmla="val -81481"/>
                  <a:gd name="adj2" fmla="val 33693"/>
                  <a:gd name="adj3" fmla="val 16667"/>
                </a:avLst>
              </a:prstGeom>
              <a:blipFill>
                <a:blip r:embed="rId11"/>
                <a:stretch>
                  <a:fillRect t="-3659" b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ounded Rectangular Callout 73"/>
              <p:cNvSpPr/>
              <p:nvPr/>
            </p:nvSpPr>
            <p:spPr>
              <a:xfrm>
                <a:off x="5652120" y="5085184"/>
                <a:ext cx="2736304" cy="502462"/>
              </a:xfrm>
              <a:prstGeom prst="wedgeRoundRectCallout">
                <a:avLst>
                  <a:gd name="adj1" fmla="val -122416"/>
                  <a:gd name="adj2" fmla="val 1847"/>
                  <a:gd name="adj3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GB" sz="1400" dirty="0" smtClean="0"/>
                  <a:t>is the component of distance in the direction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en-GB" sz="1400" dirty="0" smtClean="0"/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74" name="Rounded Rectangular Callout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085184"/>
                <a:ext cx="2736304" cy="502462"/>
              </a:xfrm>
              <a:prstGeom prst="wedgeRoundRectCallout">
                <a:avLst>
                  <a:gd name="adj1" fmla="val -122416"/>
                  <a:gd name="adj2" fmla="val 1847"/>
                  <a:gd name="adj3" fmla="val 16667"/>
                </a:avLst>
              </a:prstGeom>
              <a:blipFill>
                <a:blip r:embed="rId12"/>
                <a:stretch>
                  <a:fillRect t="-3614" b="-132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ight Brace 74"/>
          <p:cNvSpPr/>
          <p:nvPr/>
        </p:nvSpPr>
        <p:spPr>
          <a:xfrm>
            <a:off x="8388424" y="4491643"/>
            <a:ext cx="149067" cy="1096003"/>
          </a:xfrm>
          <a:prstGeom prst="rightBrace">
            <a:avLst>
              <a:gd name="adj1" fmla="val 8333"/>
              <a:gd name="adj2" fmla="val 46934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D964BCB-B034-4F64-8EE6-4DA02FB6426D}"/>
              </a:ext>
            </a:extLst>
          </p:cNvPr>
          <p:cNvSpPr txBox="1"/>
          <p:nvPr/>
        </p:nvSpPr>
        <p:spPr>
          <a:xfrm>
            <a:off x="8516084" y="4520185"/>
            <a:ext cx="752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Both (always) give the same answer</a:t>
            </a:r>
            <a:endParaRPr lang="en-GB" sz="12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F103925-C43D-42AD-94F2-2B78A597ABAB}"/>
              </a:ext>
            </a:extLst>
          </p:cNvPr>
          <p:cNvSpPr txBox="1"/>
          <p:nvPr/>
        </p:nvSpPr>
        <p:spPr>
          <a:xfrm>
            <a:off x="150730" y="6237312"/>
            <a:ext cx="8741750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Note:</a:t>
            </a:r>
            <a:r>
              <a:rPr lang="en-GB" sz="1400" dirty="0"/>
              <a:t> </a:t>
            </a:r>
            <a:r>
              <a:rPr lang="en-GB" sz="1400" dirty="0" smtClean="0"/>
              <a:t>Work done by Y = Work done against friction + Work done against gravity + Kinetic energy gained.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5700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An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0256" y="883101"/>
                <a:ext cx="8422343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[Textbook] A package of mass 2kg is pulled at a constant speed up a rough plane which is inclined at 30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600" dirty="0" smtClean="0"/>
                  <a:t> to the horizontal. The coefficient of friction between the package and the surface is 0.35. The package is pulled 12m up a line of greatest slope of the plane. Calculate: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 smtClean="0"/>
                  <a:t>The work done against gravity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 smtClean="0"/>
                  <a:t>The work done against friction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 smtClean="0"/>
                  <a:t>The total work done by the pulling force.</a:t>
                </a:r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56" y="883101"/>
                <a:ext cx="8422343" cy="15696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F68929-BCB7-4B76-968F-00F9F3D3F712}"/>
                  </a:ext>
                </a:extLst>
              </p:cNvPr>
              <p:cNvSpPr txBox="1"/>
              <p:nvPr/>
            </p:nvSpPr>
            <p:spPr>
              <a:xfrm>
                <a:off x="3821409" y="3370118"/>
                <a:ext cx="496119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a) Work done against gravity = </a:t>
                </a:r>
                <a:r>
                  <a:rPr lang="en-GB" dirty="0" err="1" smtClean="0"/>
                  <a:t>mgh</a:t>
                </a:r>
                <a:endParaRPr lang="en-GB" dirty="0" smtClean="0"/>
              </a:p>
              <a:p>
                <a:r>
                  <a:rPr lang="en-GB" dirty="0"/>
                  <a:t>	</a:t>
                </a:r>
                <a:r>
                  <a:rPr lang="en-GB" dirty="0" smtClean="0"/>
                  <a:t>	            =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×12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</m:func>
                  </m:oMath>
                </a14:m>
                <a:endParaRPr lang="en-GB" b="0" dirty="0" smtClean="0">
                  <a:ea typeface="Cambria Math" panose="02040503050406030204" pitchFamily="18" charset="0"/>
                </a:endParaRPr>
              </a:p>
              <a:p>
                <a:r>
                  <a:rPr lang="en-GB" dirty="0" smtClean="0"/>
                  <a:t>		            = 118 J (3 S.F.)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F68929-BCB7-4B76-968F-00F9F3D3F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409" y="3370118"/>
                <a:ext cx="4961190" cy="923330"/>
              </a:xfrm>
              <a:prstGeom prst="rect">
                <a:avLst/>
              </a:prstGeom>
              <a:blipFill>
                <a:blip r:embed="rId3"/>
                <a:stretch>
                  <a:fillRect l="-1106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821409" y="3402960"/>
            <a:ext cx="4855047" cy="9014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Solution to a)</a:t>
            </a:r>
            <a:endParaRPr lang="en-GB" sz="28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0575A05-D562-4ACB-9038-4E82C90B81D9}"/>
              </a:ext>
            </a:extLst>
          </p:cNvPr>
          <p:cNvCxnSpPr/>
          <p:nvPr/>
        </p:nvCxnSpPr>
        <p:spPr>
          <a:xfrm flipV="1">
            <a:off x="539552" y="3013630"/>
            <a:ext cx="2448272" cy="936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BF668BD-0EBB-4D3F-B249-D4013660FBA8}"/>
              </a:ext>
            </a:extLst>
          </p:cNvPr>
          <p:cNvCxnSpPr>
            <a:cxnSpLocks/>
          </p:cNvCxnSpPr>
          <p:nvPr/>
        </p:nvCxnSpPr>
        <p:spPr>
          <a:xfrm>
            <a:off x="539552" y="3949734"/>
            <a:ext cx="25405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8E314C7-C742-4DEC-8E47-1C0C5CF3BD33}"/>
              </a:ext>
            </a:extLst>
          </p:cNvPr>
          <p:cNvCxnSpPr>
            <a:cxnSpLocks/>
            <a:stCxn id="50" idx="4"/>
          </p:cNvCxnSpPr>
          <p:nvPr/>
        </p:nvCxnSpPr>
        <p:spPr>
          <a:xfrm>
            <a:off x="2048203" y="3364423"/>
            <a:ext cx="0" cy="5853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A79AFC-AEC3-479E-B056-99E92C810015}"/>
              </a:ext>
            </a:extLst>
          </p:cNvPr>
          <p:cNvCxnSpPr>
            <a:cxnSpLocks/>
            <a:stCxn id="50" idx="1"/>
            <a:endCxn id="41" idx="2"/>
          </p:cNvCxnSpPr>
          <p:nvPr/>
        </p:nvCxnSpPr>
        <p:spPr>
          <a:xfrm flipH="1" flipV="1">
            <a:off x="1820258" y="2826514"/>
            <a:ext cx="164945" cy="3858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18">
            <a:extLst>
              <a:ext uri="{FF2B5EF4-FFF2-40B4-BE49-F238E27FC236}">
                <a16:creationId xmlns:a16="http://schemas.microsoft.com/office/drawing/2014/main" id="{5E65C1D0-4917-47D4-A309-A0B8C14AD487}"/>
              </a:ext>
            </a:extLst>
          </p:cNvPr>
          <p:cNvSpPr/>
          <p:nvPr/>
        </p:nvSpPr>
        <p:spPr>
          <a:xfrm>
            <a:off x="931496" y="3798038"/>
            <a:ext cx="57150" cy="157163"/>
          </a:xfrm>
          <a:custGeom>
            <a:avLst/>
            <a:gdLst>
              <a:gd name="connsiteX0" fmla="*/ 0 w 57150"/>
              <a:gd name="connsiteY0" fmla="*/ 0 h 157163"/>
              <a:gd name="connsiteX1" fmla="*/ 38100 w 57150"/>
              <a:gd name="connsiteY1" fmla="*/ 71438 h 157163"/>
              <a:gd name="connsiteX2" fmla="*/ 57150 w 57150"/>
              <a:gd name="connsiteY2" fmla="*/ 157163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157163">
                <a:moveTo>
                  <a:pt x="0" y="0"/>
                </a:moveTo>
                <a:cubicBezTo>
                  <a:pt x="14287" y="22622"/>
                  <a:pt x="28575" y="45244"/>
                  <a:pt x="38100" y="71438"/>
                </a:cubicBezTo>
                <a:cubicBezTo>
                  <a:pt x="47625" y="97632"/>
                  <a:pt x="52387" y="127397"/>
                  <a:pt x="57150" y="15716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0DE9569-6D01-4B99-ABC1-3465741525B9}"/>
                  </a:ext>
                </a:extLst>
              </p:cNvPr>
              <p:cNvSpPr txBox="1"/>
              <p:nvPr/>
            </p:nvSpPr>
            <p:spPr>
              <a:xfrm>
                <a:off x="936259" y="3739450"/>
                <a:ext cx="27835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0DE9569-6D01-4B99-ABC1-346574152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59" y="3739450"/>
                <a:ext cx="278359" cy="230832"/>
              </a:xfrm>
              <a:prstGeom prst="rect">
                <a:avLst/>
              </a:prstGeom>
              <a:blipFill>
                <a:blip r:embed="rId4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7081D61-5532-478A-B2F4-96BEE2C752FF}"/>
                  </a:ext>
                </a:extLst>
              </p:cNvPr>
              <p:cNvSpPr txBox="1"/>
              <p:nvPr/>
            </p:nvSpPr>
            <p:spPr>
              <a:xfrm>
                <a:off x="1557825" y="2564904"/>
                <a:ext cx="52486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7081D61-5532-478A-B2F4-96BEE2C75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825" y="2564904"/>
                <a:ext cx="52486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B715A78-E298-4648-B887-72ED0D11986F}"/>
                  </a:ext>
                </a:extLst>
              </p:cNvPr>
              <p:cNvSpPr txBox="1"/>
              <p:nvPr/>
            </p:nvSpPr>
            <p:spPr>
              <a:xfrm>
                <a:off x="1757940" y="3562493"/>
                <a:ext cx="35326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b="0" dirty="0" smtClean="0">
                    <a:solidFill>
                      <a:schemeClr val="accent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B715A78-E298-4648-B887-72ED0D119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940" y="3562493"/>
                <a:ext cx="353263" cy="253916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CA79AFC-AEC3-479E-B056-99E92C810015}"/>
              </a:ext>
            </a:extLst>
          </p:cNvPr>
          <p:cNvCxnSpPr>
            <a:cxnSpLocks/>
            <a:stCxn id="50" idx="2"/>
          </p:cNvCxnSpPr>
          <p:nvPr/>
        </p:nvCxnSpPr>
        <p:spPr>
          <a:xfrm flipH="1">
            <a:off x="1329395" y="3275328"/>
            <a:ext cx="629713" cy="2332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959108" y="3186233"/>
            <a:ext cx="178190" cy="178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081D61-5532-478A-B2F4-96BEE2C752FF}"/>
                  </a:ext>
                </a:extLst>
              </p:cNvPr>
              <p:cNvSpPr txBox="1"/>
              <p:nvPr/>
            </p:nvSpPr>
            <p:spPr>
              <a:xfrm>
                <a:off x="1127262" y="3186298"/>
                <a:ext cx="52486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5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5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05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081D61-5532-478A-B2F4-96BEE2C75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62" y="3186298"/>
                <a:ext cx="52486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CA79AFC-AEC3-479E-B056-99E92C810015}"/>
              </a:ext>
            </a:extLst>
          </p:cNvPr>
          <p:cNvCxnSpPr>
            <a:cxnSpLocks/>
            <a:stCxn id="50" idx="7"/>
          </p:cNvCxnSpPr>
          <p:nvPr/>
        </p:nvCxnSpPr>
        <p:spPr>
          <a:xfrm flipV="1">
            <a:off x="2111203" y="2876433"/>
            <a:ext cx="807825" cy="3358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7081D61-5532-478A-B2F4-96BEE2C752FF}"/>
                  </a:ext>
                </a:extLst>
              </p:cNvPr>
              <p:cNvSpPr txBox="1"/>
              <p:nvPr/>
            </p:nvSpPr>
            <p:spPr>
              <a:xfrm>
                <a:off x="2454986" y="2685306"/>
                <a:ext cx="5248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050" b="0" i="1">
                    <a:solidFill>
                      <a:schemeClr val="accent1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7081D61-5532-478A-B2F4-96BEE2C75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986" y="2685306"/>
                <a:ext cx="524866" cy="2539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ular Callout 53"/>
          <p:cNvSpPr/>
          <p:nvPr/>
        </p:nvSpPr>
        <p:spPr>
          <a:xfrm>
            <a:off x="5436096" y="661268"/>
            <a:ext cx="2736304" cy="286438"/>
          </a:xfrm>
          <a:prstGeom prst="wedgeRoundRectCallout">
            <a:avLst>
              <a:gd name="adj1" fmla="val -65607"/>
              <a:gd name="adj2" fmla="val 62609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/>
              <a:t>N</a:t>
            </a:r>
            <a:r>
              <a:rPr lang="en-GB" sz="1400" dirty="0" smtClean="0"/>
              <a:t>o change in kinetic energy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F103925-C43D-42AD-94F2-2B78A597ABAB}"/>
                  </a:ext>
                </a:extLst>
              </p:cNvPr>
              <p:cNvSpPr txBox="1"/>
              <p:nvPr/>
            </p:nvSpPr>
            <p:spPr>
              <a:xfrm>
                <a:off x="3824774" y="2573035"/>
                <a:ext cx="4851682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/>
                  <a:t>Note:</a:t>
                </a:r>
                <a:r>
                  <a:rPr lang="en-GB" sz="1400" dirty="0"/>
                  <a:t> </a:t>
                </a:r>
                <a:r>
                  <a:rPr lang="en-GB" sz="1400" b="1" dirty="0" smtClean="0"/>
                  <a:t>Work done against gravity </a:t>
                </a:r>
                <a:r>
                  <a:rPr lang="en-GB" sz="1400" dirty="0" smtClean="0"/>
                  <a:t>is always:</a:t>
                </a:r>
                <a:br>
                  <a:rPr lang="en-GB" sz="1400" dirty="0" smtClean="0"/>
                </a:br>
                <a:r>
                  <a:rPr lang="en-GB" sz="1400" dirty="0" smtClean="0"/>
                  <a:t>weight (mg)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 smtClean="0"/>
                  <a:t> distance moved in direction of weight (h)</a:t>
                </a:r>
              </a:p>
              <a:p>
                <a:pPr algn="ctr"/>
                <a:r>
                  <a:rPr lang="en-GB" sz="1400" b="1" dirty="0" smtClean="0"/>
                  <a:t>= </a:t>
                </a:r>
                <a:r>
                  <a:rPr lang="en-GB" sz="1400" b="1" dirty="0" err="1" smtClean="0"/>
                  <a:t>mgh</a:t>
                </a:r>
                <a:endParaRPr lang="en-GB" sz="14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F103925-C43D-42AD-94F2-2B78A597A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774" y="2573035"/>
                <a:ext cx="4851682" cy="738664"/>
              </a:xfrm>
              <a:prstGeom prst="rect">
                <a:avLst/>
              </a:prstGeom>
              <a:blipFill>
                <a:blip r:embed="rId9"/>
                <a:stretch>
                  <a:fillRect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23528" y="2628137"/>
            <a:ext cx="2837353" cy="13850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Diagram?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F68929-BCB7-4B76-968F-00F9F3D3F712}"/>
                  </a:ext>
                </a:extLst>
              </p:cNvPr>
              <p:cNvSpPr txBox="1"/>
              <p:nvPr/>
            </p:nvSpPr>
            <p:spPr>
              <a:xfrm>
                <a:off x="360254" y="4509120"/>
                <a:ext cx="69480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b) Work done against friction	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 smtClean="0"/>
              </a:p>
              <a:p>
                <a:r>
                  <a:rPr lang="en-GB" dirty="0"/>
                  <a:t>	</a:t>
                </a:r>
                <a:r>
                  <a:rPr lang="en-GB" dirty="0" smtClean="0"/>
                  <a:t>	         =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0.35×2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𝑔𝑐𝑜𝑠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30×12</m:t>
                    </m:r>
                  </m:oMath>
                </a14:m>
                <a:endParaRPr lang="en-GB" b="0" dirty="0" smtClean="0">
                  <a:ea typeface="Cambria Math" panose="02040503050406030204" pitchFamily="18" charset="0"/>
                </a:endParaRPr>
              </a:p>
              <a:p>
                <a:r>
                  <a:rPr lang="en-GB" dirty="0" smtClean="0"/>
                  <a:t>		            = 71.3 J (3 S.F.)</a:t>
                </a:r>
              </a:p>
              <a:p>
                <a:endParaRPr lang="en-GB" dirty="0"/>
              </a:p>
              <a:p>
                <a:r>
                  <a:rPr lang="en-GB" dirty="0" smtClean="0"/>
                  <a:t>c) The total work done by P = 118 + 71 = 189 J (3 S.F.)</a:t>
                </a:r>
              </a:p>
              <a:p>
                <a:endParaRPr lang="en-GB" dirty="0"/>
              </a:p>
              <a:p>
                <a:r>
                  <a:rPr lang="en-GB" dirty="0" smtClean="0"/>
                  <a:t>	Alternatively: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mgsin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en-GB" b="0" dirty="0" smtClean="0"/>
              </a:p>
              <a:p>
                <a:r>
                  <a:rPr lang="en-GB" b="0" dirty="0" smtClean="0"/>
                  <a:t>	=&gt; total work done by P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mgsin</m:t>
                    </m:r>
                    <m:r>
                      <a:rPr lang="en-GB">
                        <a:latin typeface="Cambria Math" panose="02040503050406030204" pitchFamily="18" charset="0"/>
                      </a:rPr>
                      <m:t>30)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×12=189</m:t>
                    </m:r>
                  </m:oMath>
                </a14:m>
                <a:r>
                  <a:rPr lang="en-GB" b="0" dirty="0" smtClean="0"/>
                  <a:t>J (3 S.F.)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F68929-BCB7-4B76-968F-00F9F3D3F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54" y="4509120"/>
                <a:ext cx="6948050" cy="2308324"/>
              </a:xfrm>
              <a:prstGeom prst="rect">
                <a:avLst/>
              </a:prstGeom>
              <a:blipFill>
                <a:blip r:embed="rId10"/>
                <a:stretch>
                  <a:fillRect l="-702" t="-1587" r="-351" b="-3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5220072" y="4578585"/>
            <a:ext cx="0" cy="853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775012" y="6273071"/>
            <a:ext cx="288032" cy="68612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F68929-BCB7-4B76-968F-00F9F3D3F712}"/>
                  </a:ext>
                </a:extLst>
              </p:cNvPr>
              <p:cNvSpPr txBox="1"/>
              <p:nvPr/>
            </p:nvSpPr>
            <p:spPr>
              <a:xfrm>
                <a:off x="5436096" y="4509120"/>
                <a:ext cx="32403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=0.35×2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𝑔𝑐𝑜𝑠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dirty="0"/>
              </a:p>
              <a:p>
                <a:endParaRPr lang="en-GB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F68929-BCB7-4B76-968F-00F9F3D3F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509120"/>
                <a:ext cx="3240360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5755786" y="4573829"/>
            <a:ext cx="72008" cy="226942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52516" y="4518061"/>
            <a:ext cx="8323940" cy="9838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Solution to b)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F103925-C43D-42AD-94F2-2B78A597ABAB}"/>
                  </a:ext>
                </a:extLst>
              </p:cNvPr>
              <p:cNvSpPr txBox="1"/>
              <p:nvPr/>
            </p:nvSpPr>
            <p:spPr>
              <a:xfrm>
                <a:off x="5827794" y="5669069"/>
                <a:ext cx="2632638" cy="57708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 smtClean="0"/>
                  <a:t>Note: There is a confusing </a:t>
                </a:r>
                <a:r>
                  <a:rPr lang="en-GB" sz="1050" dirty="0"/>
                  <a:t>and incorrect solution to this problem in the text </a:t>
                </a:r>
                <a:r>
                  <a:rPr lang="en-GB" sz="1050" dirty="0" smtClean="0"/>
                  <a:t>book which suggests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5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050" dirty="0" smtClean="0"/>
                  <a:t> which is not true.</a:t>
                </a:r>
                <a:endParaRPr lang="en-GB" sz="105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F103925-C43D-42AD-94F2-2B78A597A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794" y="5669069"/>
                <a:ext cx="2632638" cy="577081"/>
              </a:xfrm>
              <a:prstGeom prst="rect">
                <a:avLst/>
              </a:prstGeom>
              <a:blipFill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60254" y="5586561"/>
            <a:ext cx="8323940" cy="1154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Solution to c)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4839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5" grpId="0" animBg="1"/>
      <p:bldP spid="54" grpId="0" animBg="1"/>
      <p:bldP spid="55" grpId="0" animBg="1"/>
      <p:bldP spid="48" grpId="0" animBg="1"/>
      <p:bldP spid="28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2A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Mechanics 1</a:t>
            </a:r>
          </a:p>
          <a:p>
            <a:r>
              <a:rPr lang="en-GB" sz="2400" dirty="0"/>
              <a:t>Pages </a:t>
            </a:r>
            <a:r>
              <a:rPr lang="en-GB" sz="2400" dirty="0" smtClean="0"/>
              <a:t>18-19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2135560" y="2682537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Q4-7</a:t>
            </a:r>
            <a:endParaRPr lang="en-US" sz="2400" dirty="0"/>
          </a:p>
          <a:p>
            <a:r>
              <a:rPr lang="en-US" sz="2400" dirty="0" smtClean="0">
                <a:solidFill>
                  <a:schemeClr val="accent6"/>
                </a:solidFill>
              </a:rPr>
              <a:t>Amber</a:t>
            </a:r>
            <a:r>
              <a:rPr lang="en-US" sz="2400" dirty="0" smtClean="0"/>
              <a:t> </a:t>
            </a:r>
            <a:r>
              <a:rPr lang="en-US" sz="2400" dirty="0"/>
              <a:t>					</a:t>
            </a:r>
            <a:r>
              <a:rPr lang="en-US" sz="2400" dirty="0" smtClean="0"/>
              <a:t>Q8-10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Q14-17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Energy</a:t>
              </a:r>
              <a:endParaRPr lang="en-GB" sz="3200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90721A-8EE8-49A3-BD94-FE8D37E1AF2D}"/>
                  </a:ext>
                </a:extLst>
              </p:cNvPr>
              <p:cNvSpPr txBox="1"/>
              <p:nvPr/>
            </p:nvSpPr>
            <p:spPr>
              <a:xfrm>
                <a:off x="180682" y="717500"/>
                <a:ext cx="89633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Kinetic Energy (K.E.) of an object,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 smtClean="0"/>
                  <a:t>, speed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 smtClean="0"/>
                  <a:t> is the energy possessed due to motion </a:t>
                </a:r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90721A-8EE8-49A3-BD94-FE8D37E1A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82" y="717500"/>
                <a:ext cx="8963318" cy="369332"/>
              </a:xfrm>
              <a:prstGeom prst="rect">
                <a:avLst/>
              </a:prstGeom>
              <a:blipFill>
                <a:blip r:embed="rId2"/>
                <a:stretch>
                  <a:fillRect l="-612" t="-10000" r="-952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72C205-6FA4-44DA-809F-18589BF9554C}"/>
                  </a:ext>
                </a:extLst>
              </p:cNvPr>
              <p:cNvSpPr txBox="1"/>
              <p:nvPr/>
            </p:nvSpPr>
            <p:spPr>
              <a:xfrm>
                <a:off x="179512" y="1104060"/>
                <a:ext cx="2160240" cy="48346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dirty="0" smtClean="0">
                    <a:solidFill>
                      <a:schemeClr val="bg1"/>
                    </a:solidFill>
                  </a:rPr>
                  <a:t>K.E.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72C205-6FA4-44DA-809F-18589BF95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04060"/>
                <a:ext cx="2160240" cy="483466"/>
              </a:xfrm>
              <a:prstGeom prst="rect">
                <a:avLst/>
              </a:prstGeom>
              <a:blipFill>
                <a:blip r:embed="rId3"/>
                <a:stretch>
                  <a:fillRect l="-1690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90721A-8EE8-49A3-BD94-FE8D37E1AF2D}"/>
                  </a:ext>
                </a:extLst>
              </p:cNvPr>
              <p:cNvSpPr txBox="1"/>
              <p:nvPr/>
            </p:nvSpPr>
            <p:spPr>
              <a:xfrm>
                <a:off x="217194" y="1624775"/>
                <a:ext cx="8963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Gravitational Potential Energy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(G.P.E</a:t>
                </a:r>
                <a:r>
                  <a:rPr lang="en-GB" dirty="0"/>
                  <a:t>.) </a:t>
                </a:r>
                <a:r>
                  <a:rPr lang="en-GB" dirty="0" smtClean="0"/>
                  <a:t>is the energy of an object,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 smtClean="0"/>
                  <a:t>, due to it’s height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 smtClean="0"/>
                  <a:t>, above a level defined as G.P.E. = 0.</a:t>
                </a:r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90721A-8EE8-49A3-BD94-FE8D37E1A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94" y="1624775"/>
                <a:ext cx="8963318" cy="646331"/>
              </a:xfrm>
              <a:prstGeom prst="rect">
                <a:avLst/>
              </a:prstGeom>
              <a:blipFill>
                <a:blip r:embed="rId4"/>
                <a:stretch>
                  <a:fillRect l="-612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72C205-6FA4-44DA-809F-18589BF9554C}"/>
                  </a:ext>
                </a:extLst>
              </p:cNvPr>
              <p:cNvSpPr txBox="1"/>
              <p:nvPr/>
            </p:nvSpPr>
            <p:spPr>
              <a:xfrm>
                <a:off x="192897" y="2310755"/>
                <a:ext cx="216024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dirty="0" smtClean="0">
                    <a:solidFill>
                      <a:schemeClr val="bg1"/>
                    </a:solidFill>
                  </a:rPr>
                  <a:t>G.P.E. =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𝑚𝑔h</m:t>
                    </m:r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72C205-6FA4-44DA-809F-18589BF95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97" y="2310755"/>
                <a:ext cx="2160240" cy="369332"/>
              </a:xfrm>
              <a:prstGeom prst="rect">
                <a:avLst/>
              </a:prstGeom>
              <a:blipFill>
                <a:blip r:embed="rId5"/>
                <a:stretch>
                  <a:fillRect l="-197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E1A778-0D57-4AA6-8E53-004B51F96690}"/>
                  </a:ext>
                </a:extLst>
              </p:cNvPr>
              <p:cNvSpPr txBox="1"/>
              <p:nvPr/>
            </p:nvSpPr>
            <p:spPr>
              <a:xfrm>
                <a:off x="107504" y="6093296"/>
                <a:ext cx="8928992" cy="803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GB" sz="1200" dirty="0" smtClean="0"/>
                  <a:t>P.E. =</a:t>
                </a:r>
                <a:r>
                  <a:rPr lang="en-GB" sz="1200" dirty="0" err="1" smtClean="0"/>
                  <a:t>mgh</a:t>
                </a:r>
                <a:r>
                  <a:rPr lang="en-GB" sz="1200" dirty="0" smtClean="0"/>
                  <a:t> only in situations where the force due to gravity is considered constant (not true in FM2 Ch5)</a:t>
                </a:r>
              </a:p>
              <a:p>
                <a:pPr marL="342900" indent="-342900">
                  <a:buAutoNum type="arabicPeriod"/>
                </a:pPr>
                <a:r>
                  <a:rPr lang="en-GB" sz="1200" dirty="0" smtClean="0"/>
                  <a:t>K.E.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200" dirty="0" smtClean="0"/>
                  <a:t> also applies a is not constant (the proof below is not needed but can be derived using the ideas in CP2 Ch8):</a:t>
                </a:r>
                <a:br>
                  <a:rPr lang="en-GB" sz="1200" dirty="0" smtClean="0"/>
                </a:b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. 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𝐹𝑑𝑥</m:t>
                        </m:r>
                      </m:e>
                    </m:nary>
                  </m:oMath>
                </a14:m>
                <a:r>
                  <a:rPr lang="en-GB" sz="1200" dirty="0" smtClean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̈"/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brk/>
                          </m:rPr>
                          <a:rPr lang="en-GB" sz="1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GB" sz="1200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200" dirty="0" smtClean="0"/>
                  <a:t>=</a:t>
                </a:r>
                <a14:m>
                  <m:oMath xmlns:m="http://schemas.openxmlformats.org/officeDocument/2006/math">
                    <m:r>
                      <a:rPr lang="en-GB" sz="1200" b="0" i="1" dirty="0" smtClean="0">
                        <a:latin typeface="Cambria Math" panose="02040503050406030204" pitchFamily="18" charset="0"/>
                      </a:rPr>
                      <m:t>𝑚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12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f>
                          <m:fPr>
                            <m:ctrlP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200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1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𝑚𝑣</m:t>
                        </m:r>
                        <m:f>
                          <m:fPr>
                            <m:ctrlP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sz="12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1200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200" i="1" dirty="0">
                            <a:latin typeface="Cambria Math" panose="02040503050406030204" pitchFamily="18" charset="0"/>
                          </a:rPr>
                          <m:t>𝑚𝑣𝑑</m:t>
                        </m:r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nary>
                  </m:oMath>
                </a14:m>
                <a:r>
                  <a:rPr lang="en-GB" sz="1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200" dirty="0" smtClean="0"/>
                  <a:t> (as K.E. = 0 when v=0 =&gt; c=0)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E1A778-0D57-4AA6-8E53-004B51F96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093296"/>
                <a:ext cx="8928992" cy="803810"/>
              </a:xfrm>
              <a:prstGeom prst="rect">
                <a:avLst/>
              </a:prstGeom>
              <a:blipFill>
                <a:blip r:embed="rId6"/>
                <a:stretch>
                  <a:fillRect l="-68" t="-1527" b="-62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F91CF0-0C3D-4915-9483-85F22A6FE10C}"/>
                  </a:ext>
                </a:extLst>
              </p:cNvPr>
              <p:cNvSpPr txBox="1"/>
              <p:nvPr/>
            </p:nvSpPr>
            <p:spPr>
              <a:xfrm>
                <a:off x="3203848" y="1052736"/>
                <a:ext cx="5688632" cy="3077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Note</a:t>
                </a:r>
                <a:r>
                  <a:rPr lang="en-GB" sz="1400" dirty="0" smtClean="0"/>
                  <a:t>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400" b="1" dirty="0" smtClean="0"/>
                  <a:t> </a:t>
                </a:r>
                <a:r>
                  <a:rPr lang="en-GB" sz="1400" dirty="0" smtClean="0"/>
                  <a:t>is speed, not velocity. Speed is the magnitude of velocity</a:t>
                </a:r>
                <a:endParaRPr lang="en-GB" sz="1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F91CF0-0C3D-4915-9483-85F22A6FE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052736"/>
                <a:ext cx="5688632" cy="307777"/>
              </a:xfrm>
              <a:prstGeom prst="rect">
                <a:avLst/>
              </a:prstGeom>
              <a:blipFill>
                <a:blip r:embed="rId7"/>
                <a:stretch>
                  <a:fillRect l="-107" b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AF91CF0-0C3D-4915-9483-85F22A6FE10C}"/>
              </a:ext>
            </a:extLst>
          </p:cNvPr>
          <p:cNvSpPr txBox="1"/>
          <p:nvPr/>
        </p:nvSpPr>
        <p:spPr>
          <a:xfrm>
            <a:off x="3203848" y="2308355"/>
            <a:ext cx="5688632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Units</a:t>
            </a:r>
            <a:r>
              <a:rPr lang="en-GB" sz="1400" dirty="0" smtClean="0"/>
              <a:t>: Energy, like work, is measured in Joules (J).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90721A-8EE8-49A3-BD94-FE8D37E1AF2D}"/>
                  </a:ext>
                </a:extLst>
              </p:cNvPr>
              <p:cNvSpPr txBox="1"/>
              <p:nvPr/>
            </p:nvSpPr>
            <p:spPr>
              <a:xfrm>
                <a:off x="217194" y="3205589"/>
                <a:ext cx="89633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GB" dirty="0" smtClean="0"/>
                  <a:t> G.P.E. = work done against gravity =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, </a:t>
                </a:r>
                <a:r>
                  <a:rPr lang="en-GB" sz="1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 smtClean="0"/>
                  <a:t>=0 this gives us G.P.E. =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𝑚𝑔h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90721A-8EE8-49A3-BD94-FE8D37E1A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94" y="3205589"/>
                <a:ext cx="8963318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ular Callout 24"/>
              <p:cNvSpPr/>
              <p:nvPr/>
            </p:nvSpPr>
            <p:spPr>
              <a:xfrm>
                <a:off x="827584" y="2856435"/>
                <a:ext cx="2736304" cy="286438"/>
              </a:xfrm>
              <a:prstGeom prst="wedgeRoundRectCallout">
                <a:avLst>
                  <a:gd name="adj1" fmla="val -65607"/>
                  <a:gd name="adj2" fmla="val 62609"/>
                  <a:gd name="adj3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GB" sz="1400" dirty="0" smtClean="0"/>
                  <a:t> means ‘the change in’</a:t>
                </a:r>
                <a:endParaRPr lang="en-GB" sz="1400" dirty="0"/>
              </a:p>
            </p:txBody>
          </p:sp>
        </mc:Choice>
        <mc:Fallback xmlns="">
          <p:sp>
            <p:nvSpPr>
              <p:cNvPr id="25" name="Rounded Rectangular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856435"/>
                <a:ext cx="2736304" cy="286438"/>
              </a:xfrm>
              <a:prstGeom prst="wedgeRoundRectCallout">
                <a:avLst>
                  <a:gd name="adj1" fmla="val -65607"/>
                  <a:gd name="adj2" fmla="val 62609"/>
                  <a:gd name="adj3" fmla="val 16667"/>
                </a:avLst>
              </a:prstGeom>
              <a:blipFill>
                <a:blip r:embed="rId9"/>
                <a:stretch>
                  <a:fillRect t="-7547" b="-113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90721A-8EE8-49A3-BD94-FE8D37E1AF2D}"/>
                  </a:ext>
                </a:extLst>
              </p:cNvPr>
              <p:cNvSpPr txBox="1"/>
              <p:nvPr/>
            </p:nvSpPr>
            <p:spPr>
              <a:xfrm>
                <a:off x="251520" y="3925669"/>
                <a:ext cx="8963318" cy="1467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K.E. = work done to accelerate particle from rest 	= Force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 smtClean="0"/>
                  <a:t> distance</a:t>
                </a:r>
              </a:p>
              <a:p>
                <a:r>
                  <a:rPr lang="en-GB" dirty="0"/>
                  <a:t>	</a:t>
                </a:r>
                <a:r>
                  <a:rPr lang="en-GB" dirty="0" smtClean="0"/>
                  <a:t>				=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𝑚𝑎𝑠</m:t>
                    </m:r>
                  </m:oMath>
                </a14:m>
                <a:endParaRPr lang="en-GB" b="0" dirty="0" smtClean="0"/>
              </a:p>
              <a:p>
                <a:r>
                  <a:rPr lang="en-GB" dirty="0" smtClean="0"/>
                  <a:t>					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	</a:t>
                </a:r>
              </a:p>
              <a:p>
                <a:r>
                  <a:rPr lang="en-GB" dirty="0"/>
                  <a:t>	</a:t>
                </a:r>
                <a:r>
                  <a:rPr lang="en-GB" dirty="0" smtClean="0"/>
                  <a:t>	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 (‘from rest’)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		</a:t>
                </a:r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90721A-8EE8-49A3-BD94-FE8D37E1A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925669"/>
                <a:ext cx="8963318" cy="1467838"/>
              </a:xfrm>
              <a:prstGeom prst="rect">
                <a:avLst/>
              </a:prstGeom>
              <a:blipFill>
                <a:blip r:embed="rId10"/>
                <a:stretch>
                  <a:fillRect l="-544" t="-2490" b="-2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ular Callout 27"/>
              <p:cNvSpPr/>
              <p:nvPr/>
            </p:nvSpPr>
            <p:spPr>
              <a:xfrm>
                <a:off x="6980045" y="4402026"/>
                <a:ext cx="2051720" cy="1043198"/>
              </a:xfrm>
              <a:prstGeom prst="wedgeRoundRectCallout">
                <a:avLst>
                  <a:gd name="adj1" fmla="val -103703"/>
                  <a:gd name="adj2" fmla="val -18932"/>
                  <a:gd name="adj3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sz="1400" dirty="0" smtClean="0"/>
                  <a:t>From constant acceleration formulae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400" i="1" smtClean="0"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endParaRPr lang="en-GB" sz="1400" dirty="0" smtClean="0"/>
              </a:p>
              <a:p>
                <a:pPr algn="ctr"/>
                <a:r>
                  <a:rPr lang="en-GB" sz="1400" dirty="0" smtClean="0"/>
                  <a:t>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𝑎𝑠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ounded 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045" y="4402026"/>
                <a:ext cx="2051720" cy="1043198"/>
              </a:xfrm>
              <a:prstGeom prst="wedgeRoundRectCallout">
                <a:avLst>
                  <a:gd name="adj1" fmla="val -103703"/>
                  <a:gd name="adj2" fmla="val -18932"/>
                  <a:gd name="adj3" fmla="val 16667"/>
                </a:avLst>
              </a:prstGeom>
              <a:blipFill>
                <a:blip r:embed="rId11"/>
                <a:stretch>
                  <a:fillRect t="-1754" b="-11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ular Callout 31"/>
          <p:cNvSpPr/>
          <p:nvPr/>
        </p:nvSpPr>
        <p:spPr>
          <a:xfrm>
            <a:off x="6980045" y="3983627"/>
            <a:ext cx="2051720" cy="311374"/>
          </a:xfrm>
          <a:prstGeom prst="wedgeRoundRectCallout">
            <a:avLst>
              <a:gd name="adj1" fmla="val -117074"/>
              <a:gd name="adj2" fmla="val 90525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 smtClean="0"/>
              <a:t>Let: F=ma and distance = 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5526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3" grpId="0" animBg="1"/>
      <p:bldP spid="24" grpId="0"/>
      <p:bldP spid="25" grpId="0" animBg="1"/>
      <p:bldP spid="26" grpId="0"/>
      <p:bldP spid="28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>
                  <a:latin typeface="+mj-lt"/>
                </a:rPr>
                <a:t>Quickfire</a:t>
              </a:r>
              <a:r>
                <a:rPr lang="en-GB" sz="3200" dirty="0">
                  <a:latin typeface="+mj-lt"/>
                </a:rPr>
                <a:t> </a:t>
              </a:r>
              <a:r>
                <a:rPr lang="en-GB" sz="3200" dirty="0" smtClean="0">
                  <a:latin typeface="+mj-lt"/>
                </a:rPr>
                <a:t>Kinetic Energy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1763A78-E764-416D-8CB2-328157E230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771017"/>
                  </p:ext>
                </p:extLst>
              </p:nvPr>
            </p:nvGraphicFramePr>
            <p:xfrm>
              <a:off x="1524000" y="1760220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78851875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32260774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848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Mass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Kinetic Energy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46642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10 </a:t>
                          </a:r>
                          <a:r>
                            <a:rPr lang="en-GB" dirty="0"/>
                            <a:t>kg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 m/s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125 J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6799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 tonnes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</a:t>
                          </a:r>
                          <a:r>
                            <a:rPr lang="en-GB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GB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baseline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9000 J</a:t>
                          </a:r>
                          <a:r>
                            <a:rPr lang="en-GB" baseline="0" dirty="0" smtClean="0"/>
                            <a:t> or 9 KJ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1143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4 kg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(3</a:t>
                          </a:r>
                          <a:r>
                            <a:rPr lang="en-GB" b="1" baseline="0" dirty="0" smtClean="0"/>
                            <a:t>i </a:t>
                          </a:r>
                          <a:r>
                            <a:rPr lang="en-GB" b="0" baseline="0" dirty="0" smtClean="0"/>
                            <a:t>– 4</a:t>
                          </a:r>
                          <a:r>
                            <a:rPr lang="en-GB" b="1" baseline="0" dirty="0" smtClean="0"/>
                            <a:t>j</a:t>
                          </a:r>
                          <a:r>
                            <a:rPr lang="en-GB" b="0" baseline="0" dirty="0" smtClean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GB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baseline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50 J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44168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20 kg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(-5</a:t>
                          </a:r>
                          <a:r>
                            <a:rPr lang="en-GB" b="1" baseline="0" dirty="0" smtClean="0"/>
                            <a:t>i </a:t>
                          </a:r>
                          <a:r>
                            <a:rPr lang="en-GB" b="0" baseline="0" dirty="0" smtClean="0"/>
                            <a:t>+ 12</a:t>
                          </a:r>
                          <a:r>
                            <a:rPr lang="en-GB" b="1" baseline="0" dirty="0" smtClean="0"/>
                            <a:t>j</a:t>
                          </a:r>
                          <a:r>
                            <a:rPr lang="en-GB" b="0" baseline="0" dirty="0" smtClean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b="0" i="1" baseline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GB" b="0" i="1" baseline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1690J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62136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1763A78-E764-416D-8CB2-328157E230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771017"/>
                  </p:ext>
                </p:extLst>
              </p:nvPr>
            </p:nvGraphicFramePr>
            <p:xfrm>
              <a:off x="1524000" y="1760220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78851875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32260774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848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Mass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Kinetic Energy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46642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10 </a:t>
                          </a:r>
                          <a:r>
                            <a:rPr lang="en-GB" dirty="0"/>
                            <a:t>kg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 m/s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125 J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6799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 tonnes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9" t="-208197" r="-10119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9000 J</a:t>
                          </a:r>
                          <a:r>
                            <a:rPr lang="en-GB" baseline="0" dirty="0" smtClean="0"/>
                            <a:t> or 9 KJ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1143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4 kg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9" t="-308197" r="-10119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50 </a:t>
                          </a:r>
                          <a:r>
                            <a:rPr lang="en-GB" dirty="0" smtClean="0"/>
                            <a:t>J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44168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20 kg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9" t="-408197" r="-10119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1690J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62136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0EC93BEA-DCDD-48F3-A4B1-500D7F07B180}"/>
              </a:ext>
            </a:extLst>
          </p:cNvPr>
          <p:cNvSpPr/>
          <p:nvPr/>
        </p:nvSpPr>
        <p:spPr>
          <a:xfrm>
            <a:off x="5652120" y="2202508"/>
            <a:ext cx="1574767" cy="2939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93FBB-B494-4503-BF21-9B4C5B8740D6}"/>
              </a:ext>
            </a:extLst>
          </p:cNvPr>
          <p:cNvSpPr/>
          <p:nvPr/>
        </p:nvSpPr>
        <p:spPr>
          <a:xfrm>
            <a:off x="5658616" y="2538056"/>
            <a:ext cx="1568272" cy="2939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A8AB61-4430-499F-9C91-302B67A786F0}"/>
              </a:ext>
            </a:extLst>
          </p:cNvPr>
          <p:cNvSpPr/>
          <p:nvPr/>
        </p:nvSpPr>
        <p:spPr>
          <a:xfrm>
            <a:off x="5658614" y="2917864"/>
            <a:ext cx="1568272" cy="3053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613C21-0650-4E24-90F6-4A700FEF34BF}"/>
              </a:ext>
            </a:extLst>
          </p:cNvPr>
          <p:cNvSpPr/>
          <p:nvPr/>
        </p:nvSpPr>
        <p:spPr>
          <a:xfrm>
            <a:off x="5652119" y="3274328"/>
            <a:ext cx="1574767" cy="3053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F68929-BCB7-4B76-968F-00F9F3D3F712}"/>
              </a:ext>
            </a:extLst>
          </p:cNvPr>
          <p:cNvSpPr txBox="1"/>
          <p:nvPr/>
        </p:nvSpPr>
        <p:spPr>
          <a:xfrm>
            <a:off x="359532" y="91507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Fill in the gaps in the table </a:t>
            </a:r>
            <a:r>
              <a:rPr lang="en-GB" dirty="0" smtClean="0"/>
              <a:t>below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1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An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FF68929-BCB7-4B76-968F-00F9F3D3F712}"/>
              </a:ext>
            </a:extLst>
          </p:cNvPr>
          <p:cNvSpPr txBox="1"/>
          <p:nvPr/>
        </p:nvSpPr>
        <p:spPr>
          <a:xfrm>
            <a:off x="485992" y="3201084"/>
            <a:ext cx="406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0257" y="883101"/>
                <a:ext cx="8386926" cy="142539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[Textbook] A parcel of mass 3kg is pulled 10m up a plane inclined at an angle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600" dirty="0" smtClean="0"/>
                  <a:t> to the horizontal, where tan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dirty="0" smtClean="0"/>
                  <a:t>. Assuming that the parcel moves up the line of greatest slope of the plane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 smtClean="0"/>
                  <a:t>Calculate the potential energy gained by the parcel.</a:t>
                </a:r>
              </a:p>
              <a:p>
                <a:pPr marL="342900" indent="-342900">
                  <a:buAutoNum type="alphaLcParenBoth"/>
                </a:pPr>
                <a:r>
                  <a:rPr lang="en-US" sz="1600" dirty="0" smtClean="0"/>
                  <a:t>What would the speed of the parcel be if the gain in gravitational potential energy was all transferred into kinetic energy.</a:t>
                </a:r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57" y="883101"/>
                <a:ext cx="8386926" cy="14253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575A05-D562-4ACB-9038-4E82C90B81D9}"/>
              </a:ext>
            </a:extLst>
          </p:cNvPr>
          <p:cNvCxnSpPr/>
          <p:nvPr/>
        </p:nvCxnSpPr>
        <p:spPr>
          <a:xfrm flipV="1">
            <a:off x="539552" y="2524127"/>
            <a:ext cx="2448272" cy="936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F668BD-0EBB-4D3F-B249-D4013660FBA8}"/>
              </a:ext>
            </a:extLst>
          </p:cNvPr>
          <p:cNvCxnSpPr>
            <a:cxnSpLocks/>
          </p:cNvCxnSpPr>
          <p:nvPr/>
        </p:nvCxnSpPr>
        <p:spPr>
          <a:xfrm>
            <a:off x="539552" y="3460231"/>
            <a:ext cx="25405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reeform: Shape 18">
            <a:extLst>
              <a:ext uri="{FF2B5EF4-FFF2-40B4-BE49-F238E27FC236}">
                <a16:creationId xmlns:a16="http://schemas.microsoft.com/office/drawing/2014/main" id="{5E65C1D0-4917-47D4-A309-A0B8C14AD487}"/>
              </a:ext>
            </a:extLst>
          </p:cNvPr>
          <p:cNvSpPr/>
          <p:nvPr/>
        </p:nvSpPr>
        <p:spPr>
          <a:xfrm>
            <a:off x="931496" y="3308535"/>
            <a:ext cx="57150" cy="157163"/>
          </a:xfrm>
          <a:custGeom>
            <a:avLst/>
            <a:gdLst>
              <a:gd name="connsiteX0" fmla="*/ 0 w 57150"/>
              <a:gd name="connsiteY0" fmla="*/ 0 h 157163"/>
              <a:gd name="connsiteX1" fmla="*/ 38100 w 57150"/>
              <a:gd name="connsiteY1" fmla="*/ 71438 h 157163"/>
              <a:gd name="connsiteX2" fmla="*/ 57150 w 57150"/>
              <a:gd name="connsiteY2" fmla="*/ 157163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157163">
                <a:moveTo>
                  <a:pt x="0" y="0"/>
                </a:moveTo>
                <a:cubicBezTo>
                  <a:pt x="14287" y="22622"/>
                  <a:pt x="28575" y="45244"/>
                  <a:pt x="38100" y="71438"/>
                </a:cubicBezTo>
                <a:cubicBezTo>
                  <a:pt x="47625" y="97632"/>
                  <a:pt x="52387" y="127397"/>
                  <a:pt x="57150" y="15716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DE9569-6D01-4B99-ABC1-3465741525B9}"/>
                  </a:ext>
                </a:extLst>
              </p:cNvPr>
              <p:cNvSpPr txBox="1"/>
              <p:nvPr/>
            </p:nvSpPr>
            <p:spPr>
              <a:xfrm>
                <a:off x="1118919" y="3163699"/>
                <a:ext cx="278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DE9569-6D01-4B99-ABC1-346574152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919" y="3163699"/>
                <a:ext cx="278359" cy="369332"/>
              </a:xfrm>
              <a:prstGeom prst="rect">
                <a:avLst/>
              </a:prstGeom>
              <a:blipFill>
                <a:blip r:embed="rId3"/>
                <a:stretch>
                  <a:fillRect r="-4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1959108" y="2696730"/>
            <a:ext cx="178190" cy="178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0120" y="2803789"/>
            <a:ext cx="1448988" cy="54085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0DE9569-6D01-4B99-ABC1-3465741525B9}"/>
              </a:ext>
            </a:extLst>
          </p:cNvPr>
          <p:cNvSpPr txBox="1"/>
          <p:nvPr/>
        </p:nvSpPr>
        <p:spPr>
          <a:xfrm>
            <a:off x="811239" y="2705643"/>
            <a:ext cx="586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10m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6" name="Right Triangle 25"/>
          <p:cNvSpPr/>
          <p:nvPr/>
        </p:nvSpPr>
        <p:spPr>
          <a:xfrm flipH="1">
            <a:off x="5028595" y="2563798"/>
            <a:ext cx="1656184" cy="904968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: Shape 18">
            <a:extLst>
              <a:ext uri="{FF2B5EF4-FFF2-40B4-BE49-F238E27FC236}">
                <a16:creationId xmlns:a16="http://schemas.microsoft.com/office/drawing/2014/main" id="{5E65C1D0-4917-47D4-A309-A0B8C14AD487}"/>
              </a:ext>
            </a:extLst>
          </p:cNvPr>
          <p:cNvSpPr/>
          <p:nvPr/>
        </p:nvSpPr>
        <p:spPr>
          <a:xfrm>
            <a:off x="5385668" y="3288704"/>
            <a:ext cx="57150" cy="157163"/>
          </a:xfrm>
          <a:custGeom>
            <a:avLst/>
            <a:gdLst>
              <a:gd name="connsiteX0" fmla="*/ 0 w 57150"/>
              <a:gd name="connsiteY0" fmla="*/ 0 h 157163"/>
              <a:gd name="connsiteX1" fmla="*/ 38100 w 57150"/>
              <a:gd name="connsiteY1" fmla="*/ 71438 h 157163"/>
              <a:gd name="connsiteX2" fmla="*/ 57150 w 57150"/>
              <a:gd name="connsiteY2" fmla="*/ 157163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157163">
                <a:moveTo>
                  <a:pt x="0" y="0"/>
                </a:moveTo>
                <a:cubicBezTo>
                  <a:pt x="14287" y="22622"/>
                  <a:pt x="28575" y="45244"/>
                  <a:pt x="38100" y="71438"/>
                </a:cubicBezTo>
                <a:cubicBezTo>
                  <a:pt x="47625" y="97632"/>
                  <a:pt x="52387" y="127397"/>
                  <a:pt x="57150" y="15716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DE9569-6D01-4B99-ABC1-3465741525B9}"/>
                  </a:ext>
                </a:extLst>
              </p:cNvPr>
              <p:cNvSpPr txBox="1"/>
              <p:nvPr/>
            </p:nvSpPr>
            <p:spPr>
              <a:xfrm>
                <a:off x="5573091" y="3143868"/>
                <a:ext cx="278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DE9569-6D01-4B99-ABC1-346574152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91" y="3143868"/>
                <a:ext cx="278359" cy="369332"/>
              </a:xfrm>
              <a:prstGeom prst="rect">
                <a:avLst/>
              </a:prstGeom>
              <a:blipFill>
                <a:blip r:embed="rId4"/>
                <a:stretch>
                  <a:fillRect r="-39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30DE9569-6D01-4B99-ABC1-3465741525B9}"/>
              </a:ext>
            </a:extLst>
          </p:cNvPr>
          <p:cNvSpPr txBox="1"/>
          <p:nvPr/>
        </p:nvSpPr>
        <p:spPr>
          <a:xfrm>
            <a:off x="6651188" y="2874920"/>
            <a:ext cx="586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DE9569-6D01-4B99-ABC1-3465741525B9}"/>
              </a:ext>
            </a:extLst>
          </p:cNvPr>
          <p:cNvSpPr txBox="1"/>
          <p:nvPr/>
        </p:nvSpPr>
        <p:spPr>
          <a:xfrm>
            <a:off x="5776236" y="3463681"/>
            <a:ext cx="586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DE9569-6D01-4B99-ABC1-3465741525B9}"/>
              </a:ext>
            </a:extLst>
          </p:cNvPr>
          <p:cNvSpPr txBox="1"/>
          <p:nvPr/>
        </p:nvSpPr>
        <p:spPr>
          <a:xfrm>
            <a:off x="5509341" y="2601917"/>
            <a:ext cx="586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</a:t>
            </a:r>
            <a:endParaRPr lang="en-GB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90721A-8EE8-49A3-BD94-FE8D37E1AF2D}"/>
                  </a:ext>
                </a:extLst>
              </p:cNvPr>
              <p:cNvSpPr txBox="1"/>
              <p:nvPr/>
            </p:nvSpPr>
            <p:spPr>
              <a:xfrm>
                <a:off x="434640" y="3789040"/>
                <a:ext cx="8963318" cy="1994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Increase in height = 10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 smtClean="0"/>
                  <a:t> = 10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dirty="0" smtClean="0"/>
                  <a:t>G.P.E. gained = </a:t>
                </a:r>
                <a:r>
                  <a:rPr lang="en-US" dirty="0" err="1" smtClean="0"/>
                  <a:t>mgh</a:t>
                </a:r>
                <a:r>
                  <a:rPr lang="en-US" dirty="0" smtClean="0"/>
                  <a:t> = 3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9.8 ×6=176.4=176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.)</m:t>
                    </m:r>
                  </m:oMath>
                </a14:m>
                <a:endParaRPr lang="en-GB" dirty="0" smtClean="0"/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endParaRPr lang="en-US" dirty="0"/>
              </a:p>
              <a:p>
                <a:r>
                  <a:rPr lang="en-US" dirty="0" smtClean="0"/>
                  <a:t>(b) 176.4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=1.5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=&gt;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176.4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dirty="0" smtClean="0"/>
                  <a:t>=10.8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 (3S.F.)</a:t>
                </a:r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90721A-8EE8-49A3-BD94-FE8D37E1A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40" y="3789040"/>
                <a:ext cx="8963318" cy="1994585"/>
              </a:xfrm>
              <a:prstGeom prst="rect">
                <a:avLst/>
              </a:prstGeom>
              <a:blipFill>
                <a:blip r:embed="rId5"/>
                <a:stretch>
                  <a:fillRect l="-5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CAF91CF0-0C3D-4915-9483-85F22A6FE10C}"/>
              </a:ext>
            </a:extLst>
          </p:cNvPr>
          <p:cNvSpPr txBox="1"/>
          <p:nvPr/>
        </p:nvSpPr>
        <p:spPr>
          <a:xfrm>
            <a:off x="3923928" y="4756771"/>
            <a:ext cx="4679239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Note</a:t>
            </a:r>
            <a:r>
              <a:rPr lang="en-GB" sz="1400" dirty="0" smtClean="0"/>
              <a:t>: The answer to part a was given to 3 S.F.(176)</a:t>
            </a:r>
          </a:p>
          <a:p>
            <a:r>
              <a:rPr lang="en-GB" sz="1400" dirty="0" smtClean="0"/>
              <a:t>Answers given to more than 3.S.F. claim ‘unjustifiable accuracy’ (as  g = 9.8  which is only accurate to 2 S.F). This looses marks in the exam.</a:t>
            </a:r>
            <a:br>
              <a:rPr lang="en-GB" sz="1400" dirty="0" smtClean="0"/>
            </a:br>
            <a:r>
              <a:rPr lang="en-GB" sz="1400" b="1" dirty="0" smtClean="0"/>
              <a:t>Give final answer to 2 or 3 significant figures.</a:t>
            </a:r>
          </a:p>
          <a:p>
            <a:r>
              <a:rPr lang="en-US" sz="1400" dirty="0" smtClean="0"/>
              <a:t>However the full figure (176.4) was used as an input to the working in part b – this ensures answers to subsequent parts are as accurate as possible.</a:t>
            </a:r>
            <a:br>
              <a:rPr lang="en-US" sz="1400" dirty="0" smtClean="0"/>
            </a:br>
            <a:r>
              <a:rPr lang="en-US" sz="1400" b="1" dirty="0" smtClean="0"/>
              <a:t>Use unrounded values in working.</a:t>
            </a:r>
            <a:endParaRPr lang="en-GB" sz="14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69952" y="4697814"/>
            <a:ext cx="8369218" cy="20951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Solution to b)</a:t>
            </a:r>
            <a:endParaRPr lang="en-GB" sz="2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90721A-8EE8-49A3-BD94-FE8D37E1AF2D}"/>
              </a:ext>
            </a:extLst>
          </p:cNvPr>
          <p:cNvSpPr txBox="1"/>
          <p:nvPr/>
        </p:nvSpPr>
        <p:spPr>
          <a:xfrm>
            <a:off x="309734" y="2479292"/>
            <a:ext cx="62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60257" y="2522827"/>
            <a:ext cx="8369218" cy="20951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Solution to a)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941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64" t="3001" r="21516" b="44857"/>
          <a:stretch/>
        </p:blipFill>
        <p:spPr>
          <a:xfrm>
            <a:off x="4788024" y="3995235"/>
            <a:ext cx="3960440" cy="2520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76" y="1175489"/>
            <a:ext cx="8422888" cy="2790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31115"/>
          <a:stretch/>
        </p:blipFill>
        <p:spPr>
          <a:xfrm>
            <a:off x="360545" y="4232450"/>
            <a:ext cx="4139447" cy="20783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25576" y="4073509"/>
            <a:ext cx="4174416" cy="24420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3B49E-D206-4FAF-97F8-6FE9784FED81}"/>
              </a:ext>
            </a:extLst>
          </p:cNvPr>
          <p:cNvSpPr txBox="1"/>
          <p:nvPr/>
        </p:nvSpPr>
        <p:spPr>
          <a:xfrm>
            <a:off x="325576" y="860594"/>
            <a:ext cx="3804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</a:t>
            </a:r>
            <a:r>
              <a:rPr lang="en-GB" dirty="0" smtClean="0"/>
              <a:t>M2 Jan 2005 Q3 (modified)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55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40085</TotalTime>
  <Words>1420</Words>
  <Application>Microsoft Office PowerPoint</Application>
  <PresentationFormat>On-screen Show (4:3)</PresentationFormat>
  <Paragraphs>278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Symbol</vt:lpstr>
      <vt:lpstr>Wingdings</vt:lpstr>
      <vt:lpstr>Office Theme</vt:lpstr>
      <vt:lpstr>Further Mechanics 1 :  Work, Energy and 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1506</cp:revision>
  <dcterms:created xsi:type="dcterms:W3CDTF">2013-02-28T07:36:55Z</dcterms:created>
  <dcterms:modified xsi:type="dcterms:W3CDTF">2019-08-26T06:18:10Z</dcterms:modified>
</cp:coreProperties>
</file>