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554" r:id="rId2"/>
    <p:sldId id="549" r:id="rId3"/>
    <p:sldId id="540" r:id="rId4"/>
    <p:sldId id="538" r:id="rId5"/>
    <p:sldId id="551" r:id="rId6"/>
    <p:sldId id="542" r:id="rId7"/>
    <p:sldId id="553" r:id="rId8"/>
    <p:sldId id="552" r:id="rId9"/>
    <p:sldId id="543" r:id="rId10"/>
    <p:sldId id="550" r:id="rId11"/>
    <p:sldId id="548" r:id="rId12"/>
    <p:sldId id="546" r:id="rId13"/>
    <p:sldId id="555" r:id="rId14"/>
    <p:sldId id="556" r:id="rId15"/>
    <p:sldId id="55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5" autoAdjust="0"/>
    <p:restoredTop sz="88534" autoAdjust="0"/>
  </p:normalViewPr>
  <p:slideViewPr>
    <p:cSldViewPr>
      <p:cViewPr varScale="1">
        <p:scale>
          <a:sx n="69" d="100"/>
          <a:sy n="69" d="100"/>
        </p:scale>
        <p:origin x="1184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01/09/2019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10" Type="http://schemas.openxmlformats.org/officeDocument/2006/relationships/image" Target="../media/image45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0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36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37.png"/><Relationship Id="rId9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7" Type="http://schemas.openxmlformats.org/officeDocument/2006/relationships/image" Target="../media/image20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0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5" Type="http://schemas.openxmlformats.org/officeDocument/2006/relationships/image" Target="../media/image20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png"/><Relationship Id="rId13" Type="http://schemas.openxmlformats.org/officeDocument/2006/relationships/image" Target="../media/image34.png"/><Relationship Id="rId1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11" Type="http://schemas.openxmlformats.org/officeDocument/2006/relationships/image" Target="../media/image32.png"/><Relationship Id="rId10" Type="http://schemas.openxmlformats.org/officeDocument/2006/relationships/image" Target="../media/image48.png"/><Relationship Id="rId9" Type="http://schemas.openxmlformats.org/officeDocument/2006/relationships/image" Target="../media/image31.png"/><Relationship Id="rId1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28908" y="908720"/>
            <a:ext cx="9142856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0" b="1" dirty="0" smtClean="0"/>
              <a:t>Sketching Graphs</a:t>
            </a:r>
          </a:p>
          <a:p>
            <a:pPr marL="1143000" indent="-1143000" algn="ctr">
              <a:buFontTx/>
              <a:buChar char="-"/>
            </a:pPr>
            <a:r>
              <a:rPr lang="en-GB" sz="8000" dirty="0" smtClean="0"/>
              <a:t>Transformations</a:t>
            </a:r>
          </a:p>
          <a:p>
            <a:pPr marL="571500" indent="-571500" algn="ctr">
              <a:buFontTx/>
              <a:buChar char="-"/>
            </a:pPr>
            <a:endParaRPr lang="en-GB" sz="3600" dirty="0" smtClean="0"/>
          </a:p>
          <a:p>
            <a:pPr algn="ctr"/>
            <a:r>
              <a:rPr lang="en-GB" sz="8000" dirty="0" smtClean="0"/>
              <a:t>Chapter 4</a:t>
            </a:r>
            <a:endParaRPr lang="en-GB" sz="5400" dirty="0" smtClean="0"/>
          </a:p>
          <a:p>
            <a:pPr algn="ctr"/>
            <a:r>
              <a:rPr lang="en-GB" sz="8000" dirty="0" smtClean="0"/>
              <a:t>(Part 4 of 4)</a:t>
            </a:r>
          </a:p>
        </p:txBody>
      </p:sp>
    </p:spTree>
    <p:extLst>
      <p:ext uri="{BB962C8B-B14F-4D97-AF65-F5344CB8AC3E}">
        <p14:creationId xmlns:p14="http://schemas.microsoft.com/office/powerpoint/2010/main" val="32679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715191" y="862922"/>
                <a:ext cx="3856023" cy="616644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/>
                  <a:t>Sketch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2400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5191" y="862922"/>
                <a:ext cx="3856023" cy="616644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Straight Arrow Connector 17"/>
          <p:cNvCxnSpPr/>
          <p:nvPr/>
        </p:nvCxnSpPr>
        <p:spPr>
          <a:xfrm>
            <a:off x="5057582" y="4622140"/>
            <a:ext cx="3363806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6715001" y="2946034"/>
            <a:ext cx="0" cy="293155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367997" y="4392987"/>
                <a:ext cx="410220" cy="406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997" y="4392987"/>
                <a:ext cx="410220" cy="40638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6493097" y="2537186"/>
                <a:ext cx="410220" cy="406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097" y="2537186"/>
                <a:ext cx="410220" cy="40638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 rot="16200000">
                <a:off x="5243290" y="3050166"/>
                <a:ext cx="1609229" cy="3506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=−1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6200000">
                <a:off x="5243290" y="3050166"/>
                <a:ext cx="1609229" cy="35067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/>
          <p:cNvSpPr txBox="1"/>
          <p:nvPr/>
        </p:nvSpPr>
        <p:spPr>
          <a:xfrm>
            <a:off x="6432657" y="4113498"/>
            <a:ext cx="446189" cy="406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6213306" y="2908469"/>
            <a:ext cx="0" cy="3114851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Freeform: Shape 26"/>
          <p:cNvSpPr/>
          <p:nvPr/>
        </p:nvSpPr>
        <p:spPr>
          <a:xfrm>
            <a:off x="6304793" y="2851934"/>
            <a:ext cx="1853512" cy="1708071"/>
          </a:xfrm>
          <a:custGeom>
            <a:avLst/>
            <a:gdLst>
              <a:gd name="connsiteX0" fmla="*/ 0 w 1626781"/>
              <a:gd name="connsiteY0" fmla="*/ 0 h 1552353"/>
              <a:gd name="connsiteX1" fmla="*/ 350874 w 1626781"/>
              <a:gd name="connsiteY1" fmla="*/ 1265274 h 1552353"/>
              <a:gd name="connsiteX2" fmla="*/ 1626781 w 1626781"/>
              <a:gd name="connsiteY2" fmla="*/ 1552353 h 155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26781" h="1552353">
                <a:moveTo>
                  <a:pt x="0" y="0"/>
                </a:moveTo>
                <a:cubicBezTo>
                  <a:pt x="39872" y="503274"/>
                  <a:pt x="79744" y="1006549"/>
                  <a:pt x="350874" y="1265274"/>
                </a:cubicBezTo>
                <a:cubicBezTo>
                  <a:pt x="622004" y="1523999"/>
                  <a:pt x="1124392" y="1538176"/>
                  <a:pt x="1626781" y="155235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sp>
        <p:nvSpPr>
          <p:cNvPr id="28" name="Freeform: Shape 27"/>
          <p:cNvSpPr/>
          <p:nvPr/>
        </p:nvSpPr>
        <p:spPr>
          <a:xfrm>
            <a:off x="4863171" y="4688696"/>
            <a:ext cx="1284133" cy="1298602"/>
          </a:xfrm>
          <a:custGeom>
            <a:avLst/>
            <a:gdLst>
              <a:gd name="connsiteX0" fmla="*/ 0 w 1127051"/>
              <a:gd name="connsiteY0" fmla="*/ 0 h 1180213"/>
              <a:gd name="connsiteX1" fmla="*/ 882503 w 1127051"/>
              <a:gd name="connsiteY1" fmla="*/ 223283 h 1180213"/>
              <a:gd name="connsiteX2" fmla="*/ 1127051 w 1127051"/>
              <a:gd name="connsiteY2" fmla="*/ 1180213 h 11802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127051" h="1180213">
                <a:moveTo>
                  <a:pt x="0" y="0"/>
                </a:moveTo>
                <a:cubicBezTo>
                  <a:pt x="347330" y="13290"/>
                  <a:pt x="694661" y="26581"/>
                  <a:pt x="882503" y="223283"/>
                </a:cubicBezTo>
                <a:cubicBezTo>
                  <a:pt x="1070345" y="419985"/>
                  <a:pt x="1098698" y="800099"/>
                  <a:pt x="1127051" y="118021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00B05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3953" y="4557459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H="1" flipV="1">
            <a:off x="2154937" y="2850373"/>
            <a:ext cx="7490" cy="3302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977067" y="245280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7067" y="2452801"/>
                <a:ext cx="360040" cy="369332"/>
              </a:xfrm>
              <a:prstGeom prst="rect">
                <a:avLst/>
              </a:prstGeom>
              <a:blipFill rotWithShape="0">
                <a:blip r:embed="rId6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09004" y="440183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9004" y="4401833"/>
                <a:ext cx="36004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Freeform: Shape 41"/>
          <p:cNvSpPr/>
          <p:nvPr/>
        </p:nvSpPr>
        <p:spPr>
          <a:xfrm>
            <a:off x="2260957" y="3177642"/>
            <a:ext cx="1584251" cy="1297172"/>
          </a:xfrm>
          <a:custGeom>
            <a:avLst/>
            <a:gdLst>
              <a:gd name="connsiteX0" fmla="*/ 0 w 1584251"/>
              <a:gd name="connsiteY0" fmla="*/ 0 h 1297172"/>
              <a:gd name="connsiteX1" fmla="*/ 276447 w 1584251"/>
              <a:gd name="connsiteY1" fmla="*/ 988828 h 1297172"/>
              <a:gd name="connsiteX2" fmla="*/ 1584251 w 1584251"/>
              <a:gd name="connsiteY2" fmla="*/ 1297172 h 129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251" h="1297172">
                <a:moveTo>
                  <a:pt x="0" y="0"/>
                </a:moveTo>
                <a:cubicBezTo>
                  <a:pt x="6202" y="386316"/>
                  <a:pt x="12405" y="772633"/>
                  <a:pt x="276447" y="988828"/>
                </a:cubicBezTo>
                <a:cubicBezTo>
                  <a:pt x="540489" y="1205023"/>
                  <a:pt x="1062370" y="1251097"/>
                  <a:pt x="1584251" y="12971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Freeform: Shape 42"/>
          <p:cNvSpPr/>
          <p:nvPr/>
        </p:nvSpPr>
        <p:spPr>
          <a:xfrm>
            <a:off x="453750" y="4670134"/>
            <a:ext cx="1637391" cy="1620283"/>
          </a:xfrm>
          <a:custGeom>
            <a:avLst/>
            <a:gdLst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8046" h="1988289">
                <a:moveTo>
                  <a:pt x="0" y="0"/>
                </a:moveTo>
                <a:cubicBezTo>
                  <a:pt x="468718" y="36328"/>
                  <a:pt x="894907" y="178982"/>
                  <a:pt x="1169581" y="510363"/>
                </a:cubicBezTo>
                <a:cubicBezTo>
                  <a:pt x="1444255" y="841744"/>
                  <a:pt x="1546150" y="1415016"/>
                  <a:pt x="1648046" y="19882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2444" y="754753"/>
                <a:ext cx="3856023" cy="79239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2444" y="754753"/>
                <a:ext cx="3856023" cy="792396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baseline="30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solidFill>
                              <a:srgbClr val="00B050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e>
                    </m:d>
                  </m:oMath>
                </a14:m>
                <a:r>
                  <a:rPr lang="en-GB" sz="3600" baseline="30000" dirty="0" smtClean="0">
                    <a:solidFill>
                      <a:srgbClr val="00B050"/>
                    </a:solidFill>
                  </a:rPr>
                  <a:t> </a:t>
                </a:r>
                <a:endParaRPr lang="en-GB" sz="36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216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7" grpId="0" animBg="1"/>
      <p:bldP spid="28" grpId="0" animBg="1"/>
      <p:bldP spid="37" grpId="0"/>
      <p:bldP spid="3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 - Coordinates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0" y="913879"/>
            <a:ext cx="9142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Where </a:t>
            </a:r>
            <a:r>
              <a:rPr lang="en-GB" sz="3600" dirty="0"/>
              <a:t>would each of these points end up?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4016083"/>
                  </p:ext>
                </p:extLst>
              </p:nvPr>
            </p:nvGraphicFramePr>
            <p:xfrm>
              <a:off x="1475656" y="1700808"/>
              <a:ext cx="5688632" cy="4680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40475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71419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733966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</a:tblGrid>
                  <a:tr h="541981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𝒚</m:t>
                                </m:r>
                                <m:r>
                                  <a:rPr lang="en-GB" sz="2800" b="1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  <m:r>
                                      <a:rPr lang="en-GB" sz="28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</m:t>
                                    </m:r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𝟑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280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𝟔</m:t>
                                    </m:r>
                                    <m:r>
                                      <a:rPr lang="en-GB" sz="2800" b="1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,−</m:t>
                                    </m:r>
                                    <m:r>
                                      <a:rPr lang="en-GB" sz="2800" smtClean="0">
                                        <a:solidFill>
                                          <a:schemeClr val="tx1"/>
                                        </a:solidFill>
                                        <a:latin typeface="Cambria Math"/>
                                      </a:rPr>
                                      <m:t>𝟒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+1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3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  <m:r>
                                  <a:rPr lang="en-GB" sz="2800" smtClean="0">
                                    <a:latin typeface="Cambria Math"/>
                                  </a:rPr>
                                  <m:t>−1</m:t>
                                </m:r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5714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f>
                                      <m:fPr>
                                        <m:ctrlPr>
                                          <a:rPr lang="en-GB" sz="28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sz="2800" smtClean="0">
                                            <a:latin typeface="Cambria Math"/>
                                          </a:rPr>
                                          <m:t>𝑥</m:t>
                                        </m:r>
                                      </m:num>
                                      <m:den>
                                        <m:r>
                                          <a:rPr lang="en-GB" sz="2800" smtClean="0">
                                            <a:latin typeface="Cambria Math"/>
                                          </a:rPr>
                                          <m:t>4</m:t>
                                        </m:r>
                                      </m:den>
                                    </m:f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−</m:t>
                                    </m:r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  <m:r>
                                  <a:rPr lang="en-GB" sz="2800" b="0" i="0" smtClean="0"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GB" sz="2800" smtClean="0">
                                    <a:latin typeface="Cambria Math"/>
                                  </a:rPr>
                                  <m:t>𝑓</m:t>
                                </m:r>
                                <m:d>
                                  <m:dPr>
                                    <m:ctrlPr>
                                      <a:rPr lang="en-GB" sz="28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2800" smtClean="0">
                                        <a:latin typeface="Cambria Math"/>
                                      </a:rPr>
                                      <m:t>𝑥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54016083"/>
                  </p:ext>
                </p:extLst>
              </p:nvPr>
            </p:nvGraphicFramePr>
            <p:xfrm>
              <a:off x="1475656" y="1700808"/>
              <a:ext cx="5688632" cy="4680521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240475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0"/>
                        </a:ext>
                      </a:extLst>
                    </a:gridCol>
                    <a:gridCol w="1714191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1"/>
                        </a:ext>
                      </a:extLst>
                    </a:gridCol>
                    <a:gridCol w="1733966">
                      <a:extLst>
                        <a:ext uri="{9D8B030D-6E8A-4147-A177-3AD203B41FA5}">
                          <a16:colId xmlns:a16="http://schemas.microsoft.com/office/drawing/2014/main" xmlns="" xmlns:a14="http://schemas.microsoft.com/office/drawing/2010/main" val="20003"/>
                        </a:ext>
                      </a:extLst>
                    </a:gridCol>
                  </a:tblGrid>
                  <a:tr h="541981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2247" r="-154348" b="-765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131317" t="-2247" r="-102135" b="-7651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28070" t="-2247" r="-702" b="-7651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0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101111" r="-154348" b="-65666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1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203371" r="-154348" b="-56404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2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300000" r="-154348" b="-45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3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400000" r="-154348" b="-35777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4"/>
                      </a:ext>
                    </a:extLst>
                  </a:tr>
                  <a:tr h="8571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319149" r="-154348" b="-1283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5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664045" r="-154348" b="-10337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6"/>
                      </a:ext>
                    </a:extLst>
                  </a:tr>
                  <a:tr h="5469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272" t="-755556" r="-154348" b="-222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endParaRPr lang="en-GB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xmlns="" xmlns:a14="http://schemas.microsoft.com/office/drawing/2010/main" val="10007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3742557"/>
                  </p:ext>
                </p:extLst>
              </p:nvPr>
            </p:nvGraphicFramePr>
            <p:xfrm>
              <a:off x="3707904" y="2204865"/>
              <a:ext cx="1728192" cy="4190327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28192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768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730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768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,9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9488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15607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12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768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−4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7680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4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FF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,−3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3742557"/>
                  </p:ext>
                </p:extLst>
              </p:nvPr>
            </p:nvGraphicFramePr>
            <p:xfrm>
              <a:off x="3707904" y="2204865"/>
              <a:ext cx="1728192" cy="4190327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28192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b="-625263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100000" b="-525263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197917" b="-419792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301053" b="-324211"/>
                          </a:stretch>
                        </a:blipFill>
                      </a:tcPr>
                    </a:tc>
                  </a:tr>
                  <a:tr h="715607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322881" b="-161017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525263" b="-100000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3"/>
                          <a:stretch>
                            <a:fillRect t="-625263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1033716"/>
                  </p:ext>
                </p:extLst>
              </p:nvPr>
            </p:nvGraphicFramePr>
            <p:xfrm>
              <a:off x="5436096" y="2204864"/>
              <a:ext cx="1712017" cy="419666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201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</a:tblGrid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5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,−4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3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 −4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6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,−12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6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,−5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721949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24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,−4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−6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,−4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522863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d>
                                  <m:dPr>
                                    <m:ctrlPr>
                                      <a:rPr lang="en-GB" sz="3200" i="1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6</m:t>
                                    </m:r>
                                    <m:r>
                                      <a:rPr lang="en-GB" sz="3200" b="0" i="0" smtClean="0">
                                        <a:solidFill>
                                          <a:srgbClr val="0000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GB" sz="3200" smtClean="0">
                                        <a:solidFill>
                                          <a:srgbClr val="0000FF"/>
                                        </a:solidFill>
                                        <a:latin typeface="Cambria Math"/>
                                      </a:rPr>
                                      <m:t>,4</m:t>
                                    </m:r>
                                  </m:e>
                                </m:d>
                              </m:oMath>
                            </m:oMathPara>
                          </a14:m>
                          <a:endParaRPr lang="en-GB" sz="3200" dirty="0">
                            <a:solidFill>
                              <a:srgbClr val="0000FF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01033716"/>
                  </p:ext>
                </p:extLst>
              </p:nvPr>
            </p:nvGraphicFramePr>
            <p:xfrm>
              <a:off x="5436096" y="2204864"/>
              <a:ext cx="1712017" cy="419666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1712017"/>
                  </a:tblGrid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b="-626316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100000" b="-526316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197917" b="-420833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301053" b="-325263"/>
                          </a:stretch>
                        </a:blipFill>
                      </a:tcPr>
                    </a:tc>
                  </a:tr>
                  <a:tr h="721949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320168" b="-159664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526316" b="-100000"/>
                          </a:stretch>
                        </a:blipFill>
                      </a:tcPr>
                    </a:tc>
                  </a:tr>
                  <a:tr h="57912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4"/>
                          <a:stretch>
                            <a:fillRect t="-626316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47756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692696"/>
            <a:ext cx="7123339" cy="6042302"/>
          </a:xfrm>
          <a:prstGeom prst="rect">
            <a:avLst/>
          </a:prstGeom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</p:pic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Transformations </a:t>
              </a:r>
              <a:r>
                <a:rPr lang="en-GB" sz="3200" dirty="0" smtClean="0"/>
                <a:t>– Exam Question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286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Transformations </a:t>
              </a:r>
              <a:r>
                <a:rPr lang="en-GB" sz="3200" dirty="0" smtClean="0"/>
                <a:t>– Exam Question Answers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020"/>
          <a:stretch/>
        </p:blipFill>
        <p:spPr>
          <a:xfrm>
            <a:off x="1763688" y="836712"/>
            <a:ext cx="5544616" cy="5961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05540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4E/4F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74-75 (translations), 78 (stretches/reflections)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6" y="3140968"/>
            <a:ext cx="6393055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 from Ex4E &amp; F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Q2-6 on both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Q7&amp;8 on both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</a:t>
            </a:r>
            <a:r>
              <a:rPr lang="en-US" sz="2400" dirty="0" smtClean="0"/>
              <a:t>complete both and Challenges</a:t>
            </a:r>
            <a:endParaRPr lang="en-US" sz="2400" dirty="0" smtClean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181575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4G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72584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80-81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1707337" y="3140968"/>
            <a:ext cx="529727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</a:t>
            </a:r>
            <a:r>
              <a:rPr lang="en-US" sz="2400" dirty="0" smtClean="0"/>
              <a:t>lesson</a:t>
            </a:r>
            <a:r>
              <a:rPr lang="en-US" sz="2400" dirty="0"/>
              <a:t> </a:t>
            </a:r>
            <a:r>
              <a:rPr lang="en-US" sz="2400" dirty="0" smtClean="0"/>
              <a:t>Q1,2 &amp; 4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B050"/>
                </a:solidFill>
              </a:rPr>
              <a:t>Green</a:t>
            </a:r>
            <a:r>
              <a:rPr lang="en-US" sz="2400" dirty="0" smtClean="0"/>
              <a:t>		</a:t>
            </a:r>
            <a:r>
              <a:rPr lang="en-US" sz="2400" dirty="0" smtClean="0"/>
              <a:t>Q5</a:t>
            </a:r>
            <a:endParaRPr lang="en-US" sz="2400" dirty="0" smtClean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</a:t>
            </a:r>
            <a:r>
              <a:rPr lang="en-US" sz="2400" dirty="0" smtClean="0"/>
              <a:t> </a:t>
            </a:r>
            <a:r>
              <a:rPr lang="en-US" sz="2400" dirty="0"/>
              <a:t>		</a:t>
            </a:r>
            <a:r>
              <a:rPr lang="en-US" sz="2400" dirty="0" smtClean="0"/>
              <a:t>Q6</a:t>
            </a:r>
            <a:endParaRPr lang="en-US" sz="24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27333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Transformations of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aphicFrame>
        <p:nvGraphicFramePr>
          <p:cNvPr id="23" name="Table 22"/>
          <p:cNvGraphicFramePr>
            <a:graphicFrameLocks noGrp="1"/>
          </p:cNvGraphicFramePr>
          <p:nvPr>
            <p:extLst/>
          </p:nvPr>
        </p:nvGraphicFramePr>
        <p:xfrm>
          <a:off x="776072" y="831278"/>
          <a:ext cx="7947115" cy="1097280"/>
        </p:xfrm>
        <a:graphic>
          <a:graphicData uri="http://schemas.openxmlformats.org/drawingml/2006/table">
            <a:tbl>
              <a:tblPr/>
              <a:tblGrid>
                <a:gridCol w="10267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18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11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331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833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12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f(x) </a:t>
                      </a:r>
                      <a:r>
                        <a:rPr lang="en-GB" sz="3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+ a</a:t>
                      </a:r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 </a:t>
                      </a:r>
                      <a:r>
                        <a:rPr lang="en-GB" sz="3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up</a:t>
                      </a:r>
                      <a:endParaRPr lang="en-GB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f(x) </a:t>
                      </a:r>
                      <a:r>
                        <a:rPr lang="en-GB" sz="3600" b="1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- a       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</a:t>
                      </a:r>
                      <a:r>
                        <a:rPr lang="en-GB" sz="3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0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down</a:t>
                      </a:r>
                      <a:endParaRPr lang="en-GB" sz="3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28" name="Table 27"/>
          <p:cNvGraphicFramePr>
            <a:graphicFrameLocks noGrp="1"/>
          </p:cNvGraphicFramePr>
          <p:nvPr>
            <p:extLst/>
          </p:nvPr>
        </p:nvGraphicFramePr>
        <p:xfrm>
          <a:off x="717673" y="2259712"/>
          <a:ext cx="7598743" cy="1097280"/>
        </p:xfrm>
        <a:graphic>
          <a:graphicData uri="http://schemas.openxmlformats.org/drawingml/2006/table">
            <a:tbl>
              <a:tblPr/>
              <a:tblGrid>
                <a:gridCol w="9834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63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3546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544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54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7592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</a:t>
                      </a:r>
                      <a:r>
                        <a:rPr lang="en-GB" sz="36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1" i="0" u="none" strike="noStrike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+</a:t>
                      </a:r>
                      <a:r>
                        <a:rPr lang="en-GB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 a</a:t>
                      </a:r>
                      <a:r>
                        <a:rPr lang="en-GB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  </a:t>
                      </a:r>
                      <a:endParaRPr lang="en-GB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 </a:t>
                      </a:r>
                      <a:r>
                        <a:rPr lang="en-GB" sz="3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left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f(x </a:t>
                      </a:r>
                      <a:r>
                        <a:rPr lang="en-GB" sz="36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– a</a:t>
                      </a:r>
                      <a:r>
                        <a:rPr lang="en-GB" sz="36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) </a:t>
                      </a:r>
                      <a:r>
                        <a:rPr lang="en-GB" sz="3600" b="1" i="0" u="none" strike="noStrike" dirty="0" smtClean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     </a:t>
                      </a:r>
                      <a:endParaRPr lang="en-GB" sz="3600" b="1" i="0" u="none" strike="noStrike" dirty="0">
                        <a:solidFill>
                          <a:srgbClr val="0000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moves</a:t>
                      </a:r>
                      <a:r>
                        <a:rPr lang="en-GB" sz="3600" b="0" i="0" u="none" strike="noStrike" dirty="0">
                          <a:solidFill>
                            <a:srgbClr val="0000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right</a:t>
                      </a:r>
                      <a:endParaRPr lang="en-GB" sz="3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63827" y="3789040"/>
              <a:ext cx="7871759" cy="1282764"/>
            </p:xfrm>
            <a:graphic>
              <a:graphicData uri="http://schemas.openxmlformats.org/drawingml/2006/table">
                <a:tbl>
                  <a:tblPr/>
                  <a:tblGrid>
                    <a:gridCol w="1232927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6638832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</a:tblGrid>
                  <a:tr h="33305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8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(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 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37588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</a:t>
                          </a:r>
                          <a:r>
                            <a:rPr lang="en-GB" sz="3600" b="0" i="0" u="none" strike="noStrike" dirty="0">
                              <a:solidFill>
                                <a:srgbClr val="FF99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(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GB" sz="36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3600" b="0" i="1" u="none" strike="noStrike" smtClean="0">
                                      <a:solidFill>
                                        <a:srgbClr val="00000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3600" b="0" i="1" u="none" strike="noStrike" smtClean="0">
                                      <a:solidFill>
                                        <a:srgbClr val="7030A0"/>
                                      </a:solidFill>
                                      <a:effectLst/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FF99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9" name="Table 28"/>
              <p:cNvGraphicFramePr>
                <a:graphicFrameLocks noGrp="1"/>
              </p:cNvGraphicFramePr>
              <p:nvPr>
                <p:extLst/>
              </p:nvPr>
            </p:nvGraphicFramePr>
            <p:xfrm>
              <a:off x="763827" y="3789040"/>
              <a:ext cx="7871759" cy="1282764"/>
            </p:xfrm>
            <a:graphic>
              <a:graphicData uri="http://schemas.openxmlformats.org/drawingml/2006/table">
                <a:tbl>
                  <a:tblPr/>
                  <a:tblGrid>
                    <a:gridCol w="1232927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0"/>
                        </a:ext>
                      </a:extLst>
                    </a:gridCol>
                    <a:gridCol w="6638832">
                      <a:extLst>
                        <a:ext uri="{9D8B030D-6E8A-4147-A177-3AD203B41FA5}">
                          <a16:colId xmlns:a16="http://schemas.microsoft.com/office/drawing/2014/main" xmlns:a14="http://schemas.microsoft.com/office/drawing/2010/main" xmlns="" val="20001"/>
                        </a:ext>
                      </a:extLst>
                    </a:gridCol>
                  </a:tblGrid>
                  <a:tr h="54864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8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rtl="0" fontAlgn="ctr"/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The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B05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1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-coordinates 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become (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, </a:t>
                          </a:r>
                          <a:r>
                            <a:rPr lang="en-GB" sz="3600" b="0" i="0" u="none" strike="noStrike" dirty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36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 </a:t>
                          </a:r>
                          <a:r>
                            <a:rPr lang="en-GB" sz="3600" b="0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0"/>
                      </a:ext>
                    </a:extLst>
                  </a:tr>
                  <a:tr h="73412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f(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7030A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a</a:t>
                          </a:r>
                          <a:r>
                            <a:rPr lang="en-GB" sz="3600" b="0" i="1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3600" b="1" i="0" u="none" strike="noStrike" dirty="0" smtClean="0">
                              <a:solidFill>
                                <a:srgbClr val="000000"/>
                              </a:solidFill>
                              <a:effectLst/>
                              <a:latin typeface="Calibri" panose="020F0502020204030204" pitchFamily="34" charset="0"/>
                            </a:rPr>
                            <a:t>)</a:t>
                          </a:r>
                          <a:endParaRPr lang="en-GB" sz="36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Calibri" panose="020F0502020204030204" pitchFamily="34" charset="0"/>
                          </a:endParaRPr>
                        </a:p>
                      </a:txBody>
                      <a:tcPr marL="0" marR="0" marT="0" marB="0" anchor="b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FFFFFF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0" marR="0" marT="0" marB="0"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 rotWithShape="0">
                          <a:blip r:embed="rId2"/>
                          <a:stretch>
                            <a:fillRect l="-18532" t="-93388" b="-3719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xmlns:a14="http://schemas.microsoft.com/office/drawing/2010/main" xmlns="" val="1000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30" name="Table 29"/>
          <p:cNvGraphicFramePr>
            <a:graphicFrameLocks noGrp="1"/>
          </p:cNvGraphicFramePr>
          <p:nvPr>
            <p:extLst/>
          </p:nvPr>
        </p:nvGraphicFramePr>
        <p:xfrm>
          <a:off x="776072" y="5494736"/>
          <a:ext cx="7660442" cy="1097280"/>
        </p:xfrm>
        <a:graphic>
          <a:graphicData uri="http://schemas.openxmlformats.org/drawingml/2006/table">
            <a:tbl>
              <a:tblPr/>
              <a:tblGrid>
                <a:gridCol w="1206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536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75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f(</a:t>
                      </a:r>
                      <a:r>
                        <a:rPr lang="en-GB" sz="3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       </a:t>
                      </a:r>
                      <a:endParaRPr lang="en-GB" sz="3600" b="1" i="0" u="none" strike="noStrike" dirty="0">
                        <a:solidFill>
                          <a:srgbClr val="D60093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is 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reflected</a:t>
                      </a:r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the </a:t>
                      </a:r>
                      <a:r>
                        <a:rPr lang="en-GB" sz="3600" b="0" i="1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axis</a:t>
                      </a:r>
                      <a:endParaRPr lang="en-GB" sz="3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7588">
                <a:tc>
                  <a:txBody>
                    <a:bodyPr/>
                    <a:lstStyle/>
                    <a:p>
                      <a:pPr algn="l" fontAlgn="b"/>
                      <a:r>
                        <a:rPr lang="en-GB" sz="3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</a:t>
                      </a:r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</a:t>
                      </a:r>
                      <a:r>
                        <a:rPr lang="en-GB" sz="3600" b="1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  <a:r>
                        <a:rPr lang="en-GB" sz="3600" b="0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</a:t>
                      </a:r>
                      <a:r>
                        <a:rPr lang="en-GB" sz="3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  <a:endParaRPr lang="en-GB" sz="3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The graph is </a:t>
                      </a:r>
                      <a:r>
                        <a:rPr lang="en-GB" sz="3600" b="0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reflected</a:t>
                      </a:r>
                      <a:r>
                        <a:rPr lang="en-GB" sz="3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in the </a:t>
                      </a:r>
                      <a:r>
                        <a:rPr lang="en-GB" sz="3600" b="0" i="1" u="none" strike="noStrike" dirty="0" smtClean="0"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GB" sz="3600" b="0" i="1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GB" sz="3600" b="0" i="0" u="none" strike="noStrike" dirty="0" smtClean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axis</a:t>
                      </a:r>
                      <a:endParaRPr lang="en-GB" sz="3600" b="0" i="0" u="none" strike="noStrike" dirty="0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69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Transformations of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5053" y="2420888"/>
                <a:ext cx="21968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053" y="2420888"/>
                <a:ext cx="2196863" cy="523220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347865" y="2275745"/>
                <a:ext cx="3384376" cy="8107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Translation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2275745"/>
                <a:ext cx="3384376" cy="810799"/>
              </a:xfrm>
              <a:prstGeom prst="rect">
                <a:avLst/>
              </a:prstGeom>
              <a:blipFill rotWithShape="0">
                <a:blip r:embed="rId3"/>
                <a:stretch>
                  <a:fillRect l="-3604" b="-3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ight Arrow 16"/>
          <p:cNvSpPr/>
          <p:nvPr/>
        </p:nvSpPr>
        <p:spPr>
          <a:xfrm>
            <a:off x="2483769" y="256490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01511" y="3337828"/>
                <a:ext cx="21968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511" y="3337828"/>
                <a:ext cx="2196863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347865" y="3337828"/>
                <a:ext cx="3384376" cy="8079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Translation by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3337828"/>
                <a:ext cx="3384376" cy="807978"/>
              </a:xfrm>
              <a:prstGeom prst="rect">
                <a:avLst/>
              </a:prstGeom>
              <a:blipFill>
                <a:blip r:embed="rId5"/>
                <a:stretch>
                  <a:fillRect l="-3604" b="-75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ight Arrow 19"/>
          <p:cNvSpPr/>
          <p:nvPr/>
        </p:nvSpPr>
        <p:spPr>
          <a:xfrm>
            <a:off x="2483769" y="3481844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259568" y="4345940"/>
                <a:ext cx="2008177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568" y="4345940"/>
                <a:ext cx="2008177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347864" y="4345940"/>
                <a:ext cx="5736389" cy="703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Stretch in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i="1" dirty="0"/>
                  <a:t>-</a:t>
                </a:r>
                <a:r>
                  <a:rPr lang="en-GB" sz="2800" dirty="0"/>
                  <a:t>direction by scale factor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0" smtClean="0"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4" y="4345940"/>
                <a:ext cx="5736389" cy="703398"/>
              </a:xfrm>
              <a:prstGeom prst="rect">
                <a:avLst/>
              </a:prstGeom>
              <a:blipFill>
                <a:blip r:embed="rId7"/>
                <a:stretch>
                  <a:fillRect l="-2125" b="-1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Right Arrow 22"/>
          <p:cNvSpPr/>
          <p:nvPr/>
        </p:nvSpPr>
        <p:spPr>
          <a:xfrm>
            <a:off x="2483769" y="4489956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332139" y="5373216"/>
                <a:ext cx="1834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8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139" y="5373216"/>
                <a:ext cx="1834006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347865" y="5373216"/>
                <a:ext cx="568863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/>
                  <a:t>Stretch in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800" i="1" dirty="0"/>
                  <a:t>-</a:t>
                </a:r>
                <a:r>
                  <a:rPr lang="en-GB" sz="2800" dirty="0"/>
                  <a:t>direction by scale factor 2</a:t>
                </a:r>
                <a:endParaRPr lang="en-GB" sz="2800" i="1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7865" y="5373216"/>
                <a:ext cx="5688632" cy="523220"/>
              </a:xfrm>
              <a:prstGeom prst="rect">
                <a:avLst/>
              </a:prstGeom>
              <a:blipFill>
                <a:blip r:embed="rId9"/>
                <a:stretch>
                  <a:fillRect l="-2144" t="-10465" r="-1608" b="-325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Right Arrow 25"/>
          <p:cNvSpPr/>
          <p:nvPr/>
        </p:nvSpPr>
        <p:spPr>
          <a:xfrm>
            <a:off x="2483769" y="5517232"/>
            <a:ext cx="648072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TextBox 35"/>
          <p:cNvSpPr txBox="1"/>
          <p:nvPr/>
        </p:nvSpPr>
        <p:spPr>
          <a:xfrm>
            <a:off x="0" y="92608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800" dirty="0" smtClean="0"/>
              <a:t>What are the transformations?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327098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2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6016" y="944656"/>
                <a:ext cx="3856023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/>
                  <a:t>Sketch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+3</m:t>
                    </m:r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584775"/>
              </a:xfrm>
              <a:prstGeom prst="rect">
                <a:avLst/>
              </a:prstGeom>
              <a:blipFill rotWithShape="0"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4716016" y="5394008"/>
            <a:ext cx="38137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76379" y="2992666"/>
            <a:ext cx="0" cy="329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reeform 17"/>
          <p:cNvSpPr/>
          <p:nvPr/>
        </p:nvSpPr>
        <p:spPr>
          <a:xfrm>
            <a:off x="4953210" y="2800605"/>
            <a:ext cx="3327901" cy="2057463"/>
          </a:xfrm>
          <a:custGeom>
            <a:avLst/>
            <a:gdLst>
              <a:gd name="connsiteX0" fmla="*/ 0 w 2576223"/>
              <a:gd name="connsiteY0" fmla="*/ 0 h 1665799"/>
              <a:gd name="connsiteX1" fmla="*/ 230588 w 2576223"/>
              <a:gd name="connsiteY1" fmla="*/ 707666 h 1665799"/>
              <a:gd name="connsiteX2" fmla="*/ 620202 w 2576223"/>
              <a:gd name="connsiteY2" fmla="*/ 1343770 h 1665799"/>
              <a:gd name="connsiteX3" fmla="*/ 1033670 w 2576223"/>
              <a:gd name="connsiteY3" fmla="*/ 1614115 h 1665799"/>
              <a:gd name="connsiteX4" fmla="*/ 1248355 w 2576223"/>
              <a:gd name="connsiteY4" fmla="*/ 1653871 h 1665799"/>
              <a:gd name="connsiteX5" fmla="*/ 1510748 w 2576223"/>
              <a:gd name="connsiteY5" fmla="*/ 1622066 h 1665799"/>
              <a:gd name="connsiteX6" fmla="*/ 1852654 w 2576223"/>
              <a:gd name="connsiteY6" fmla="*/ 1455088 h 1665799"/>
              <a:gd name="connsiteX7" fmla="*/ 2242268 w 2576223"/>
              <a:gd name="connsiteY7" fmla="*/ 1033669 h 1665799"/>
              <a:gd name="connsiteX8" fmla="*/ 2472856 w 2576223"/>
              <a:gd name="connsiteY8" fmla="*/ 453224 h 1665799"/>
              <a:gd name="connsiteX9" fmla="*/ 2576223 w 2576223"/>
              <a:gd name="connsiteY9" fmla="*/ 31805 h 166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6223" h="1665799">
                <a:moveTo>
                  <a:pt x="0" y="0"/>
                </a:moveTo>
                <a:cubicBezTo>
                  <a:pt x="63610" y="241852"/>
                  <a:pt x="127221" y="483704"/>
                  <a:pt x="230588" y="707666"/>
                </a:cubicBezTo>
                <a:cubicBezTo>
                  <a:pt x="333955" y="931628"/>
                  <a:pt x="486355" y="1192695"/>
                  <a:pt x="620202" y="1343770"/>
                </a:cubicBezTo>
                <a:cubicBezTo>
                  <a:pt x="754049" y="1494845"/>
                  <a:pt x="928978" y="1562431"/>
                  <a:pt x="1033670" y="1614115"/>
                </a:cubicBezTo>
                <a:cubicBezTo>
                  <a:pt x="1138362" y="1665799"/>
                  <a:pt x="1168842" y="1652546"/>
                  <a:pt x="1248355" y="1653871"/>
                </a:cubicBezTo>
                <a:cubicBezTo>
                  <a:pt x="1327868" y="1655196"/>
                  <a:pt x="1410032" y="1655197"/>
                  <a:pt x="1510748" y="1622066"/>
                </a:cubicBezTo>
                <a:cubicBezTo>
                  <a:pt x="1611465" y="1588936"/>
                  <a:pt x="1730734" y="1553154"/>
                  <a:pt x="1852654" y="1455088"/>
                </a:cubicBezTo>
                <a:cubicBezTo>
                  <a:pt x="1974574" y="1357022"/>
                  <a:pt x="2138901" y="1200646"/>
                  <a:pt x="2242268" y="1033669"/>
                </a:cubicBezTo>
                <a:cubicBezTo>
                  <a:pt x="2345635" y="866692"/>
                  <a:pt x="2417197" y="620201"/>
                  <a:pt x="2472856" y="453224"/>
                </a:cubicBezTo>
                <a:cubicBezTo>
                  <a:pt x="2528515" y="286247"/>
                  <a:pt x="2552369" y="159026"/>
                  <a:pt x="2576223" y="31805"/>
                </a:cubicBezTo>
              </a:path>
            </a:pathLst>
          </a:custGeom>
          <a:ln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36742" y="5127192"/>
            <a:ext cx="465091" cy="45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97325" y="2636912"/>
            <a:ext cx="465091" cy="45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323443" y="4496575"/>
            <a:ext cx="505871" cy="45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663" y="944656"/>
                <a:ext cx="3856023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387663" y="2636912"/>
            <a:ext cx="4185817" cy="3646482"/>
            <a:chOff x="698345" y="2338605"/>
            <a:chExt cx="3240360" cy="2952328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698345" y="4570853"/>
              <a:ext cx="29523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138505" y="2626637"/>
              <a:ext cx="0" cy="26642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Freeform 17"/>
            <p:cNvSpPr/>
            <p:nvPr/>
          </p:nvSpPr>
          <p:spPr>
            <a:xfrm>
              <a:off x="858426" y="2907680"/>
              <a:ext cx="2576223" cy="1665799"/>
            </a:xfrm>
            <a:custGeom>
              <a:avLst/>
              <a:gdLst>
                <a:gd name="connsiteX0" fmla="*/ 0 w 2576223"/>
                <a:gd name="connsiteY0" fmla="*/ 0 h 1665799"/>
                <a:gd name="connsiteX1" fmla="*/ 230588 w 2576223"/>
                <a:gd name="connsiteY1" fmla="*/ 707666 h 1665799"/>
                <a:gd name="connsiteX2" fmla="*/ 620202 w 2576223"/>
                <a:gd name="connsiteY2" fmla="*/ 1343770 h 1665799"/>
                <a:gd name="connsiteX3" fmla="*/ 1033670 w 2576223"/>
                <a:gd name="connsiteY3" fmla="*/ 1614115 h 1665799"/>
                <a:gd name="connsiteX4" fmla="*/ 1248355 w 2576223"/>
                <a:gd name="connsiteY4" fmla="*/ 1653871 h 1665799"/>
                <a:gd name="connsiteX5" fmla="*/ 1510748 w 2576223"/>
                <a:gd name="connsiteY5" fmla="*/ 1622066 h 1665799"/>
                <a:gd name="connsiteX6" fmla="*/ 1852654 w 2576223"/>
                <a:gd name="connsiteY6" fmla="*/ 1455088 h 1665799"/>
                <a:gd name="connsiteX7" fmla="*/ 2242268 w 2576223"/>
                <a:gd name="connsiteY7" fmla="*/ 1033669 h 1665799"/>
                <a:gd name="connsiteX8" fmla="*/ 2472856 w 2576223"/>
                <a:gd name="connsiteY8" fmla="*/ 453224 h 1665799"/>
                <a:gd name="connsiteX9" fmla="*/ 2576223 w 2576223"/>
                <a:gd name="connsiteY9" fmla="*/ 31805 h 166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76223" h="1665799">
                  <a:moveTo>
                    <a:pt x="0" y="0"/>
                  </a:moveTo>
                  <a:cubicBezTo>
                    <a:pt x="63610" y="241852"/>
                    <a:pt x="127221" y="483704"/>
                    <a:pt x="230588" y="707666"/>
                  </a:cubicBezTo>
                  <a:cubicBezTo>
                    <a:pt x="333955" y="931628"/>
                    <a:pt x="486355" y="1192695"/>
                    <a:pt x="620202" y="1343770"/>
                  </a:cubicBezTo>
                  <a:cubicBezTo>
                    <a:pt x="754049" y="1494845"/>
                    <a:pt x="928978" y="1562431"/>
                    <a:pt x="1033670" y="1614115"/>
                  </a:cubicBezTo>
                  <a:cubicBezTo>
                    <a:pt x="1138362" y="1665799"/>
                    <a:pt x="1168842" y="1652546"/>
                    <a:pt x="1248355" y="1653871"/>
                  </a:cubicBezTo>
                  <a:cubicBezTo>
                    <a:pt x="1327868" y="1655196"/>
                    <a:pt x="1410032" y="1655197"/>
                    <a:pt x="1510748" y="1622066"/>
                  </a:cubicBezTo>
                  <a:cubicBezTo>
                    <a:pt x="1611465" y="1588936"/>
                    <a:pt x="1730734" y="1553154"/>
                    <a:pt x="1852654" y="1455088"/>
                  </a:cubicBezTo>
                  <a:cubicBezTo>
                    <a:pt x="1974574" y="1357022"/>
                    <a:pt x="2138901" y="1200646"/>
                    <a:pt x="2242268" y="1033669"/>
                  </a:cubicBezTo>
                  <a:cubicBezTo>
                    <a:pt x="2345635" y="866692"/>
                    <a:pt x="2417197" y="620201"/>
                    <a:pt x="2472856" y="453224"/>
                  </a:cubicBezTo>
                  <a:cubicBezTo>
                    <a:pt x="2528515" y="286247"/>
                    <a:pt x="2552369" y="159026"/>
                    <a:pt x="2576223" y="31805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78665" y="4354829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x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22481" y="2338605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baseline="30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3600" baseline="30000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GB" sz="3600" dirty="0" smtClean="0">
                    <a:solidFill>
                      <a:srgbClr val="0000FF"/>
                    </a:solidFill>
                  </a:rPr>
                  <a:t>+ 3</a:t>
                </a:r>
                <a:endParaRPr lang="en-GB" sz="36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blipFill rotWithShape="0">
                <a:blip r:embed="rId5"/>
                <a:stretch>
                  <a:fillRect t="-14151" b="-3490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4447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39" grpId="0"/>
      <p:bldP spid="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716016" y="944656"/>
                <a:ext cx="3856023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2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+2)</m:t>
                        </m:r>
                      </m:e>
                      <m:sup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584775"/>
              </a:xfrm>
              <a:prstGeom prst="rect">
                <a:avLst/>
              </a:prstGeom>
              <a:blipFill rotWithShape="0">
                <a:blip r:embed="rId2"/>
                <a:stretch>
                  <a:fillRect b="-1750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Arrow Connector 7"/>
          <p:cNvCxnSpPr/>
          <p:nvPr/>
        </p:nvCxnSpPr>
        <p:spPr>
          <a:xfrm>
            <a:off x="4716016" y="5394008"/>
            <a:ext cx="381374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6576379" y="2992666"/>
            <a:ext cx="0" cy="329072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Freeform 17"/>
          <p:cNvSpPr/>
          <p:nvPr/>
        </p:nvSpPr>
        <p:spPr>
          <a:xfrm>
            <a:off x="3872866" y="3339788"/>
            <a:ext cx="3327901" cy="2057463"/>
          </a:xfrm>
          <a:custGeom>
            <a:avLst/>
            <a:gdLst>
              <a:gd name="connsiteX0" fmla="*/ 0 w 2576223"/>
              <a:gd name="connsiteY0" fmla="*/ 0 h 1665799"/>
              <a:gd name="connsiteX1" fmla="*/ 230588 w 2576223"/>
              <a:gd name="connsiteY1" fmla="*/ 707666 h 1665799"/>
              <a:gd name="connsiteX2" fmla="*/ 620202 w 2576223"/>
              <a:gd name="connsiteY2" fmla="*/ 1343770 h 1665799"/>
              <a:gd name="connsiteX3" fmla="*/ 1033670 w 2576223"/>
              <a:gd name="connsiteY3" fmla="*/ 1614115 h 1665799"/>
              <a:gd name="connsiteX4" fmla="*/ 1248355 w 2576223"/>
              <a:gd name="connsiteY4" fmla="*/ 1653871 h 1665799"/>
              <a:gd name="connsiteX5" fmla="*/ 1510748 w 2576223"/>
              <a:gd name="connsiteY5" fmla="*/ 1622066 h 1665799"/>
              <a:gd name="connsiteX6" fmla="*/ 1852654 w 2576223"/>
              <a:gd name="connsiteY6" fmla="*/ 1455088 h 1665799"/>
              <a:gd name="connsiteX7" fmla="*/ 2242268 w 2576223"/>
              <a:gd name="connsiteY7" fmla="*/ 1033669 h 1665799"/>
              <a:gd name="connsiteX8" fmla="*/ 2472856 w 2576223"/>
              <a:gd name="connsiteY8" fmla="*/ 453224 h 1665799"/>
              <a:gd name="connsiteX9" fmla="*/ 2576223 w 2576223"/>
              <a:gd name="connsiteY9" fmla="*/ 31805 h 1665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576223" h="1665799">
                <a:moveTo>
                  <a:pt x="0" y="0"/>
                </a:moveTo>
                <a:cubicBezTo>
                  <a:pt x="63610" y="241852"/>
                  <a:pt x="127221" y="483704"/>
                  <a:pt x="230588" y="707666"/>
                </a:cubicBezTo>
                <a:cubicBezTo>
                  <a:pt x="333955" y="931628"/>
                  <a:pt x="486355" y="1192695"/>
                  <a:pt x="620202" y="1343770"/>
                </a:cubicBezTo>
                <a:cubicBezTo>
                  <a:pt x="754049" y="1494845"/>
                  <a:pt x="928978" y="1562431"/>
                  <a:pt x="1033670" y="1614115"/>
                </a:cubicBezTo>
                <a:cubicBezTo>
                  <a:pt x="1138362" y="1665799"/>
                  <a:pt x="1168842" y="1652546"/>
                  <a:pt x="1248355" y="1653871"/>
                </a:cubicBezTo>
                <a:cubicBezTo>
                  <a:pt x="1327868" y="1655196"/>
                  <a:pt x="1410032" y="1655197"/>
                  <a:pt x="1510748" y="1622066"/>
                </a:cubicBezTo>
                <a:cubicBezTo>
                  <a:pt x="1611465" y="1588936"/>
                  <a:pt x="1730734" y="1553154"/>
                  <a:pt x="1852654" y="1455088"/>
                </a:cubicBezTo>
                <a:cubicBezTo>
                  <a:pt x="1974574" y="1357022"/>
                  <a:pt x="2138901" y="1200646"/>
                  <a:pt x="2242268" y="1033669"/>
                </a:cubicBezTo>
                <a:cubicBezTo>
                  <a:pt x="2345635" y="866692"/>
                  <a:pt x="2417197" y="620201"/>
                  <a:pt x="2472856" y="453224"/>
                </a:cubicBezTo>
                <a:cubicBezTo>
                  <a:pt x="2528515" y="286247"/>
                  <a:pt x="2552369" y="159026"/>
                  <a:pt x="2576223" y="31805"/>
                </a:cubicBezTo>
              </a:path>
            </a:pathLst>
          </a:custGeom>
          <a:ln>
            <a:solidFill>
              <a:srgbClr val="CC00C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r>
              <a:rPr lang="en-GB" dirty="0"/>
              <a:t>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436742" y="5127192"/>
            <a:ext cx="465091" cy="45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x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297325" y="2636912"/>
            <a:ext cx="465091" cy="4561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364088" y="5363924"/>
            <a:ext cx="505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387663" y="944656"/>
                <a:ext cx="3856023" cy="584775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58477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0" name="Group 29"/>
          <p:cNvGrpSpPr/>
          <p:nvPr/>
        </p:nvGrpSpPr>
        <p:grpSpPr>
          <a:xfrm>
            <a:off x="387663" y="2636912"/>
            <a:ext cx="4185817" cy="3646482"/>
            <a:chOff x="698345" y="2338605"/>
            <a:chExt cx="3240360" cy="2952328"/>
          </a:xfrm>
        </p:grpSpPr>
        <p:cxnSp>
          <p:nvCxnSpPr>
            <p:cNvPr id="31" name="Straight Arrow Connector 30"/>
            <p:cNvCxnSpPr/>
            <p:nvPr/>
          </p:nvCxnSpPr>
          <p:spPr>
            <a:xfrm>
              <a:off x="698345" y="4570853"/>
              <a:ext cx="295232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V="1">
              <a:off x="2138505" y="2626637"/>
              <a:ext cx="0" cy="2664296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4" name="Freeform 17"/>
            <p:cNvSpPr/>
            <p:nvPr/>
          </p:nvSpPr>
          <p:spPr>
            <a:xfrm>
              <a:off x="858426" y="2907680"/>
              <a:ext cx="2576223" cy="1665799"/>
            </a:xfrm>
            <a:custGeom>
              <a:avLst/>
              <a:gdLst>
                <a:gd name="connsiteX0" fmla="*/ 0 w 2576223"/>
                <a:gd name="connsiteY0" fmla="*/ 0 h 1665799"/>
                <a:gd name="connsiteX1" fmla="*/ 230588 w 2576223"/>
                <a:gd name="connsiteY1" fmla="*/ 707666 h 1665799"/>
                <a:gd name="connsiteX2" fmla="*/ 620202 w 2576223"/>
                <a:gd name="connsiteY2" fmla="*/ 1343770 h 1665799"/>
                <a:gd name="connsiteX3" fmla="*/ 1033670 w 2576223"/>
                <a:gd name="connsiteY3" fmla="*/ 1614115 h 1665799"/>
                <a:gd name="connsiteX4" fmla="*/ 1248355 w 2576223"/>
                <a:gd name="connsiteY4" fmla="*/ 1653871 h 1665799"/>
                <a:gd name="connsiteX5" fmla="*/ 1510748 w 2576223"/>
                <a:gd name="connsiteY5" fmla="*/ 1622066 h 1665799"/>
                <a:gd name="connsiteX6" fmla="*/ 1852654 w 2576223"/>
                <a:gd name="connsiteY6" fmla="*/ 1455088 h 1665799"/>
                <a:gd name="connsiteX7" fmla="*/ 2242268 w 2576223"/>
                <a:gd name="connsiteY7" fmla="*/ 1033669 h 1665799"/>
                <a:gd name="connsiteX8" fmla="*/ 2472856 w 2576223"/>
                <a:gd name="connsiteY8" fmla="*/ 453224 h 1665799"/>
                <a:gd name="connsiteX9" fmla="*/ 2576223 w 2576223"/>
                <a:gd name="connsiteY9" fmla="*/ 31805 h 16657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576223" h="1665799">
                  <a:moveTo>
                    <a:pt x="0" y="0"/>
                  </a:moveTo>
                  <a:cubicBezTo>
                    <a:pt x="63610" y="241852"/>
                    <a:pt x="127221" y="483704"/>
                    <a:pt x="230588" y="707666"/>
                  </a:cubicBezTo>
                  <a:cubicBezTo>
                    <a:pt x="333955" y="931628"/>
                    <a:pt x="486355" y="1192695"/>
                    <a:pt x="620202" y="1343770"/>
                  </a:cubicBezTo>
                  <a:cubicBezTo>
                    <a:pt x="754049" y="1494845"/>
                    <a:pt x="928978" y="1562431"/>
                    <a:pt x="1033670" y="1614115"/>
                  </a:cubicBezTo>
                  <a:cubicBezTo>
                    <a:pt x="1138362" y="1665799"/>
                    <a:pt x="1168842" y="1652546"/>
                    <a:pt x="1248355" y="1653871"/>
                  </a:cubicBezTo>
                  <a:cubicBezTo>
                    <a:pt x="1327868" y="1655196"/>
                    <a:pt x="1410032" y="1655197"/>
                    <a:pt x="1510748" y="1622066"/>
                  </a:cubicBezTo>
                  <a:cubicBezTo>
                    <a:pt x="1611465" y="1588936"/>
                    <a:pt x="1730734" y="1553154"/>
                    <a:pt x="1852654" y="1455088"/>
                  </a:cubicBezTo>
                  <a:cubicBezTo>
                    <a:pt x="1974574" y="1357022"/>
                    <a:pt x="2138901" y="1200646"/>
                    <a:pt x="2242268" y="1033669"/>
                  </a:cubicBezTo>
                  <a:cubicBezTo>
                    <a:pt x="2345635" y="866692"/>
                    <a:pt x="2417197" y="620201"/>
                    <a:pt x="2472856" y="453224"/>
                  </a:cubicBezTo>
                  <a:cubicBezTo>
                    <a:pt x="2528515" y="286247"/>
                    <a:pt x="2552369" y="159026"/>
                    <a:pt x="2576223" y="31805"/>
                  </a:cubicBezTo>
                </a:path>
              </a:pathLst>
            </a:cu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 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578665" y="4354829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x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1922481" y="2338605"/>
              <a:ext cx="3600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y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b="0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baseline="300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234" y="1644986"/>
                <a:ext cx="3024336" cy="63357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3600" b="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3600" b="0" i="1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e>
                    </m:d>
                  </m:oMath>
                </a14:m>
                <a:r>
                  <a:rPr lang="en-GB" sz="3600" baseline="30000" dirty="0" smtClean="0">
                    <a:solidFill>
                      <a:srgbClr val="FF00FF"/>
                    </a:solidFill>
                  </a:rPr>
                  <a:t> </a:t>
                </a:r>
                <a:endParaRPr lang="en-GB" sz="36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4992" y="1665834"/>
                <a:ext cx="3024336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914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5" grpId="0"/>
      <p:bldP spid="39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grpSp>
        <p:nvGrpSpPr>
          <p:cNvPr id="13" name="Group 12"/>
          <p:cNvGrpSpPr/>
          <p:nvPr/>
        </p:nvGrpSpPr>
        <p:grpSpPr>
          <a:xfrm>
            <a:off x="539552" y="2204864"/>
            <a:ext cx="4107677" cy="4322412"/>
            <a:chOff x="2778920" y="2274940"/>
            <a:chExt cx="3319697" cy="3848519"/>
          </a:xfrm>
        </p:grpSpPr>
        <p:sp>
          <p:nvSpPr>
            <p:cNvPr id="6" name="Freeform: Shape 5"/>
            <p:cNvSpPr/>
            <p:nvPr/>
          </p:nvSpPr>
          <p:spPr>
            <a:xfrm>
              <a:off x="2887336" y="3000534"/>
              <a:ext cx="2317898" cy="1829136"/>
            </a:xfrm>
            <a:custGeom>
              <a:avLst/>
              <a:gdLst>
                <a:gd name="connsiteX0" fmla="*/ 0 w 2317898"/>
                <a:gd name="connsiteY0" fmla="*/ 0 h 1829136"/>
                <a:gd name="connsiteX1" fmla="*/ 829340 w 2317898"/>
                <a:gd name="connsiteY1" fmla="*/ 1531088 h 1829136"/>
                <a:gd name="connsiteX2" fmla="*/ 1222744 w 2317898"/>
                <a:gd name="connsiteY2" fmla="*/ 1828800 h 1829136"/>
                <a:gd name="connsiteX3" fmla="*/ 1626782 w 2317898"/>
                <a:gd name="connsiteY3" fmla="*/ 1520455 h 1829136"/>
                <a:gd name="connsiteX4" fmla="*/ 2317898 w 2317898"/>
                <a:gd name="connsiteY4" fmla="*/ 74428 h 1829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17898" h="1829136">
                  <a:moveTo>
                    <a:pt x="0" y="0"/>
                  </a:moveTo>
                  <a:cubicBezTo>
                    <a:pt x="312774" y="613144"/>
                    <a:pt x="625549" y="1226288"/>
                    <a:pt x="829340" y="1531088"/>
                  </a:cubicBezTo>
                  <a:cubicBezTo>
                    <a:pt x="1033131" y="1835888"/>
                    <a:pt x="1089837" y="1830572"/>
                    <a:pt x="1222744" y="1828800"/>
                  </a:cubicBezTo>
                  <a:cubicBezTo>
                    <a:pt x="1355651" y="1827028"/>
                    <a:pt x="1444256" y="1812850"/>
                    <a:pt x="1626782" y="1520455"/>
                  </a:cubicBezTo>
                  <a:cubicBezTo>
                    <a:pt x="1809308" y="1228060"/>
                    <a:pt x="2063603" y="651244"/>
                    <a:pt x="2317898" y="74428"/>
                  </a:cubicBez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8" name="Straight Arrow Connector 7"/>
            <p:cNvCxnSpPr/>
            <p:nvPr/>
          </p:nvCxnSpPr>
          <p:spPr>
            <a:xfrm flipV="1">
              <a:off x="2778920" y="4517923"/>
              <a:ext cx="3026120" cy="1053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flipV="1">
              <a:off x="4507392" y="2614548"/>
              <a:ext cx="0" cy="3508911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332666" y="2274940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i="1" dirty="0" smtClean="0">
                            <a:latin typeface="Cambria Math" panose="02040503050406030204" pitchFamily="18" charset="0"/>
                          </a:rPr>
                          <m:t>𝑦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332666" y="2274940"/>
                  <a:ext cx="360040" cy="3693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Box 10"/>
                <p:cNvSpPr txBox="1"/>
                <p:nvPr/>
              </p:nvSpPr>
              <p:spPr>
                <a:xfrm rot="17653749">
                  <a:off x="4474782" y="3282148"/>
                  <a:ext cx="1462522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1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GB" sz="1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GB" sz="1200" b="0" i="1" smtClean="0">
                            <a:solidFill>
                              <a:schemeClr val="accent4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GB" sz="1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200" b="0" i="1" smtClean="0">
                                <a:solidFill>
                                  <a:schemeClr val="accent4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1" name="TextBox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 rot="17653749">
                  <a:off x="4474782" y="3282148"/>
                  <a:ext cx="1462522" cy="276999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TextBox 11"/>
            <p:cNvSpPr txBox="1"/>
            <p:nvPr/>
          </p:nvSpPr>
          <p:spPr>
            <a:xfrm>
              <a:off x="3520454" y="4517923"/>
              <a:ext cx="3916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-2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5738577" y="4362527"/>
                  <a:ext cx="36004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38577" y="4362527"/>
                  <a:ext cx="360040" cy="369332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cxnSp>
        <p:nvCxnSpPr>
          <p:cNvPr id="19" name="Straight Arrow Connector 18"/>
          <p:cNvCxnSpPr/>
          <p:nvPr/>
        </p:nvCxnSpPr>
        <p:spPr>
          <a:xfrm flipV="1">
            <a:off x="4961722" y="4751614"/>
            <a:ext cx="3744415" cy="1182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7100473" y="2613864"/>
            <a:ext cx="0" cy="39409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6884273" y="2232438"/>
                <a:ext cx="445501" cy="414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273" y="2232438"/>
                <a:ext cx="445501" cy="414810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5971624" y="4763441"/>
            <a:ext cx="484563" cy="414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</a:t>
            </a:r>
          </a:p>
        </p:txBody>
      </p:sp>
      <p:sp>
        <p:nvSpPr>
          <p:cNvPr id="27" name="Freeform: Shape 19"/>
          <p:cNvSpPr/>
          <p:nvPr/>
        </p:nvSpPr>
        <p:spPr>
          <a:xfrm flipV="1">
            <a:off x="5111526" y="4421218"/>
            <a:ext cx="2868086" cy="2054369"/>
          </a:xfrm>
          <a:custGeom>
            <a:avLst/>
            <a:gdLst>
              <a:gd name="connsiteX0" fmla="*/ 0 w 2317898"/>
              <a:gd name="connsiteY0" fmla="*/ 0 h 1829136"/>
              <a:gd name="connsiteX1" fmla="*/ 829340 w 2317898"/>
              <a:gd name="connsiteY1" fmla="*/ 1531088 h 1829136"/>
              <a:gd name="connsiteX2" fmla="*/ 1222744 w 2317898"/>
              <a:gd name="connsiteY2" fmla="*/ 1828800 h 1829136"/>
              <a:gd name="connsiteX3" fmla="*/ 1626782 w 2317898"/>
              <a:gd name="connsiteY3" fmla="*/ 1520455 h 1829136"/>
              <a:gd name="connsiteX4" fmla="*/ 2317898 w 2317898"/>
              <a:gd name="connsiteY4" fmla="*/ 74428 h 1829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7898" h="1829136">
                <a:moveTo>
                  <a:pt x="0" y="0"/>
                </a:moveTo>
                <a:cubicBezTo>
                  <a:pt x="312774" y="613144"/>
                  <a:pt x="625549" y="1226288"/>
                  <a:pt x="829340" y="1531088"/>
                </a:cubicBezTo>
                <a:cubicBezTo>
                  <a:pt x="1033131" y="1835888"/>
                  <a:pt x="1089837" y="1830572"/>
                  <a:pt x="1222744" y="1828800"/>
                </a:cubicBezTo>
                <a:cubicBezTo>
                  <a:pt x="1355651" y="1827028"/>
                  <a:pt x="1444256" y="1812850"/>
                  <a:pt x="1626782" y="1520455"/>
                </a:cubicBezTo>
                <a:cubicBezTo>
                  <a:pt x="1809308" y="1228060"/>
                  <a:pt x="2063603" y="651244"/>
                  <a:pt x="2317898" y="74428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623898" y="4577083"/>
                <a:ext cx="445501" cy="414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23898" y="4577083"/>
                <a:ext cx="445501" cy="41481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600" b="0" i="0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36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36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3600" i="1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36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blipFill rotWithShape="0">
                <a:blip r:embed="rId8"/>
                <a:stretch>
                  <a:fillRect t="-3077" b="-192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603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9" name="Straight Arrow Connector 8"/>
          <p:cNvCxnSpPr/>
          <p:nvPr/>
        </p:nvCxnSpPr>
        <p:spPr>
          <a:xfrm>
            <a:off x="580469" y="3691716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 flipV="1">
            <a:off x="2308180" y="2590685"/>
            <a:ext cx="761" cy="2696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155480" y="217184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5480" y="2171849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1597027" y="3648038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-1</a:t>
            </a:r>
          </a:p>
        </p:txBody>
      </p:sp>
      <p:sp>
        <p:nvSpPr>
          <p:cNvPr id="15" name="Freeform: Shape 14"/>
          <p:cNvSpPr/>
          <p:nvPr/>
        </p:nvSpPr>
        <p:spPr>
          <a:xfrm rot="10800000" flipV="1">
            <a:off x="1574531" y="2930927"/>
            <a:ext cx="1722476" cy="1668534"/>
          </a:xfrm>
          <a:custGeom>
            <a:avLst/>
            <a:gdLst>
              <a:gd name="connsiteX0" fmla="*/ 0 w 2317898"/>
              <a:gd name="connsiteY0" fmla="*/ 0 h 1829136"/>
              <a:gd name="connsiteX1" fmla="*/ 829340 w 2317898"/>
              <a:gd name="connsiteY1" fmla="*/ 1531088 h 1829136"/>
              <a:gd name="connsiteX2" fmla="*/ 1222744 w 2317898"/>
              <a:gd name="connsiteY2" fmla="*/ 1828800 h 1829136"/>
              <a:gd name="connsiteX3" fmla="*/ 1626782 w 2317898"/>
              <a:gd name="connsiteY3" fmla="*/ 1520455 h 1829136"/>
              <a:gd name="connsiteX4" fmla="*/ 2317898 w 2317898"/>
              <a:gd name="connsiteY4" fmla="*/ 74428 h 1829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7898" h="1829136">
                <a:moveTo>
                  <a:pt x="0" y="0"/>
                </a:moveTo>
                <a:cubicBezTo>
                  <a:pt x="312774" y="613144"/>
                  <a:pt x="625549" y="1226288"/>
                  <a:pt x="829340" y="1531088"/>
                </a:cubicBezTo>
                <a:cubicBezTo>
                  <a:pt x="1033131" y="1835888"/>
                  <a:pt x="1089837" y="1830572"/>
                  <a:pt x="1222744" y="1828800"/>
                </a:cubicBezTo>
                <a:cubicBezTo>
                  <a:pt x="1355651" y="1827028"/>
                  <a:pt x="1444256" y="1812850"/>
                  <a:pt x="1626782" y="1520455"/>
                </a:cubicBezTo>
                <a:cubicBezTo>
                  <a:pt x="1809308" y="1228060"/>
                  <a:pt x="2063603" y="651244"/>
                  <a:pt x="2317898" y="74428"/>
                </a:cubicBezTo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055520" y="353609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5520" y="3536090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2895866" y="3622535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1989204" y="4473050"/>
            <a:ext cx="4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</a:t>
            </a:r>
          </a:p>
        </p:txBody>
      </p:sp>
      <p:sp>
        <p:nvSpPr>
          <p:cNvPr id="29" name="Freeform: Shape 6"/>
          <p:cNvSpPr/>
          <p:nvPr/>
        </p:nvSpPr>
        <p:spPr>
          <a:xfrm>
            <a:off x="4750538" y="2930927"/>
            <a:ext cx="3937192" cy="1721224"/>
          </a:xfrm>
          <a:custGeom>
            <a:avLst/>
            <a:gdLst>
              <a:gd name="connsiteX0" fmla="*/ 0 w 2317898"/>
              <a:gd name="connsiteY0" fmla="*/ 0 h 1829136"/>
              <a:gd name="connsiteX1" fmla="*/ 829340 w 2317898"/>
              <a:gd name="connsiteY1" fmla="*/ 1531088 h 1829136"/>
              <a:gd name="connsiteX2" fmla="*/ 1222744 w 2317898"/>
              <a:gd name="connsiteY2" fmla="*/ 1828800 h 1829136"/>
              <a:gd name="connsiteX3" fmla="*/ 1626782 w 2317898"/>
              <a:gd name="connsiteY3" fmla="*/ 1520455 h 1829136"/>
              <a:gd name="connsiteX4" fmla="*/ 2317898 w 2317898"/>
              <a:gd name="connsiteY4" fmla="*/ 74428 h 18291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17898" h="1829136">
                <a:moveTo>
                  <a:pt x="0" y="0"/>
                </a:moveTo>
                <a:cubicBezTo>
                  <a:pt x="312774" y="613144"/>
                  <a:pt x="625549" y="1226288"/>
                  <a:pt x="829340" y="1531088"/>
                </a:cubicBezTo>
                <a:cubicBezTo>
                  <a:pt x="1033131" y="1835888"/>
                  <a:pt x="1089837" y="1830572"/>
                  <a:pt x="1222744" y="1828800"/>
                </a:cubicBezTo>
                <a:cubicBezTo>
                  <a:pt x="1355651" y="1827028"/>
                  <a:pt x="1444256" y="1812850"/>
                  <a:pt x="1626782" y="1520455"/>
                </a:cubicBezTo>
                <a:cubicBezTo>
                  <a:pt x="1809308" y="1228060"/>
                  <a:pt x="2063603" y="651244"/>
                  <a:pt x="2317898" y="74428"/>
                </a:cubicBezTo>
              </a:path>
            </a:pathLst>
          </a:cu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4918568" y="3744879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6646279" y="2643848"/>
            <a:ext cx="761" cy="269603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493579" y="222501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3579" y="2225012"/>
                <a:ext cx="360040" cy="369332"/>
              </a:xfrm>
              <a:prstGeom prst="rect">
                <a:avLst/>
              </a:prstGeom>
              <a:blipFill rotWithShape="0">
                <a:blip r:embed="rId4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8393619" y="3589253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3619" y="3589253"/>
                <a:ext cx="36004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8058641" y="3701201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6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00711" y="3713973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-3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327303" y="4526213"/>
            <a:ext cx="467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-2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716016" y="944656"/>
                <a:ext cx="3856023" cy="700256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600" i="1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3600" i="0" dirty="0" smtClean="0">
                    <a:solidFill>
                      <a:srgbClr val="FFC000"/>
                    </a:solidFill>
                    <a:latin typeface="+mj-lt"/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600" i="1" dirty="0" smtClean="0">
                            <a:solidFill>
                              <a:srgbClr val="FFC000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f>
                          <m:fPr>
                            <m:ctrlPr>
                              <a:rPr lang="en-GB" sz="3600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3600" b="0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GB" sz="3600" b="0" i="1" dirty="0" smtClean="0">
                                <a:solidFill>
                                  <a:srgbClr val="FFC000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e>
                    </m:box>
                  </m:oMath>
                </a14:m>
                <a:r>
                  <a:rPr lang="en-GB" sz="3600" i="0" dirty="0" smtClean="0">
                    <a:solidFill>
                      <a:srgbClr val="FFC000"/>
                    </a:solidFill>
                    <a:latin typeface="+mj-lt"/>
                  </a:rPr>
                  <a:t>)</a:t>
                </a:r>
                <a:endParaRPr lang="en-GB" sz="3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700256"/>
              </a:xfrm>
              <a:prstGeom prst="rect">
                <a:avLst/>
              </a:prstGeom>
              <a:blipFill rotWithShape="0">
                <a:blip r:embed="rId6"/>
                <a:stretch>
                  <a:fillRect t="-2158" b="-12230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833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45" grpId="0"/>
      <p:bldP spid="46" grpId="0"/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Transformations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/>
          <p:nvPr/>
        </p:nvCxnSpPr>
        <p:spPr>
          <a:xfrm>
            <a:off x="4763268" y="4497495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6491740" y="2583590"/>
            <a:ext cx="0" cy="3508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8207114" y="430273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07114" y="4302736"/>
                <a:ext cx="360040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6317014" y="224398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014" y="2243982"/>
                <a:ext cx="360040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Freeform: Shape 42"/>
          <p:cNvSpPr/>
          <p:nvPr/>
        </p:nvSpPr>
        <p:spPr>
          <a:xfrm>
            <a:off x="5825769" y="3064539"/>
            <a:ext cx="1554484" cy="2881423"/>
          </a:xfrm>
          <a:custGeom>
            <a:avLst/>
            <a:gdLst>
              <a:gd name="connsiteX0" fmla="*/ 0 w 2828261"/>
              <a:gd name="connsiteY0" fmla="*/ 2881423 h 2881423"/>
              <a:gd name="connsiteX1" fmla="*/ 1105786 w 2828261"/>
              <a:gd name="connsiteY1" fmla="*/ 1446028 h 2881423"/>
              <a:gd name="connsiteX2" fmla="*/ 1807535 w 2828261"/>
              <a:gd name="connsiteY2" fmla="*/ 1988288 h 2881423"/>
              <a:gd name="connsiteX3" fmla="*/ 2264735 w 2828261"/>
              <a:gd name="connsiteY3" fmla="*/ 1637414 h 2881423"/>
              <a:gd name="connsiteX4" fmla="*/ 2668772 w 2828261"/>
              <a:gd name="connsiteY4" fmla="*/ 606056 h 2881423"/>
              <a:gd name="connsiteX5" fmla="*/ 2828261 w 2828261"/>
              <a:gd name="connsiteY5" fmla="*/ 0 h 288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28261" h="2881423">
                <a:moveTo>
                  <a:pt x="0" y="2881423"/>
                </a:moveTo>
                <a:cubicBezTo>
                  <a:pt x="402265" y="2238153"/>
                  <a:pt x="804530" y="1594884"/>
                  <a:pt x="1105786" y="1446028"/>
                </a:cubicBezTo>
                <a:cubicBezTo>
                  <a:pt x="1407042" y="1297172"/>
                  <a:pt x="1614377" y="1956390"/>
                  <a:pt x="1807535" y="1988288"/>
                </a:cubicBezTo>
                <a:cubicBezTo>
                  <a:pt x="2000693" y="2020186"/>
                  <a:pt x="2121195" y="1867786"/>
                  <a:pt x="2264735" y="1637414"/>
                </a:cubicBezTo>
                <a:cubicBezTo>
                  <a:pt x="2408275" y="1407042"/>
                  <a:pt x="2574851" y="878958"/>
                  <a:pt x="2668772" y="606056"/>
                </a:cubicBezTo>
                <a:cubicBezTo>
                  <a:pt x="2762693" y="333154"/>
                  <a:pt x="2795477" y="166577"/>
                  <a:pt x="2828261" y="0"/>
                </a:cubicBezTo>
              </a:path>
            </a:pathLst>
          </a:custGeom>
          <a:noFill/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FF00FF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038834" y="4454784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rgbClr val="FF00FF"/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3600" i="0" dirty="0" smtClean="0">
                    <a:solidFill>
                      <a:srgbClr val="FF00FF"/>
                    </a:solidFill>
                    <a:latin typeface="+mj-lt"/>
                  </a:rPr>
                  <a:t>(</a:t>
                </a:r>
                <a14:m>
                  <m:oMath xmlns:m="http://schemas.openxmlformats.org/officeDocument/2006/math">
                    <m:box>
                      <m:boxPr>
                        <m:ctrlPr>
                          <a:rPr lang="en-GB" sz="3600" i="1" dirty="0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</m:ctrlPr>
                      </m:boxPr>
                      <m:e>
                        <m:argPr>
                          <m:argSz m:val="-1"/>
                        </m:argPr>
                        <m:r>
                          <m:rPr>
                            <m:brk m:alnAt="63"/>
                          </m:rPr>
                          <a:rPr lang="en-GB" sz="3600" b="0" i="1" dirty="0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3600" b="0" i="1" dirty="0" smtClean="0">
                            <a:solidFill>
                              <a:srgbClr val="FF00FF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box>
                  </m:oMath>
                </a14:m>
                <a:r>
                  <a:rPr lang="en-GB" sz="3600" i="0" dirty="0" smtClean="0">
                    <a:solidFill>
                      <a:srgbClr val="FF00FF"/>
                    </a:solidFill>
                    <a:latin typeface="+mj-lt"/>
                  </a:rPr>
                  <a:t>)</a:t>
                </a:r>
                <a:endParaRPr lang="en-GB" sz="3600" dirty="0">
                  <a:solidFill>
                    <a:srgbClr val="FF00FF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blipFill rotWithShape="0">
                <a:blip r:embed="rId4"/>
                <a:stretch>
                  <a:fillRect t="-3077" b="-192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>
            <a:off x="464592" y="4462185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2193064" y="2548280"/>
            <a:ext cx="0" cy="350891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08438" y="4267426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8438" y="4267426"/>
                <a:ext cx="36004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2018338" y="220867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8338" y="2208672"/>
                <a:ext cx="360040" cy="369332"/>
              </a:xfrm>
              <a:prstGeom prst="rect">
                <a:avLst/>
              </a:prstGeom>
              <a:blipFill rotWithShape="0">
                <a:blip r:embed="rId7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262103" y="4426564"/>
            <a:ext cx="3916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4</a:t>
            </a:r>
          </a:p>
        </p:txBody>
      </p:sp>
      <p:sp>
        <p:nvSpPr>
          <p:cNvPr id="48" name="Freeform: Shape 41"/>
          <p:cNvSpPr/>
          <p:nvPr/>
        </p:nvSpPr>
        <p:spPr>
          <a:xfrm>
            <a:off x="998574" y="3032852"/>
            <a:ext cx="2828261" cy="2881423"/>
          </a:xfrm>
          <a:custGeom>
            <a:avLst/>
            <a:gdLst>
              <a:gd name="connsiteX0" fmla="*/ 0 w 2828261"/>
              <a:gd name="connsiteY0" fmla="*/ 2881423 h 2881423"/>
              <a:gd name="connsiteX1" fmla="*/ 1105786 w 2828261"/>
              <a:gd name="connsiteY1" fmla="*/ 1446028 h 2881423"/>
              <a:gd name="connsiteX2" fmla="*/ 1807535 w 2828261"/>
              <a:gd name="connsiteY2" fmla="*/ 1988288 h 2881423"/>
              <a:gd name="connsiteX3" fmla="*/ 2264735 w 2828261"/>
              <a:gd name="connsiteY3" fmla="*/ 1637414 h 2881423"/>
              <a:gd name="connsiteX4" fmla="*/ 2668772 w 2828261"/>
              <a:gd name="connsiteY4" fmla="*/ 606056 h 2881423"/>
              <a:gd name="connsiteX5" fmla="*/ 2828261 w 2828261"/>
              <a:gd name="connsiteY5" fmla="*/ 0 h 28814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828261" h="2881423">
                <a:moveTo>
                  <a:pt x="0" y="2881423"/>
                </a:moveTo>
                <a:cubicBezTo>
                  <a:pt x="402265" y="2238153"/>
                  <a:pt x="804530" y="1594884"/>
                  <a:pt x="1105786" y="1446028"/>
                </a:cubicBezTo>
                <a:cubicBezTo>
                  <a:pt x="1407042" y="1297172"/>
                  <a:pt x="1614377" y="1956390"/>
                  <a:pt x="1807535" y="1988288"/>
                </a:cubicBezTo>
                <a:cubicBezTo>
                  <a:pt x="2000693" y="2020186"/>
                  <a:pt x="2121195" y="1867786"/>
                  <a:pt x="2264735" y="1637414"/>
                </a:cubicBezTo>
                <a:cubicBezTo>
                  <a:pt x="2408275" y="1407042"/>
                  <a:pt x="2574851" y="878958"/>
                  <a:pt x="2668772" y="606056"/>
                </a:cubicBezTo>
                <a:cubicBezTo>
                  <a:pt x="2762693" y="333154"/>
                  <a:pt x="2795477" y="166577"/>
                  <a:pt x="2828261" y="0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0656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Transformations of Functions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25" name="Straight Arrow Connector 24"/>
          <p:cNvCxnSpPr/>
          <p:nvPr/>
        </p:nvCxnSpPr>
        <p:spPr>
          <a:xfrm>
            <a:off x="4972060" y="4333328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693044" y="2626242"/>
            <a:ext cx="7490" cy="3302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15174" y="2228670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5174" y="2228670"/>
                <a:ext cx="360040" cy="369332"/>
              </a:xfrm>
              <a:prstGeom prst="rect">
                <a:avLst/>
              </a:prstGeom>
              <a:blipFill rotWithShape="0">
                <a:blip r:embed="rId8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924897" y="3577229"/>
                <a:ext cx="988179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1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897" y="3577229"/>
                <a:ext cx="988179" cy="307777"/>
              </a:xfrm>
              <a:prstGeom prst="rect">
                <a:avLst/>
              </a:prstGeom>
              <a:blipFill rotWithShape="0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447111" y="4177702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7111" y="4177702"/>
                <a:ext cx="360040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Connector 40"/>
          <p:cNvCxnSpPr/>
          <p:nvPr/>
        </p:nvCxnSpPr>
        <p:spPr>
          <a:xfrm>
            <a:off x="4972060" y="3867783"/>
            <a:ext cx="3516807" cy="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Freeform: Shape 41"/>
          <p:cNvSpPr/>
          <p:nvPr/>
        </p:nvSpPr>
        <p:spPr>
          <a:xfrm>
            <a:off x="6756839" y="2541181"/>
            <a:ext cx="1584251" cy="1297172"/>
          </a:xfrm>
          <a:custGeom>
            <a:avLst/>
            <a:gdLst>
              <a:gd name="connsiteX0" fmla="*/ 0 w 1584251"/>
              <a:gd name="connsiteY0" fmla="*/ 0 h 1297172"/>
              <a:gd name="connsiteX1" fmla="*/ 276447 w 1584251"/>
              <a:gd name="connsiteY1" fmla="*/ 988828 h 1297172"/>
              <a:gd name="connsiteX2" fmla="*/ 1584251 w 1584251"/>
              <a:gd name="connsiteY2" fmla="*/ 1297172 h 129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251" h="1297172">
                <a:moveTo>
                  <a:pt x="0" y="0"/>
                </a:moveTo>
                <a:cubicBezTo>
                  <a:pt x="6202" y="386316"/>
                  <a:pt x="12405" y="772633"/>
                  <a:pt x="276447" y="988828"/>
                </a:cubicBezTo>
                <a:cubicBezTo>
                  <a:pt x="540489" y="1205023"/>
                  <a:pt x="1062370" y="1251097"/>
                  <a:pt x="1584251" y="1297172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sp>
        <p:nvSpPr>
          <p:cNvPr id="43" name="Freeform: Shape 42"/>
          <p:cNvSpPr/>
          <p:nvPr/>
        </p:nvSpPr>
        <p:spPr>
          <a:xfrm>
            <a:off x="4981202" y="3912781"/>
            <a:ext cx="1648046" cy="1988289"/>
          </a:xfrm>
          <a:custGeom>
            <a:avLst/>
            <a:gdLst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8046" h="1988289">
                <a:moveTo>
                  <a:pt x="0" y="0"/>
                </a:moveTo>
                <a:cubicBezTo>
                  <a:pt x="468718" y="36328"/>
                  <a:pt x="894907" y="178982"/>
                  <a:pt x="1169581" y="510363"/>
                </a:cubicBezTo>
                <a:cubicBezTo>
                  <a:pt x="1444255" y="841744"/>
                  <a:pt x="1546150" y="1415016"/>
                  <a:pt x="1648046" y="1988289"/>
                </a:cubicBezTo>
              </a:path>
            </a:pathLst>
          </a:cu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7030A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30814" y="4260347"/>
            <a:ext cx="3516807" cy="75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 flipV="1">
            <a:off x="2151798" y="2553261"/>
            <a:ext cx="7490" cy="330209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1973928" y="2155689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3928" y="2155689"/>
                <a:ext cx="360040" cy="369332"/>
              </a:xfrm>
              <a:prstGeom prst="rect">
                <a:avLst/>
              </a:prstGeom>
              <a:blipFill rotWithShape="0">
                <a:blip r:embed="rId11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05865" y="4104721"/>
                <a:ext cx="36004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5865" y="4104721"/>
                <a:ext cx="360040" cy="369332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Freeform: Shape 41"/>
          <p:cNvSpPr/>
          <p:nvPr/>
        </p:nvSpPr>
        <p:spPr>
          <a:xfrm>
            <a:off x="2257818" y="2880530"/>
            <a:ext cx="1584251" cy="1297172"/>
          </a:xfrm>
          <a:custGeom>
            <a:avLst/>
            <a:gdLst>
              <a:gd name="connsiteX0" fmla="*/ 0 w 1584251"/>
              <a:gd name="connsiteY0" fmla="*/ 0 h 1297172"/>
              <a:gd name="connsiteX1" fmla="*/ 276447 w 1584251"/>
              <a:gd name="connsiteY1" fmla="*/ 988828 h 1297172"/>
              <a:gd name="connsiteX2" fmla="*/ 1584251 w 1584251"/>
              <a:gd name="connsiteY2" fmla="*/ 1297172 h 1297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84251" h="1297172">
                <a:moveTo>
                  <a:pt x="0" y="0"/>
                </a:moveTo>
                <a:cubicBezTo>
                  <a:pt x="6202" y="386316"/>
                  <a:pt x="12405" y="772633"/>
                  <a:pt x="276447" y="988828"/>
                </a:cubicBezTo>
                <a:cubicBezTo>
                  <a:pt x="540489" y="1205023"/>
                  <a:pt x="1062370" y="1251097"/>
                  <a:pt x="1584251" y="12971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Freeform: Shape 42"/>
          <p:cNvSpPr/>
          <p:nvPr/>
        </p:nvSpPr>
        <p:spPr>
          <a:xfrm>
            <a:off x="450611" y="4373022"/>
            <a:ext cx="1637391" cy="1620283"/>
          </a:xfrm>
          <a:custGeom>
            <a:avLst/>
            <a:gdLst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  <a:gd name="connsiteX0" fmla="*/ 0 w 1648046"/>
              <a:gd name="connsiteY0" fmla="*/ 0 h 1988289"/>
              <a:gd name="connsiteX1" fmla="*/ 1169581 w 1648046"/>
              <a:gd name="connsiteY1" fmla="*/ 510363 h 1988289"/>
              <a:gd name="connsiteX2" fmla="*/ 1648046 w 1648046"/>
              <a:gd name="connsiteY2" fmla="*/ 1988289 h 1988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48046" h="1988289">
                <a:moveTo>
                  <a:pt x="0" y="0"/>
                </a:moveTo>
                <a:cubicBezTo>
                  <a:pt x="468718" y="36328"/>
                  <a:pt x="894907" y="178982"/>
                  <a:pt x="1169581" y="510363"/>
                </a:cubicBezTo>
                <a:cubicBezTo>
                  <a:pt x="1444255" y="841744"/>
                  <a:pt x="1546150" y="1415016"/>
                  <a:pt x="1648046" y="198828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3600" dirty="0" smtClean="0"/>
                  <a:t>Sketch 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𝑓</m:t>
                    </m:r>
                  </m:oMath>
                </a14:m>
                <a:r>
                  <a:rPr lang="en-GB" sz="3600" i="0" dirty="0" smtClean="0">
                    <a:solidFill>
                      <a:schemeClr val="accent6">
                        <a:lumMod val="75000"/>
                      </a:schemeClr>
                    </a:solidFill>
                    <a:latin typeface="+mj-lt"/>
                  </a:rPr>
                  <a:t>(</a:t>
                </a:r>
                <a14:m>
                  <m:oMath xmlns:m="http://schemas.openxmlformats.org/officeDocument/2006/math">
                    <m:r>
                      <a:rPr lang="en-GB" sz="360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3600" i="0" dirty="0" smtClean="0">
                    <a:solidFill>
                      <a:schemeClr val="accent6">
                        <a:lumMod val="75000"/>
                      </a:schemeClr>
                    </a:solidFill>
                    <a:latin typeface="+mj-lt"/>
                  </a:rPr>
                  <a:t>) + 2</a:t>
                </a:r>
                <a:endParaRPr lang="en-GB" sz="36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6016" y="944656"/>
                <a:ext cx="3856023" cy="646331"/>
              </a:xfrm>
              <a:prstGeom prst="rect">
                <a:avLst/>
              </a:prstGeom>
              <a:blipFill rotWithShape="0">
                <a:blip r:embed="rId13"/>
                <a:stretch>
                  <a:fillRect t="-3077" b="-19231"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solidFill>
                <a:schemeClr val="bg1"/>
              </a:solid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36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3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663" y="944656"/>
                <a:ext cx="3856023" cy="646331"/>
              </a:xfrm>
              <a:prstGeom prst="rect">
                <a:avLst/>
              </a:prstGeom>
              <a:blipFill rotWithShape="0">
                <a:blip r:embed="rId14"/>
                <a:stretch>
                  <a:fillRect/>
                </a:stretch>
              </a:blipFill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9449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2" grpId="0" animBg="1"/>
      <p:bldP spid="4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21025</TotalTime>
  <Words>354</Words>
  <Application>Microsoft Office PowerPoint</Application>
  <PresentationFormat>On-screen Show (4:3)</PresentationFormat>
  <Paragraphs>151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813</cp:revision>
  <dcterms:created xsi:type="dcterms:W3CDTF">2013-02-28T07:36:55Z</dcterms:created>
  <dcterms:modified xsi:type="dcterms:W3CDTF">2019-09-02T02:10:50Z</dcterms:modified>
</cp:coreProperties>
</file>