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0" r:id="rId2"/>
    <p:sldId id="304" r:id="rId3"/>
    <p:sldId id="301" r:id="rId4"/>
    <p:sldId id="302" r:id="rId5"/>
    <p:sldId id="303" r:id="rId6"/>
    <p:sldId id="305" r:id="rId7"/>
    <p:sldId id="306" r:id="rId8"/>
    <p:sldId id="307" r:id="rId9"/>
    <p:sldId id="62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1" d="100"/>
          <a:sy n="41" d="100"/>
        </p:scale>
        <p:origin x="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1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6.png"/><Relationship Id="rId7" Type="http://schemas.openxmlformats.org/officeDocument/2006/relationships/image" Target="../media/image3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14.png"/><Relationship Id="rId4" Type="http://schemas.openxmlformats.org/officeDocument/2006/relationships/image" Target="../media/image17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39.png"/><Relationship Id="rId3" Type="http://schemas.openxmlformats.org/officeDocument/2006/relationships/image" Target="../media/image16.png"/><Relationship Id="rId7" Type="http://schemas.openxmlformats.org/officeDocument/2006/relationships/image" Target="../media/image34.png"/><Relationship Id="rId12" Type="http://schemas.openxmlformats.org/officeDocument/2006/relationships/image" Target="../media/image3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7.png"/><Relationship Id="rId5" Type="http://schemas.openxmlformats.org/officeDocument/2006/relationships/image" Target="../media/image32.png"/><Relationship Id="rId15" Type="http://schemas.openxmlformats.org/officeDocument/2006/relationships/image" Target="../media/image14.png"/><Relationship Id="rId10" Type="http://schemas.openxmlformats.org/officeDocument/2006/relationships/image" Target="../media/image26.png"/><Relationship Id="rId4" Type="http://schemas.openxmlformats.org/officeDocument/2006/relationships/image" Target="../media/image17.png"/><Relationship Id="rId9" Type="http://schemas.openxmlformats.org/officeDocument/2006/relationships/image" Target="../media/image36.png"/><Relationship Id="rId1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14.png"/><Relationship Id="rId5" Type="http://schemas.openxmlformats.org/officeDocument/2006/relationships/image" Target="../media/image43.png"/><Relationship Id="rId10" Type="http://schemas.openxmlformats.org/officeDocument/2006/relationships/image" Target="../media/image1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1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12" Type="http://schemas.openxmlformats.org/officeDocument/2006/relationships/image" Target="../media/image14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1.png"/><Relationship Id="rId5" Type="http://schemas.openxmlformats.org/officeDocument/2006/relationships/image" Target="../media/image6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inverse of a 2 x 2 matrix is calculated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Notice that the denominator is the </a:t>
            </a:r>
            <a:r>
              <a:rPr lang="en-US" sz="1400" u="sng" dirty="0">
                <a:latin typeface="Comic Sans MS" panose="030F0702030302020204" pitchFamily="66" charset="0"/>
              </a:rPr>
              <a:t>determinant</a:t>
            </a:r>
            <a:r>
              <a:rPr lang="en-US" sz="1400" dirty="0">
                <a:latin typeface="Comic Sans MS" panose="030F0702030302020204" pitchFamily="66" charset="0"/>
              </a:rPr>
              <a:t> which we calculated in the previous section…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38400" y="304800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048000"/>
                <a:ext cx="1234376" cy="507896"/>
              </a:xfrm>
              <a:prstGeom prst="rect">
                <a:avLst/>
              </a:prstGeom>
              <a:blipFill>
                <a:blip r:embed="rId2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81200" y="3124200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If:</a:t>
            </a: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67001" y="3810000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1" y="3810000"/>
                <a:ext cx="2448427" cy="555024"/>
              </a:xfrm>
              <a:prstGeom prst="rect">
                <a:avLst/>
              </a:prstGeom>
              <a:blipFill>
                <a:blip r:embed="rId3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981201" y="3962400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Then:</a:t>
            </a: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543800" y="1447801"/>
                <a:ext cx="1152880" cy="715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447801"/>
                <a:ext cx="1152880" cy="715709"/>
              </a:xfrm>
              <a:prstGeom prst="rect">
                <a:avLst/>
              </a:prstGeom>
              <a:blipFill>
                <a:blip r:embed="rId4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58001" y="2438401"/>
                <a:ext cx="2662973" cy="786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𝑎𝑑</m:t>
                          </m:r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1" y="2438401"/>
                <a:ext cx="2662973" cy="786369"/>
              </a:xfrm>
              <a:prstGeom prst="rect">
                <a:avLst/>
              </a:prstGeom>
              <a:blipFill>
                <a:blip r:embed="rId5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7696200" y="15240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8153400" y="18288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8153400" y="25146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8915400" y="28956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8153400" y="15240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7696200" y="18288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8815316" y="2514600"/>
            <a:ext cx="481084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153400" y="28956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6934200" y="2895600"/>
            <a:ext cx="1143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096001" y="3581401"/>
            <a:ext cx="4097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1) Swap the top left and bottom right numbers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6001" y="40386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2) Reverse the signs of the top right and bottom left numbers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198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3) Work out ‘ad –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bc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’ and put it below 1 as a fraction, at the front of the matrix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19800" y="5257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4) If ‘ad –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bc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’ = 0 then there is no inverse as 0 cannot be the denominator of a fraction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13121" y="5889172"/>
            <a:ext cx="4495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 matrix with no inverse is known as ‘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singular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 matrix which does have an inverse is called ‘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non-singular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98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Look what happens when we multiply the inverse and the original matrix together…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cannot change the order in this multiplication, but we can choose which pair to do first…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Let’s multiply the two matrices first, and leave the fraction part until last…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1834" y="1750423"/>
                <a:ext cx="2759602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𝑎𝑑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834" y="1750423"/>
                <a:ext cx="2759602" cy="612796"/>
              </a:xfrm>
              <a:prstGeom prst="rect">
                <a:avLst/>
              </a:prstGeom>
              <a:blipFill>
                <a:blip r:embed="rId2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6574972" y="1763486"/>
            <a:ext cx="1872343" cy="648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458019" y="1761490"/>
            <a:ext cx="762001" cy="65151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017623" y="1419497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834845" y="1432560"/>
            <a:ext cx="94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Original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0AECD692-DE1C-43E7-90B7-F39892A71A7B}"/>
              </a:ext>
            </a:extLst>
          </p:cNvPr>
          <p:cNvSpPr/>
          <p:nvPr/>
        </p:nvSpPr>
        <p:spPr>
          <a:xfrm>
            <a:off x="8007658" y="1787371"/>
            <a:ext cx="369903" cy="33735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35EB9AD-A311-495A-A9F3-E1EF08039123}"/>
              </a:ext>
            </a:extLst>
          </p:cNvPr>
          <p:cNvSpPr/>
          <p:nvPr/>
        </p:nvSpPr>
        <p:spPr>
          <a:xfrm>
            <a:off x="8436283" y="2079471"/>
            <a:ext cx="369903" cy="33735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46E55E6-7D27-450F-8F7D-A896B916C3BD}"/>
              </a:ext>
            </a:extLst>
          </p:cNvPr>
          <p:cNvSpPr/>
          <p:nvPr/>
        </p:nvSpPr>
        <p:spPr>
          <a:xfrm>
            <a:off x="7512358" y="1793721"/>
            <a:ext cx="369903" cy="337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3C7BE2C0-8B9B-441D-BA66-92DF57F0CD2F}"/>
              </a:ext>
            </a:extLst>
          </p:cNvPr>
          <p:cNvSpPr/>
          <p:nvPr/>
        </p:nvSpPr>
        <p:spPr>
          <a:xfrm>
            <a:off x="8426758" y="1784196"/>
            <a:ext cx="369903" cy="337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127A931-A901-4172-8372-218BE09420FE}"/>
              </a:ext>
            </a:extLst>
          </p:cNvPr>
          <p:cNvSpPr/>
          <p:nvPr/>
        </p:nvSpPr>
        <p:spPr>
          <a:xfrm>
            <a:off x="8829983" y="2085821"/>
            <a:ext cx="369903" cy="33735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9146A70F-4C16-4CF7-A101-2D8A9E482248}"/>
              </a:ext>
            </a:extLst>
          </p:cNvPr>
          <p:cNvSpPr/>
          <p:nvPr/>
        </p:nvSpPr>
        <p:spPr>
          <a:xfrm>
            <a:off x="8820458" y="1790546"/>
            <a:ext cx="369903" cy="337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7FB162A2-B907-466A-B862-F8C063DECD77}"/>
              </a:ext>
            </a:extLst>
          </p:cNvPr>
          <p:cNvSpPr/>
          <p:nvPr/>
        </p:nvSpPr>
        <p:spPr>
          <a:xfrm>
            <a:off x="8020358" y="2082646"/>
            <a:ext cx="369903" cy="33735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1070D654-6019-4CA8-AF54-3D0DD8A7175A}"/>
              </a:ext>
            </a:extLst>
          </p:cNvPr>
          <p:cNvSpPr/>
          <p:nvPr/>
        </p:nvSpPr>
        <p:spPr>
          <a:xfrm>
            <a:off x="7525058" y="2088996"/>
            <a:ext cx="369903" cy="337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4">
                <a:extLst>
                  <a:ext uri="{FF2B5EF4-FFF2-40B4-BE49-F238E27FC236}">
                    <a16:creationId xmlns:a16="http://schemas.microsoft.com/office/drawing/2014/main" id="{2A1D1041-0C52-491D-BBB6-4947EBC5ABE6}"/>
                  </a:ext>
                </a:extLst>
              </p:cNvPr>
              <p:cNvSpPr txBox="1"/>
              <p:nvPr/>
            </p:nvSpPr>
            <p:spPr>
              <a:xfrm>
                <a:off x="7330440" y="2598420"/>
                <a:ext cx="1977144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                    </m:t>
                                </m:r>
                              </m:e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34">
                <a:extLst>
                  <a:ext uri="{FF2B5EF4-FFF2-40B4-BE49-F238E27FC236}">
                    <a16:creationId xmlns:a16="http://schemas.microsoft.com/office/drawing/2014/main" id="{2A1D1041-0C52-491D-BBB6-4947EBC5A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440" y="2598420"/>
                <a:ext cx="1977144" cy="5763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9">
                <a:extLst>
                  <a:ext uri="{FF2B5EF4-FFF2-40B4-BE49-F238E27FC236}">
                    <a16:creationId xmlns:a16="http://schemas.microsoft.com/office/drawing/2014/main" id="{AFB9F7B9-ACE0-4D51-B509-7C16965E81B0}"/>
                  </a:ext>
                </a:extLst>
              </p:cNvPr>
              <p:cNvSpPr txBox="1"/>
              <p:nvPr/>
            </p:nvSpPr>
            <p:spPr>
              <a:xfrm>
                <a:off x="7528561" y="2606041"/>
                <a:ext cx="8323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39">
                <a:extLst>
                  <a:ext uri="{FF2B5EF4-FFF2-40B4-BE49-F238E27FC236}">
                    <a16:creationId xmlns:a16="http://schemas.microsoft.com/office/drawing/2014/main" id="{AFB9F7B9-ACE0-4D51-B509-7C16965E8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561" y="2606041"/>
                <a:ext cx="83234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40">
                <a:extLst>
                  <a:ext uri="{FF2B5EF4-FFF2-40B4-BE49-F238E27FC236}">
                    <a16:creationId xmlns:a16="http://schemas.microsoft.com/office/drawing/2014/main" id="{4E697320-96C1-42F2-8FF7-D0BAA5E8B6E9}"/>
                  </a:ext>
                </a:extLst>
              </p:cNvPr>
              <p:cNvSpPr txBox="1"/>
              <p:nvPr/>
            </p:nvSpPr>
            <p:spPr>
              <a:xfrm>
                <a:off x="8290560" y="2606041"/>
                <a:ext cx="8495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40">
                <a:extLst>
                  <a:ext uri="{FF2B5EF4-FFF2-40B4-BE49-F238E27FC236}">
                    <a16:creationId xmlns:a16="http://schemas.microsoft.com/office/drawing/2014/main" id="{4E697320-96C1-42F2-8FF7-D0BAA5E8B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0" y="2606041"/>
                <a:ext cx="84959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1">
                <a:extLst>
                  <a:ext uri="{FF2B5EF4-FFF2-40B4-BE49-F238E27FC236}">
                    <a16:creationId xmlns:a16="http://schemas.microsoft.com/office/drawing/2014/main" id="{28DE8452-40CB-4B42-BDF0-6AD1E216EAFF}"/>
                  </a:ext>
                </a:extLst>
              </p:cNvPr>
              <p:cNvSpPr txBox="1"/>
              <p:nvPr/>
            </p:nvSpPr>
            <p:spPr>
              <a:xfrm>
                <a:off x="7421881" y="2857501"/>
                <a:ext cx="9507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41">
                <a:extLst>
                  <a:ext uri="{FF2B5EF4-FFF2-40B4-BE49-F238E27FC236}">
                    <a16:creationId xmlns:a16="http://schemas.microsoft.com/office/drawing/2014/main" id="{28DE8452-40CB-4B42-BDF0-6AD1E216E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881" y="2857501"/>
                <a:ext cx="95070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42">
                <a:extLst>
                  <a:ext uri="{FF2B5EF4-FFF2-40B4-BE49-F238E27FC236}">
                    <a16:creationId xmlns:a16="http://schemas.microsoft.com/office/drawing/2014/main" id="{A3E2DB47-192B-4A6B-BB69-48AA48988316}"/>
                  </a:ext>
                </a:extLst>
              </p:cNvPr>
              <p:cNvSpPr txBox="1"/>
              <p:nvPr/>
            </p:nvSpPr>
            <p:spPr>
              <a:xfrm>
                <a:off x="8199121" y="2865121"/>
                <a:ext cx="9666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𝑐𝑏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42">
                <a:extLst>
                  <a:ext uri="{FF2B5EF4-FFF2-40B4-BE49-F238E27FC236}">
                    <a16:creationId xmlns:a16="http://schemas.microsoft.com/office/drawing/2014/main" id="{A3E2DB47-192B-4A6B-BB69-48AA48988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9121" y="2865121"/>
                <a:ext cx="96661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884022E3-BF6F-4066-AD50-5CEE39B1614C}"/>
                  </a:ext>
                </a:extLst>
              </p:cNvPr>
              <p:cNvSpPr txBox="1"/>
              <p:nvPr/>
            </p:nvSpPr>
            <p:spPr>
              <a:xfrm>
                <a:off x="7353300" y="3337560"/>
                <a:ext cx="197778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𝑏𝑐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𝑎𝑑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𝑏𝑐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884022E3-BF6F-4066-AD50-5CEE39B16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3300" y="3337560"/>
                <a:ext cx="1977786" cy="507896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34">
                <a:extLst>
                  <a:ext uri="{FF2B5EF4-FFF2-40B4-BE49-F238E27FC236}">
                    <a16:creationId xmlns:a16="http://schemas.microsoft.com/office/drawing/2014/main" id="{5A4B6ECB-F2EE-4999-AD32-23EA7C2130B2}"/>
                  </a:ext>
                </a:extLst>
              </p:cNvPr>
              <p:cNvSpPr txBox="1"/>
              <p:nvPr/>
            </p:nvSpPr>
            <p:spPr>
              <a:xfrm>
                <a:off x="6614160" y="3268980"/>
                <a:ext cx="926920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34">
                <a:extLst>
                  <a:ext uri="{FF2B5EF4-FFF2-40B4-BE49-F238E27FC236}">
                    <a16:creationId xmlns:a16="http://schemas.microsoft.com/office/drawing/2014/main" id="{5A4B6ECB-F2EE-4999-AD32-23EA7C213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160" y="3268980"/>
                <a:ext cx="926920" cy="555024"/>
              </a:xfrm>
              <a:prstGeom prst="rect">
                <a:avLst/>
              </a:prstGeom>
              <a:blipFill>
                <a:blip r:embed="rId9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4">
                <a:extLst>
                  <a:ext uri="{FF2B5EF4-FFF2-40B4-BE49-F238E27FC236}">
                    <a16:creationId xmlns:a16="http://schemas.microsoft.com/office/drawing/2014/main" id="{5FBEEF54-9FC8-4FCB-B249-EFCB144C446E}"/>
                  </a:ext>
                </a:extLst>
              </p:cNvPr>
              <p:cNvSpPr txBox="1"/>
              <p:nvPr/>
            </p:nvSpPr>
            <p:spPr>
              <a:xfrm>
                <a:off x="7155180" y="4015740"/>
                <a:ext cx="1024768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34">
                <a:extLst>
                  <a:ext uri="{FF2B5EF4-FFF2-40B4-BE49-F238E27FC236}">
                    <a16:creationId xmlns:a16="http://schemas.microsoft.com/office/drawing/2014/main" id="{5FBEEF54-9FC8-4FCB-B249-EFCB144C4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5180" y="4015740"/>
                <a:ext cx="1024768" cy="502958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5">
            <a:extLst>
              <a:ext uri="{FF2B5EF4-FFF2-40B4-BE49-F238E27FC236}">
                <a16:creationId xmlns:a16="http://schemas.microsoft.com/office/drawing/2014/main" id="{123E46E3-A1DB-43C3-94FB-368FAC79F88E}"/>
              </a:ext>
            </a:extLst>
          </p:cNvPr>
          <p:cNvSpPr/>
          <p:nvPr/>
        </p:nvSpPr>
        <p:spPr>
          <a:xfrm>
            <a:off x="9102997" y="2106096"/>
            <a:ext cx="547553" cy="75112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47">
            <a:extLst>
              <a:ext uri="{FF2B5EF4-FFF2-40B4-BE49-F238E27FC236}">
                <a16:creationId xmlns:a16="http://schemas.microsoft.com/office/drawing/2014/main" id="{F5500940-1B08-4503-BC63-0CADD498D196}"/>
              </a:ext>
            </a:extLst>
          </p:cNvPr>
          <p:cNvSpPr txBox="1"/>
          <p:nvPr/>
        </p:nvSpPr>
        <p:spPr>
          <a:xfrm>
            <a:off x="9581634" y="2229385"/>
            <a:ext cx="1086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</a:t>
            </a: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the matrices…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45">
            <a:extLst>
              <a:ext uri="{FF2B5EF4-FFF2-40B4-BE49-F238E27FC236}">
                <a16:creationId xmlns:a16="http://schemas.microsoft.com/office/drawing/2014/main" id="{D6FBA600-D5C4-4F61-BC7C-3729A7517F5B}"/>
              </a:ext>
            </a:extLst>
          </p:cNvPr>
          <p:cNvSpPr/>
          <p:nvPr/>
        </p:nvSpPr>
        <p:spPr>
          <a:xfrm>
            <a:off x="9133477" y="2868096"/>
            <a:ext cx="547553" cy="75112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45">
            <a:extLst>
              <a:ext uri="{FF2B5EF4-FFF2-40B4-BE49-F238E27FC236}">
                <a16:creationId xmlns:a16="http://schemas.microsoft.com/office/drawing/2014/main" id="{54BE775C-DA3B-4C0B-B807-4AC6BBF061D1}"/>
              </a:ext>
            </a:extLst>
          </p:cNvPr>
          <p:cNvSpPr/>
          <p:nvPr/>
        </p:nvSpPr>
        <p:spPr>
          <a:xfrm>
            <a:off x="9110617" y="3630096"/>
            <a:ext cx="547553" cy="75112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47">
            <a:extLst>
              <a:ext uri="{FF2B5EF4-FFF2-40B4-BE49-F238E27FC236}">
                <a16:creationId xmlns:a16="http://schemas.microsoft.com/office/drawing/2014/main" id="{B8F0770A-49FD-4063-B8C5-504FA45C3E34}"/>
              </a:ext>
            </a:extLst>
          </p:cNvPr>
          <p:cNvSpPr txBox="1"/>
          <p:nvPr/>
        </p:nvSpPr>
        <p:spPr>
          <a:xfrm>
            <a:off x="9490194" y="3075205"/>
            <a:ext cx="10863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47">
            <a:extLst>
              <a:ext uri="{FF2B5EF4-FFF2-40B4-BE49-F238E27FC236}">
                <a16:creationId xmlns:a16="http://schemas.microsoft.com/office/drawing/2014/main" id="{2FBB2FB4-061C-4B78-9900-8584D3FD7B70}"/>
              </a:ext>
            </a:extLst>
          </p:cNvPr>
          <p:cNvSpPr txBox="1"/>
          <p:nvPr/>
        </p:nvSpPr>
        <p:spPr>
          <a:xfrm>
            <a:off x="9535914" y="3707665"/>
            <a:ext cx="1200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multiply all by the fraction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blipFill>
                <a:blip r:embed="rId11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blipFill>
                <a:blip r:embed="rId12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292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 animBg="1"/>
      <p:bldP spid="2" grpId="1" animBg="1"/>
      <p:bldP spid="26" grpId="0" animBg="1"/>
      <p:bldP spid="26" grpId="1" animBg="1"/>
      <p:bldP spid="4" grpId="0"/>
      <p:bldP spid="4" grpId="1"/>
      <p:bldP spid="32" grpId="0"/>
      <p:bldP spid="32" grpId="1"/>
      <p:bldP spid="13" grpId="0" animBg="1"/>
      <p:bldP spid="13" grpId="1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20" grpId="0" animBg="1"/>
      <p:bldP spid="20" grpId="1" animBg="1"/>
      <p:bldP spid="21" grpId="0"/>
      <p:bldP spid="22" grpId="0"/>
      <p:bldP spid="23" grpId="0"/>
      <p:bldP spid="24" grpId="0"/>
      <p:bldP spid="27" grpId="0"/>
      <p:bldP spid="28" grpId="0"/>
      <p:bldP spid="29" grpId="0"/>
      <p:bldP spid="30" grpId="0"/>
      <p:bldP spid="31" grpId="0" animBg="1"/>
      <p:bldP spid="35" grpId="0"/>
      <p:bldP spid="36" grpId="0" animBg="1"/>
      <p:bldP spid="37" grpId="0" animBg="1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For each of the matrices below, determine if they are singular and if they are not, find their inverse: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calculating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as this will tell you whether there is an inverse or not!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If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has a value you can then fill in the missing parts of the inverse matrix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819701" y="3124200"/>
                <a:ext cx="13719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701" y="3124200"/>
                <a:ext cx="1371914" cy="501356"/>
              </a:xfrm>
              <a:prstGeom prst="rect">
                <a:avLst/>
              </a:prstGeom>
              <a:blipFill>
                <a:blip r:embed="rId2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262536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536" y="3124200"/>
                <a:ext cx="1230850" cy="501356"/>
              </a:xfrm>
              <a:prstGeom prst="rect">
                <a:avLst/>
              </a:prstGeom>
              <a:blipFill>
                <a:blip r:embed="rId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07034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034" y="3124200"/>
                <a:ext cx="1230850" cy="501356"/>
              </a:xfrm>
              <a:prstGeom prst="rect">
                <a:avLst/>
              </a:prstGeom>
              <a:blipFill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45640" y="1586080"/>
                <a:ext cx="13719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640" y="1586080"/>
                <a:ext cx="1371914" cy="501356"/>
              </a:xfrm>
              <a:prstGeom prst="rect">
                <a:avLst/>
              </a:prstGeom>
              <a:blipFill>
                <a:blip r:embed="rId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345641" y="2424280"/>
                <a:ext cx="18698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𝑑𝑒𝑡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>
                              <a:latin typeface="Cambria Math"/>
                            </a:rPr>
                            <m:t>𝑨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𝑎𝑑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641" y="2424280"/>
                <a:ext cx="186980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039559" y="2823905"/>
                <a:ext cx="19278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=(3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×1)</m:t>
                      </m:r>
                      <m:r>
                        <a:rPr lang="en-GB" sz="1600" i="1">
                          <a:latin typeface="Cambria Math"/>
                        </a:rPr>
                        <m:t>−(2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559" y="2823905"/>
                <a:ext cx="1927835" cy="338554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050931" y="326248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931" y="3262480"/>
                <a:ext cx="55585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66294" y="4708862"/>
                <a:ext cx="1720792" cy="55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5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294" y="4708862"/>
                <a:ext cx="1720792" cy="5575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06789" y="4933583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789" y="4933583"/>
                <a:ext cx="344966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226690" y="4708861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690" y="4708861"/>
                <a:ext cx="344966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530334" y="4708861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334" y="4708861"/>
                <a:ext cx="498855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226690" y="4933583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690" y="4933583"/>
                <a:ext cx="344966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84539" y="5547061"/>
                <a:ext cx="1886990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.2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−0.4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0.2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0.6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539" y="5547061"/>
                <a:ext cx="1886990" cy="502958"/>
              </a:xfrm>
              <a:prstGeom prst="rect">
                <a:avLst/>
              </a:prstGeom>
              <a:blipFill>
                <a:blip r:embed="rId1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8945003" y="2607206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8945003" y="3069492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8127637" y="5047416"/>
            <a:ext cx="547553" cy="75112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285890" y="2646305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285891" y="3095418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675189" y="5239285"/>
            <a:ext cx="1662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Either form is ok!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46639" y="3807579"/>
            <a:ext cx="39821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fill in the missing parts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Swap a and d around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Reverse the signs of b and c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819660" y="1586080"/>
            <a:ext cx="897895" cy="507896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blipFill>
                <a:blip r:embed="rId1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blipFill>
                <a:blip r:embed="rId16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3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6" grpId="0"/>
      <p:bldP spid="41" grpId="0"/>
      <p:bldP spid="42" grpId="0"/>
      <p:bldP spid="43" grpId="0"/>
      <p:bldP spid="44" grpId="0"/>
      <p:bldP spid="7" grpId="0" animBg="1"/>
      <p:bldP spid="45" grpId="0" animBg="1"/>
      <p:bldP spid="46" grpId="0" animBg="1"/>
      <p:bldP spid="8" grpId="0"/>
      <p:bldP spid="47" grpId="0"/>
      <p:bldP spid="48" grpId="0"/>
      <p:bldP spid="51" grpId="0" animBg="1"/>
      <p:bldP spid="5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For each of the matrices below, determine if they are singular and if they are not, find their inverse: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calculating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as this will tell you whether there is an inverse or not!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If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has a value you can then fill in the missing parts of the inverse matrix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819701" y="3124200"/>
                <a:ext cx="13719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701" y="3124200"/>
                <a:ext cx="1371914" cy="501356"/>
              </a:xfrm>
              <a:prstGeom prst="rect">
                <a:avLst/>
              </a:prstGeom>
              <a:blipFill>
                <a:blip r:embed="rId2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262536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536" y="3124200"/>
                <a:ext cx="1230850" cy="501356"/>
              </a:xfrm>
              <a:prstGeom prst="rect">
                <a:avLst/>
              </a:prstGeom>
              <a:blipFill>
                <a:blip r:embed="rId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07034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034" y="3124200"/>
                <a:ext cx="1230850" cy="501356"/>
              </a:xfrm>
              <a:prstGeom prst="rect">
                <a:avLst/>
              </a:prstGeom>
              <a:blipFill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45640" y="158608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640" y="1586080"/>
                <a:ext cx="1230850" cy="501356"/>
              </a:xfrm>
              <a:prstGeom prst="rect">
                <a:avLst/>
              </a:prstGeom>
              <a:blipFill>
                <a:blip r:embed="rId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345641" y="2424280"/>
                <a:ext cx="18698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𝑑𝑒𝑡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>
                              <a:latin typeface="Cambria Math"/>
                            </a:rPr>
                            <m:t>𝑩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𝑎𝑑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641" y="2424280"/>
                <a:ext cx="186980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039559" y="2823905"/>
                <a:ext cx="1773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=(2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×1)</m:t>
                      </m:r>
                      <m:r>
                        <a:rPr lang="en-GB" sz="1600" i="1">
                          <a:latin typeface="Cambria Math"/>
                        </a:rPr>
                        <m:t>−(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1×2)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559" y="2823905"/>
                <a:ext cx="1773947" cy="338554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050931" y="326248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931" y="3262480"/>
                <a:ext cx="55585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8945003" y="2607206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8945003" y="3069492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285890" y="2646305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285891" y="3095418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46639" y="3807580"/>
            <a:ext cx="3982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det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= 0, matrix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has no inverse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There is no matrix is can be multiplied by to make it into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, the identity matrix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blipFill>
                <a:blip r:embed="rId9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blipFill>
                <a:blip r:embed="rId10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04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7" grpId="0" animBg="1"/>
      <p:bldP spid="45" grpId="0" animBg="1"/>
      <p:bldP spid="8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For each of the matrices below, determine if they are singular and if they are not, find their inverse: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calculating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C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as this will tell you whether there is an inverse or not!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If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C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has a value you can then fill in the missing parts of the inverse matrix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819701" y="3124200"/>
                <a:ext cx="13719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701" y="3124200"/>
                <a:ext cx="1371914" cy="501356"/>
              </a:xfrm>
              <a:prstGeom prst="rect">
                <a:avLst/>
              </a:prstGeom>
              <a:blipFill>
                <a:blip r:embed="rId2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262536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536" y="3124200"/>
                <a:ext cx="1230850" cy="501356"/>
              </a:xfrm>
              <a:prstGeom prst="rect">
                <a:avLst/>
              </a:prstGeom>
              <a:blipFill>
                <a:blip r:embed="rId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07034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034" y="3124200"/>
                <a:ext cx="1230850" cy="501356"/>
              </a:xfrm>
              <a:prstGeom prst="rect">
                <a:avLst/>
              </a:prstGeom>
              <a:blipFill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45640" y="1586080"/>
                <a:ext cx="1210010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𝑪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640" y="1586080"/>
                <a:ext cx="1210010" cy="502958"/>
              </a:xfrm>
              <a:prstGeom prst="rect">
                <a:avLst/>
              </a:prstGeom>
              <a:blipFill>
                <a:blip r:embed="rId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345641" y="2424280"/>
                <a:ext cx="18698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𝑑𝑒𝑡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>
                              <a:latin typeface="Cambria Math"/>
                            </a:rPr>
                            <m:t>𝑪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𝑎𝑑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641" y="2424280"/>
                <a:ext cx="186980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039559" y="2823905"/>
                <a:ext cx="1773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=(1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×0)</m:t>
                      </m:r>
                      <m:r>
                        <a:rPr lang="en-GB" sz="1600" i="1">
                          <a:latin typeface="Cambria Math"/>
                        </a:rPr>
                        <m:t>−(3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559" y="2823905"/>
                <a:ext cx="1773947" cy="338554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050931" y="3262480"/>
                <a:ext cx="663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itchFamily="18" charset="0"/>
                        <a:ea typeface="Cambria Math" pitchFamily="18" charset="0"/>
                      </a:rPr>
                      <m:t>=−</m:t>
                    </m:r>
                  </m:oMath>
                </a14:m>
                <a:r>
                  <a:rPr lang="en-GB" sz="1600" dirty="0">
                    <a:latin typeface="Cambria Math" pitchFamily="18" charset="0"/>
                    <a:ea typeface="Cambria Math" pitchFamily="18" charset="0"/>
                  </a:rPr>
                  <a:t>6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931" y="3262480"/>
                <a:ext cx="663258" cy="338554"/>
              </a:xfrm>
              <a:prstGeom prst="rect">
                <a:avLst/>
              </a:prstGeom>
              <a:blipFill>
                <a:blip r:embed="rId8"/>
                <a:stretch>
                  <a:fillRect t="-3571" r="-3774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82922" y="4708862"/>
                <a:ext cx="1908856" cy="55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𝑪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922" y="4708862"/>
                <a:ext cx="1908856" cy="5575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06789" y="4933583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789" y="4933583"/>
                <a:ext cx="344966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303634" y="4708861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634" y="4708861"/>
                <a:ext cx="344966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530334" y="4708861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334" y="4708861"/>
                <a:ext cx="498855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226691" y="4933583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691" y="4933583"/>
                <a:ext cx="498855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8945003" y="2607206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8945003" y="3069492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285890" y="2646305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285891" y="3095418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46639" y="3807579"/>
            <a:ext cx="39821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fill in the missing parts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Swap a and d around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Reverse the signs of b and c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blipFill>
                <a:blip r:embed="rId1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blipFill>
                <a:blip r:embed="rId1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0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6" grpId="0"/>
      <p:bldP spid="41" grpId="0"/>
      <p:bldP spid="42" grpId="0"/>
      <p:bldP spid="43" grpId="0"/>
      <p:bldP spid="7" grpId="0" animBg="1"/>
      <p:bldP spid="45" grpId="0" animBg="1"/>
      <p:bldP spid="8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dirty="0">
                <a:latin typeface="Comic Sans MS" panose="030F0702030302020204" pitchFamily="66" charset="0"/>
              </a:rPr>
              <a:t> are 2 x 2 non-singular matrices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Prove that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Find the matrix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63091" y="4304212"/>
                <a:ext cx="1230850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3091" y="4304212"/>
                <a:ext cx="1230850" cy="507960"/>
              </a:xfrm>
              <a:prstGeom prst="rect">
                <a:avLst/>
              </a:prstGeom>
              <a:blipFill>
                <a:blip r:embed="rId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91200" y="1828800"/>
                <a:ext cx="10185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𝑩𝑨𝑩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r>
                        <a:rPr lang="en-US" sz="1600" b="1" i="1"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828800"/>
                <a:ext cx="101854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57800" y="2362201"/>
                <a:ext cx="2133600" cy="344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1" i="1">
                          <a:latin typeface="Cambria Math"/>
                        </a:rPr>
                        <m:t>𝑩𝑨𝑩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1" i="1"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362201"/>
                <a:ext cx="2133600" cy="3441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410200" y="2895601"/>
                <a:ext cx="2209800" cy="344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𝑰𝑨𝑩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1" i="1"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1"/>
                <a:ext cx="2209800" cy="3441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867400" y="3429001"/>
                <a:ext cx="1295400" cy="344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29001"/>
                <a:ext cx="1295400" cy="3441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86400" y="3962400"/>
                <a:ext cx="2057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𝑨𝑩</m:t>
                      </m:r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962400"/>
                <a:ext cx="20574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91200" y="4495800"/>
                <a:ext cx="1828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𝑨𝑰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495800"/>
                <a:ext cx="18288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791200" y="5029200"/>
                <a:ext cx="1905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029200"/>
                <a:ext cx="19050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086601" y="205740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391401" y="2057401"/>
            <a:ext cx="30866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Multiply both sides by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1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. Remember it has to go in the same position each time!</a:t>
            </a:r>
          </a:p>
        </p:txBody>
      </p:sp>
      <p:sp>
        <p:nvSpPr>
          <p:cNvPr id="45" name="Arc 44"/>
          <p:cNvSpPr/>
          <p:nvPr/>
        </p:nvSpPr>
        <p:spPr>
          <a:xfrm>
            <a:off x="7086601" y="259080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7086601" y="312420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315201" y="365760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7315201" y="419100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7315201" y="480060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467600" y="2667000"/>
            <a:ext cx="32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1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as you multiply a matrix by its inverse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391400" y="2971800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Multiplying a matrix by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will not change it so the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’s do not need to be written (like writing ‘1x’ isn’t needed)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6629400" y="26670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562600" y="26670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943600" y="2971800"/>
            <a:ext cx="152400" cy="22860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6934200" y="2971800"/>
            <a:ext cx="152400" cy="22860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581332" y="3657601"/>
            <a:ext cx="30866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Multiply both sides by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1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again. Remember it has to go in the same position each time!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6019800" y="42672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934200" y="42672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620000" y="4191001"/>
            <a:ext cx="289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BB</a:t>
            </a:r>
            <a:r>
              <a:rPr lang="en-GB" sz="11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as you multiply a matrix by its inverse</a:t>
            </a: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6172200" y="4572000"/>
            <a:ext cx="152400" cy="22860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620000" y="4800601"/>
            <a:ext cx="289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The ‘I’ on the left does not need to be written!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blipFill>
                <a:blip r:embed="rId10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blipFill>
                <a:blip r:embed="rId11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88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5" grpId="0"/>
      <p:bldP spid="36" grpId="0"/>
      <p:bldP spid="37" grpId="0"/>
      <p:bldP spid="38" grpId="0"/>
      <p:bldP spid="39" grpId="0"/>
      <p:bldP spid="41" grpId="0"/>
      <p:bldP spid="42" grpId="0" animBg="1"/>
      <p:bldP spid="43" grpId="0"/>
      <p:bldP spid="45" grpId="0" animBg="1"/>
      <p:bldP spid="47" grpId="0" animBg="1"/>
      <p:bldP spid="48" grpId="0" animBg="1"/>
      <p:bldP spid="49" grpId="0" animBg="1"/>
      <p:bldP spid="67" grpId="0" animBg="1"/>
      <p:bldP spid="68" grpId="0"/>
      <p:bldP spid="69" grpId="0"/>
      <p:bldP spid="75" grpId="0"/>
      <p:bldP spid="78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dirty="0">
                <a:latin typeface="Comic Sans MS" panose="030F0702030302020204" pitchFamily="66" charset="0"/>
              </a:rPr>
              <a:t> are 2 x 2 non-singular matrices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Prove that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Find the matrix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We have already shown that if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BAB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=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I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then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=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Therefore we can just find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multiply it by itself!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1800" y="3886200"/>
                <a:ext cx="1230850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886200"/>
                <a:ext cx="1230850" cy="507960"/>
              </a:xfrm>
              <a:prstGeom prst="rect">
                <a:avLst/>
              </a:prstGeom>
              <a:blipFill>
                <a:blip r:embed="rId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91200" y="1447800"/>
                <a:ext cx="1230850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447800"/>
                <a:ext cx="1230850" cy="507960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91201" y="2133600"/>
                <a:ext cx="18221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𝑑𝑒𝑡</m:t>
                      </m:r>
                      <m:d>
                        <m:d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𝑎𝑑</m:t>
                      </m:r>
                      <m:r>
                        <a:rPr lang="en-US" sz="1600" i="1">
                          <a:latin typeface="Cambria Math"/>
                        </a:rPr>
                        <m:t>−</m:t>
                      </m:r>
                      <m:r>
                        <a:rPr lang="en-US" sz="1600" i="1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2133600"/>
                <a:ext cx="1822165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77001" y="2590800"/>
                <a:ext cx="19563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=(2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×3)</m:t>
                      </m:r>
                      <m:r>
                        <a:rPr lang="en-US" sz="1600" i="1">
                          <a:latin typeface="Cambria Math"/>
                        </a:rPr>
                        <m:t>−(5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×1)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2590800"/>
                <a:ext cx="1956305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77000" y="3048000"/>
                <a:ext cx="533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048000"/>
                <a:ext cx="5334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67400" y="4419601"/>
                <a:ext cx="1733616" cy="55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419601"/>
                <a:ext cx="1733616" cy="5575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81800" y="4419600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419600"/>
                <a:ext cx="34496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62800" y="4648200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648200"/>
                <a:ext cx="34496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010401" y="4419600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4419600"/>
                <a:ext cx="498855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05601" y="4648200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4648200"/>
                <a:ext cx="498855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324600" y="3505200"/>
            <a:ext cx="335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can fill in the parts of 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Swap a and d around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Reverse the signs of b and c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8229601" y="236220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8382000" y="2438401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23" name="Arc 22"/>
          <p:cNvSpPr/>
          <p:nvPr/>
        </p:nvSpPr>
        <p:spPr>
          <a:xfrm>
            <a:off x="8229601" y="281940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458200" y="2895600"/>
            <a:ext cx="1295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67401" y="5181601"/>
                <a:ext cx="1742721" cy="506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5181601"/>
                <a:ext cx="1742721" cy="506357"/>
              </a:xfrm>
              <a:prstGeom prst="rect">
                <a:avLst/>
              </a:prstGeom>
              <a:blipFill>
                <a:blip r:embed="rId12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blipFill>
                <a:blip r:embed="rId1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blipFill>
                <a:blip r:embed="rId1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21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dirty="0">
                <a:latin typeface="Comic Sans MS" panose="030F0702030302020204" pitchFamily="66" charset="0"/>
              </a:rPr>
              <a:t> are 2 x 2 non-singular matrices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Prove that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Find the matrix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We have already shown that if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BAB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=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I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then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=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Therefore we can just find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multiply it by itself!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1800" y="3886200"/>
                <a:ext cx="1230850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𝑩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886200"/>
                <a:ext cx="1230850" cy="507960"/>
              </a:xfrm>
              <a:prstGeom prst="rect">
                <a:avLst/>
              </a:prstGeom>
              <a:blipFill>
                <a:blip r:embed="rId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305801" y="1524001"/>
                <a:ext cx="1742721" cy="506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1" y="1524001"/>
                <a:ext cx="1742721" cy="506357"/>
              </a:xfrm>
              <a:prstGeom prst="rect">
                <a:avLst/>
              </a:prstGeom>
              <a:blipFill>
                <a:blip r:embed="rId3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172201" y="1600201"/>
                <a:ext cx="1344855" cy="344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𝑨</m:t>
                          </m:r>
                          <m:r>
                            <a:rPr lang="en-US" sz="1600" b="1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latin typeface="Cambria Math"/>
                                </a:rPr>
                                <m:t>𝑩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6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1600201"/>
                <a:ext cx="1344855" cy="3441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867401" y="2362201"/>
                <a:ext cx="3047629" cy="522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2362201"/>
                <a:ext cx="3047629" cy="522579"/>
              </a:xfrm>
              <a:prstGeom prst="rect">
                <a:avLst/>
              </a:prstGeom>
              <a:blipFill>
                <a:blip r:embed="rId5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/>
          <p:nvPr/>
        </p:nvSpPr>
        <p:spPr>
          <a:xfrm flipV="1">
            <a:off x="6019800" y="2362200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 flipV="1">
            <a:off x="6477000" y="2362200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 flipV="1">
            <a:off x="6019800" y="2590800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 flipV="1">
            <a:off x="6477000" y="2590800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 flipV="1">
            <a:off x="6934200" y="2362200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 flipV="1">
            <a:off x="6934200" y="2590800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 flipV="1">
            <a:off x="7391400" y="2362200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 flipV="1">
            <a:off x="7391400" y="2590800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38800" y="3276600"/>
                <a:ext cx="18712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US" sz="1600" i="1">
                          <a:latin typeface="Cambria Math"/>
                          <a:ea typeface="Cambria Math"/>
                        </a:rPr>
                        <m:t>+(−5×−1)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276600"/>
                <a:ext cx="1871218" cy="338554"/>
              </a:xfrm>
              <a:prstGeom prst="rect">
                <a:avLst/>
              </a:prstGeom>
              <a:blipFill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924800" y="3276600"/>
                <a:ext cx="18712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×−5</m:t>
                          </m:r>
                        </m:e>
                      </m:d>
                      <m:r>
                        <a:rPr lang="en-US" sz="1600" i="1">
                          <a:latin typeface="Cambria Math"/>
                          <a:ea typeface="Cambria Math"/>
                        </a:rPr>
                        <m:t>+(−5×2)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276600"/>
                <a:ext cx="1871218" cy="338554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38800" y="3657600"/>
                <a:ext cx="18712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US" sz="1600" i="1">
                          <a:latin typeface="Cambria Math"/>
                          <a:ea typeface="Cambria Math"/>
                        </a:rPr>
                        <m:t>+(2×−1)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657600"/>
                <a:ext cx="1871218" cy="338554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924800" y="3657600"/>
                <a:ext cx="18712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×−5</m:t>
                          </m:r>
                        </m:e>
                      </m:d>
                      <m:r>
                        <a:rPr lang="en-US" sz="1600" i="1">
                          <a:latin typeface="Cambria Math"/>
                          <a:ea typeface="Cambria Math"/>
                        </a:rPr>
                        <m:t>+(2×2)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657600"/>
                <a:ext cx="1871218" cy="338554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38801" y="4267200"/>
                <a:ext cx="1639615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−25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4267200"/>
                <a:ext cx="1639615" cy="507960"/>
              </a:xfrm>
              <a:prstGeom prst="rect">
                <a:avLst/>
              </a:prstGeom>
              <a:blipFill>
                <a:blip r:embed="rId10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𝑨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1234376" cy="507896"/>
              </a:xfrm>
              <a:prstGeom prst="rect">
                <a:avLst/>
              </a:prstGeom>
              <a:blipFill>
                <a:blip r:embed="rId11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535578"/>
                <a:ext cx="2448427" cy="555024"/>
              </a:xfrm>
              <a:prstGeom prst="rect">
                <a:avLst/>
              </a:prstGeom>
              <a:blipFill>
                <a:blip r:embed="rId12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697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0" grpId="0" animBg="1"/>
      <p:bldP spid="30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8" grpId="0"/>
      <p:bldP spid="44" grpId="0"/>
      <p:bldP spid="45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2"/>
          <p:cNvSpPr txBox="1"/>
          <p:nvPr/>
        </p:nvSpPr>
        <p:spPr>
          <a:xfrm>
            <a:off x="1175311" y="802766"/>
            <a:ext cx="8816008" cy="52322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8225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+mj-lt"/>
              </a:rPr>
              <a:t>Exercise 6D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397801" y="1211050"/>
            <a:ext cx="763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75311" y="1781356"/>
            <a:ext cx="88171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519315" y="2311692"/>
            <a:ext cx="70822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Q1-2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Q3-7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Q8-10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	</a:t>
            </a:r>
            <a:r>
              <a:rPr lang="en-US" dirty="0" smtClean="0"/>
              <a:t>Q11-13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1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1020</Words>
  <Application>Microsoft Office PowerPoint</Application>
  <PresentationFormat>Widescreen</PresentationFormat>
  <Paragraphs>235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2019-08-26T05:02:07Z</dcterms:modified>
</cp:coreProperties>
</file>