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306" r:id="rId3"/>
    <p:sldId id="310" r:id="rId4"/>
    <p:sldId id="307" r:id="rId5"/>
    <p:sldId id="308" r:id="rId6"/>
    <p:sldId id="309" r:id="rId7"/>
    <p:sldId id="311" r:id="rId8"/>
    <p:sldId id="312" r:id="rId9"/>
    <p:sldId id="313" r:id="rId10"/>
    <p:sldId id="314" r:id="rId11"/>
    <p:sldId id="315" r:id="rId12"/>
    <p:sldId id="317" r:id="rId13"/>
    <p:sldId id="316" r:id="rId14"/>
    <p:sldId id="318" r:id="rId15"/>
    <p:sldId id="319" r:id="rId16"/>
    <p:sldId id="6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3" d="100"/>
          <a:sy n="4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7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2.png"/><Relationship Id="rId10" Type="http://schemas.openxmlformats.org/officeDocument/2006/relationships/image" Target="../media/image65.png"/><Relationship Id="rId4" Type="http://schemas.openxmlformats.org/officeDocument/2006/relationships/image" Target="../media/image48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17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7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2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48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7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hyperlink" Target="9)%20Example%203.ag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87.png"/><Relationship Id="rId4" Type="http://schemas.openxmlformats.org/officeDocument/2006/relationships/image" Target="../media/image48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2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4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17.png"/><Relationship Id="rId21" Type="http://schemas.openxmlformats.org/officeDocument/2006/relationships/image" Target="../media/image112.png"/><Relationship Id="rId7" Type="http://schemas.openxmlformats.org/officeDocument/2006/relationships/image" Target="../media/image99.png"/><Relationship Id="rId12" Type="http://schemas.openxmlformats.org/officeDocument/2006/relationships/image" Target="../media/image16.png"/><Relationship Id="rId17" Type="http://schemas.openxmlformats.org/officeDocument/2006/relationships/image" Target="../media/image108.png"/><Relationship Id="rId2" Type="http://schemas.openxmlformats.org/officeDocument/2006/relationships/image" Target="../media/image88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2.png"/><Relationship Id="rId15" Type="http://schemas.openxmlformats.org/officeDocument/2006/relationships/image" Target="../media/image106.png"/><Relationship Id="rId10" Type="http://schemas.openxmlformats.org/officeDocument/2006/relationships/image" Target="../media/image102.png"/><Relationship Id="rId19" Type="http://schemas.openxmlformats.org/officeDocument/2006/relationships/image" Target="../media/image110.png"/><Relationship Id="rId4" Type="http://schemas.openxmlformats.org/officeDocument/2006/relationships/image" Target="../media/image48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14.png"/><Relationship Id="rId3" Type="http://schemas.openxmlformats.org/officeDocument/2006/relationships/image" Target="../media/image88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13.png"/><Relationship Id="rId2" Type="http://schemas.openxmlformats.org/officeDocument/2006/relationships/image" Target="../media/image112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2.png"/><Relationship Id="rId5" Type="http://schemas.openxmlformats.org/officeDocument/2006/relationships/image" Target="../media/image48.png"/><Relationship Id="rId15" Type="http://schemas.openxmlformats.org/officeDocument/2006/relationships/image" Target="../media/image107.png"/><Relationship Id="rId10" Type="http://schemas.openxmlformats.org/officeDocument/2006/relationships/image" Target="../media/image101.png"/><Relationship Id="rId19" Type="http://schemas.openxmlformats.org/officeDocument/2006/relationships/image" Target="../media/image115.png"/><Relationship Id="rId4" Type="http://schemas.openxmlformats.org/officeDocument/2006/relationships/image" Target="../media/image17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etterexplained.com/articles/vector-calculus-understanding-the-dot-produc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7.png"/><Relationship Id="rId21" Type="http://schemas.openxmlformats.org/officeDocument/2006/relationships/image" Target="../media/image3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33.png"/><Relationship Id="rId32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4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42.png"/><Relationship Id="rId3" Type="http://schemas.openxmlformats.org/officeDocument/2006/relationships/image" Target="../media/image7.png"/><Relationship Id="rId21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1.png"/><Relationship Id="rId2" Type="http://schemas.openxmlformats.org/officeDocument/2006/relationships/image" Target="../media/image22.png"/><Relationship Id="rId16" Type="http://schemas.openxmlformats.org/officeDocument/2006/relationships/image" Target="../media/image26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98.png"/><Relationship Id="rId3" Type="http://schemas.openxmlformats.org/officeDocument/2006/relationships/image" Target="../media/image7.png"/><Relationship Id="rId21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23" Type="http://schemas.openxmlformats.org/officeDocument/2006/relationships/image" Target="../media/image48.png"/><Relationship Id="rId10" Type="http://schemas.openxmlformats.org/officeDocument/2006/relationships/image" Target="../media/image14.png"/><Relationship Id="rId19" Type="http://schemas.openxmlformats.org/officeDocument/2006/relationships/image" Target="../media/image29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4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diagram to the right, the angle between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. The two vectors must be directed away from point X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 the second diagram,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directed towards X. Hence, the angle between the two vectors is 160°.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comes from re-drawing the diagram with vector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pointing away from point 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239000" y="1447800"/>
            <a:ext cx="1295400" cy="914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62800" y="1981200"/>
            <a:ext cx="1905000" cy="5334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213360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1524001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3776" y="23561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4" name="Arc 13"/>
          <p:cNvSpPr/>
          <p:nvPr/>
        </p:nvSpPr>
        <p:spPr>
          <a:xfrm>
            <a:off x="6934200" y="1676400"/>
            <a:ext cx="914400" cy="914400"/>
          </a:xfrm>
          <a:prstGeom prst="arc">
            <a:avLst>
              <a:gd name="adj1" fmla="val 20304281"/>
              <a:gd name="adj2" fmla="val 3102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848600" y="1905001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04176" y="373380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89776" y="441960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56576" y="441960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5696" y="376123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4088" y="445008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21" name="Arc 20"/>
          <p:cNvSpPr/>
          <p:nvPr/>
        </p:nvSpPr>
        <p:spPr>
          <a:xfrm>
            <a:off x="7199376" y="396240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189976" y="4114801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239000" y="1746504"/>
            <a:ext cx="859536" cy="61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62800" y="1981200"/>
            <a:ext cx="1164336" cy="323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504176" y="4032504"/>
            <a:ext cx="1078992" cy="536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266176" y="44196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501128" y="5120640"/>
            <a:ext cx="1676400" cy="8382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586728" y="5806440"/>
            <a:ext cx="25146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53528" y="581558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2648" y="5148073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7144" y="589178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9" name="Arc 48"/>
          <p:cNvSpPr/>
          <p:nvPr/>
        </p:nvSpPr>
        <p:spPr>
          <a:xfrm>
            <a:off x="7196328" y="5349240"/>
            <a:ext cx="914400" cy="914400"/>
          </a:xfrm>
          <a:prstGeom prst="arc">
            <a:avLst>
              <a:gd name="adj1" fmla="val 20541888"/>
              <a:gd name="adj2" fmla="val 215578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8186928" y="5501641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501128" y="5404104"/>
            <a:ext cx="1109472" cy="551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918960" y="5806440"/>
            <a:ext cx="2182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>
            <a:off x="7696200" y="5641848"/>
            <a:ext cx="493776" cy="554736"/>
          </a:xfrm>
          <a:prstGeom prst="arc">
            <a:avLst>
              <a:gd name="adj1" fmla="val 12490221"/>
              <a:gd name="adj2" fmla="val 178934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470649" y="540715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160°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93608" y="583692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8235696" y="580644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8" grpId="0"/>
      <p:bldP spid="19" grpId="0"/>
      <p:bldP spid="20" grpId="0"/>
      <p:bldP spid="21" grpId="0" animBg="1"/>
      <p:bldP spid="22" grpId="0"/>
      <p:bldP spid="46" grpId="0"/>
      <p:bldP spid="47" grpId="0"/>
      <p:bldP spid="48" grpId="0"/>
      <p:bldP spid="49" grpId="0" animBg="1"/>
      <p:bldP spid="49" grpId="1" animBg="1"/>
      <p:bldP spid="50" grpId="0"/>
      <p:bldP spid="50" grpId="1"/>
      <p:bldP spid="59" grpId="0" animBg="1"/>
      <p:bldP spid="60" grpId="0"/>
      <p:bldP spid="61" grpId="0"/>
      <p:bldP spid="6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vectors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 </a:t>
                </a:r>
                <a:r>
                  <a:rPr lang="en-US" sz="1400" dirty="0">
                    <a:latin typeface="Comic Sans MS" pitchFamily="66" charset="0"/>
                  </a:rPr>
                  <a:t>are perpendicular, find the value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b="1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 r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78580" y="2354179"/>
                <a:ext cx="17768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|</m:t>
                      </m:r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0" y="2354179"/>
                <a:ext cx="1776833" cy="338554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74568" y="2855495"/>
                <a:ext cx="956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68" y="2855495"/>
                <a:ext cx="95641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7084" y="3380874"/>
                <a:ext cx="22949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84" y="3380874"/>
                <a:ext cx="229492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69305" y="3894220"/>
                <a:ext cx="2969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(2)(5)+(−6)(2)+(1)(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305" y="3894220"/>
                <a:ext cx="2969211" cy="338554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42221" y="4407567"/>
                <a:ext cx="1095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21" y="4407567"/>
                <a:ext cx="109549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99157" y="4896851"/>
                <a:ext cx="736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57" y="4896851"/>
                <a:ext cx="73661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8673456" y="2510590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50833" y="1597910"/>
            <a:ext cx="48246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vectors are perpendicular, then the angle between them is 90˚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7887392" y="303596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871349" y="3585412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891401" y="4086728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7911453" y="4612107"/>
            <a:ext cx="318146" cy="4812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9031706" y="2632624"/>
            <a:ext cx="9264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Cos90 = 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1370" y="3097847"/>
            <a:ext cx="19852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formula for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01266" y="3717757"/>
            <a:ext cx="15320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7413" y="4219072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57149" y="4756483"/>
            <a:ext cx="9825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we call the required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, then the following must be true: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93669" y="1323703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69" y="1323703"/>
                <a:ext cx="875753" cy="532582"/>
              </a:xfrm>
              <a:prstGeom prst="rect">
                <a:avLst/>
              </a:prstGeom>
              <a:blipFill>
                <a:blip r:embed="rId6"/>
                <a:stretch>
                  <a:fillRect r="-285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4845" y="1946367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845" y="1946367"/>
                <a:ext cx="1246303" cy="568361"/>
              </a:xfrm>
              <a:prstGeom prst="rect">
                <a:avLst/>
              </a:prstGeom>
              <a:blipFill>
                <a:blip r:embed="rId7"/>
                <a:stretch>
                  <a:fillRect t="-2174" r="-202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14398" y="2717075"/>
                <a:ext cx="15436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398" y="2717075"/>
                <a:ext cx="1543692" cy="215444"/>
              </a:xfrm>
              <a:prstGeom prst="rect">
                <a:avLst/>
              </a:prstGeom>
              <a:blipFill>
                <a:blip r:embed="rId8"/>
                <a:stretch>
                  <a:fillRect r="-81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71257" y="1328057"/>
                <a:ext cx="875753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257" y="1328057"/>
                <a:ext cx="875753" cy="532582"/>
              </a:xfrm>
              <a:prstGeom prst="rect">
                <a:avLst/>
              </a:prstGeom>
              <a:blipFill>
                <a:blip r:embed="rId9"/>
                <a:stretch>
                  <a:fillRect l="-2899" r="-289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92433" y="1950721"/>
                <a:ext cx="1246303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433" y="1950721"/>
                <a:ext cx="1246303" cy="568361"/>
              </a:xfrm>
              <a:prstGeom prst="rect">
                <a:avLst/>
              </a:prstGeom>
              <a:blipFill>
                <a:blip r:embed="rId10"/>
                <a:stretch>
                  <a:fillRect t="-2222" r="-101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40032" y="2721429"/>
                <a:ext cx="14090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032" y="2721429"/>
                <a:ext cx="1409040" cy="215444"/>
              </a:xfrm>
              <a:prstGeom prst="rect">
                <a:avLst/>
              </a:prstGeom>
              <a:blipFill>
                <a:blip r:embed="rId11"/>
                <a:stretch>
                  <a:fillRect l="-1786" r="-8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7123331" y="164844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03204" y="1692099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04" y="1692099"/>
                <a:ext cx="634808" cy="430887"/>
              </a:xfrm>
              <a:prstGeom prst="rect">
                <a:avLst/>
              </a:prstGeom>
              <a:blipFill>
                <a:blip r:embed="rId12"/>
                <a:stretch>
                  <a:fillRect l="-7843" t="-11429" r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7127685" y="2279813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372722" y="2332178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9618337" y="1644087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98210" y="1687745"/>
                <a:ext cx="63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10" y="1687745"/>
                <a:ext cx="634808" cy="430887"/>
              </a:xfrm>
              <a:prstGeom prst="rect">
                <a:avLst/>
              </a:prstGeom>
              <a:blipFill>
                <a:blip r:embed="rId13"/>
                <a:stretch>
                  <a:fillRect l="-5882" t="-11429" r="-15686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9622691" y="2275459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867728" y="2327824"/>
            <a:ext cx="64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7658" y="3102885"/>
                <a:ext cx="4624251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this point we can choose a non-zero value for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would make the vector perpendicular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z =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8" y="3102885"/>
                <a:ext cx="4624251" cy="1077218"/>
              </a:xfrm>
              <a:prstGeom prst="rect">
                <a:avLst/>
              </a:prstGeom>
              <a:blipFill>
                <a:blip r:embed="rId14"/>
                <a:stretch>
                  <a:fillRect l="-1370" t="-3488" r="-2192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53586" y="4315098"/>
                <a:ext cx="1454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86" y="4315098"/>
                <a:ext cx="1454052" cy="215444"/>
              </a:xfrm>
              <a:prstGeom prst="rect">
                <a:avLst/>
              </a:prstGeom>
              <a:blipFill>
                <a:blip r:embed="rId15"/>
                <a:stretch>
                  <a:fillRect r="-86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31770" y="4336870"/>
                <a:ext cx="13193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770" y="4336870"/>
                <a:ext cx="1319399" cy="215444"/>
              </a:xfrm>
              <a:prstGeom prst="rect">
                <a:avLst/>
              </a:prstGeom>
              <a:blipFill>
                <a:blip r:embed="rId16"/>
                <a:stretch>
                  <a:fillRect l="-1905" r="-95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553201" y="4718324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Solving these simultaneously gives: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7885" y="5037912"/>
                <a:ext cx="1267655" cy="304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85" y="5037912"/>
                <a:ext cx="1267655" cy="304635"/>
              </a:xfrm>
              <a:prstGeom prst="rect">
                <a:avLst/>
              </a:prstGeom>
              <a:blipFill>
                <a:blip r:embed="rId17"/>
                <a:stretch>
                  <a:fillRect l="-297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487887" y="5462907"/>
            <a:ext cx="3209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a possible vector would be: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82536" y="5738951"/>
                <a:ext cx="101450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536" y="5738951"/>
                <a:ext cx="1014508" cy="403316"/>
              </a:xfrm>
              <a:prstGeom prst="rect">
                <a:avLst/>
              </a:prstGeom>
              <a:blipFill>
                <a:blip r:embed="rId18"/>
                <a:stretch>
                  <a:fillRect l="-1235" t="-3030" r="-123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43348" y="6318070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348" y="6318070"/>
                <a:ext cx="1062022" cy="215444"/>
              </a:xfrm>
              <a:prstGeom prst="rect">
                <a:avLst/>
              </a:prstGeom>
              <a:blipFill>
                <a:blip r:embed="rId19"/>
                <a:stretch>
                  <a:fillRect l="-1190" r="-11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8590726" y="5954833"/>
            <a:ext cx="257184" cy="489511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896723" y="5893984"/>
            <a:ext cx="14926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4 (or any scalar value) for an alternative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20" grpId="0"/>
      <p:bldP spid="21" grpId="0" animBg="1"/>
      <p:bldP spid="22" grpId="0"/>
      <p:bldP spid="23" grpId="0" animBg="1"/>
      <p:bldP spid="24" grpId="0"/>
      <p:bldP spid="26" grpId="0"/>
      <p:bldP spid="28" grpId="0"/>
      <p:bldP spid="30" grpId="0"/>
      <p:bldP spid="33" grpId="0"/>
      <p:bldP spid="35" grpId="0"/>
      <p:bldP spid="36" grpId="0"/>
      <p:bldP spid="37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67142" y="3644538"/>
                <a:ext cx="1062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42" y="3644538"/>
                <a:ext cx="1062022" cy="215444"/>
              </a:xfrm>
              <a:prstGeom prst="rect">
                <a:avLst/>
              </a:prstGeom>
              <a:blipFill>
                <a:blip r:embed="rId6"/>
                <a:stretch>
                  <a:fillRect r="-117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0902" t="22847" r="29430" b="7058"/>
          <a:stretch/>
        </p:blipFill>
        <p:spPr>
          <a:xfrm>
            <a:off x="5538651" y="1114697"/>
            <a:ext cx="4993910" cy="496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14012" y="1750424"/>
                <a:ext cx="614335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2" y="1750424"/>
                <a:ext cx="614335" cy="5795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00949" y="2730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49" y="2730138"/>
                <a:ext cx="552995" cy="5795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882743" y="1968138"/>
                <a:ext cx="552995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3" y="1968138"/>
                <a:ext cx="552995" cy="5795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hlinkClick r:id="rId11" action="ppaction://hlinkfile"/>
          </p:cNvPr>
          <p:cNvSpPr txBox="1"/>
          <p:nvPr/>
        </p:nvSpPr>
        <p:spPr>
          <a:xfrm>
            <a:off x="7626370" y="62085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8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02066" y="1863551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66" y="1863551"/>
                <a:ext cx="947374" cy="243015"/>
              </a:xfrm>
              <a:prstGeom prst="rect">
                <a:avLst/>
              </a:prstGeom>
              <a:blipFill>
                <a:blip r:embed="rId6"/>
                <a:stretch>
                  <a:fillRect l="-2632" r="-131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7713" y="2259790"/>
                <a:ext cx="1497141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13" y="2259790"/>
                <a:ext cx="1497141" cy="573362"/>
              </a:xfrm>
              <a:prstGeom prst="rect">
                <a:avLst/>
              </a:prstGeom>
              <a:blipFill>
                <a:blip r:embed="rId7"/>
                <a:stretch>
                  <a:fillRect l="-1681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84649" y="2925996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49" y="2925996"/>
                <a:ext cx="829906" cy="569771"/>
              </a:xfrm>
              <a:prstGeom prst="rect">
                <a:avLst/>
              </a:prstGeom>
              <a:blipFill>
                <a:blip r:embed="rId8"/>
                <a:stretch>
                  <a:fillRect l="-4545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07469" y="1885491"/>
                <a:ext cx="947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69" y="1885491"/>
                <a:ext cx="947374" cy="243015"/>
              </a:xfrm>
              <a:prstGeom prst="rect">
                <a:avLst/>
              </a:prstGeom>
              <a:blipFill>
                <a:blip r:embed="rId9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03115" y="2281730"/>
                <a:ext cx="1623650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115" y="2281730"/>
                <a:ext cx="1623650" cy="569002"/>
              </a:xfrm>
              <a:prstGeom prst="rect">
                <a:avLst/>
              </a:prstGeom>
              <a:blipFill>
                <a:blip r:embed="rId10"/>
                <a:stretch>
                  <a:fillRect l="-1550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90052" y="2947935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52" y="2947935"/>
                <a:ext cx="956416" cy="569002"/>
              </a:xfrm>
              <a:prstGeom prst="rect">
                <a:avLst/>
              </a:prstGeom>
              <a:blipFill>
                <a:blip r:embed="rId11"/>
                <a:stretch>
                  <a:fillRect l="-3947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24490" y="1253780"/>
            <a:ext cx="494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find the vectors from A to B and A to C by considering the coordinates as position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2562" y="4232492"/>
                <a:ext cx="1675395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62" y="4232492"/>
                <a:ext cx="1675395" cy="569771"/>
              </a:xfrm>
              <a:prstGeom prst="rect">
                <a:avLst/>
              </a:prstGeom>
              <a:blipFill>
                <a:blip r:embed="rId12"/>
                <a:stretch>
                  <a:fillRect l="-1504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79091" y="3766161"/>
            <a:ext cx="316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find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51089" y="5015206"/>
                <a:ext cx="2275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+(6)(0)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89" y="5015206"/>
                <a:ext cx="2275431" cy="215444"/>
              </a:xfrm>
              <a:prstGeom prst="rect">
                <a:avLst/>
              </a:prstGeom>
              <a:blipFill>
                <a:blip r:embed="rId13"/>
                <a:stretch>
                  <a:fillRect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61445" y="5549346"/>
                <a:ext cx="323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445" y="5549346"/>
                <a:ext cx="323998" cy="215444"/>
              </a:xfrm>
              <a:prstGeom prst="rect">
                <a:avLst/>
              </a:prstGeom>
              <a:blipFill>
                <a:blip r:embed="rId14"/>
                <a:stretch>
                  <a:fillRect l="-3704" r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9183331" y="4573718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534226" y="4697274"/>
            <a:ext cx="7165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9131545" y="5134491"/>
            <a:ext cx="310123" cy="53340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455807" y="5275802"/>
            <a:ext cx="8304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blipFill>
                <a:blip r:embed="rId15"/>
                <a:stretch>
                  <a:fillRect l="-5882" r="-88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1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4" grpId="0"/>
      <p:bldP spid="15" grpId="0"/>
      <p:bldP spid="16" grpId="0"/>
      <p:bldP spid="17" grpId="0"/>
      <p:bldP spid="20" grpId="0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blipFill>
                <a:blip r:embed="rId6"/>
                <a:stretch>
                  <a:fillRect l="-5882" r="-88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7"/>
                <a:stretch>
                  <a:fillRect l="-12963" r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78969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969" y="579287"/>
                <a:ext cx="559449" cy="215444"/>
              </a:xfrm>
              <a:prstGeom prst="rect">
                <a:avLst/>
              </a:prstGeom>
              <a:blipFill>
                <a:blip r:embed="rId8"/>
                <a:stretch>
                  <a:fillRect l="-8889" r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84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531" y="3244406"/>
                <a:ext cx="724044" cy="215444"/>
              </a:xfrm>
              <a:prstGeom prst="rect">
                <a:avLst/>
              </a:prstGeom>
              <a:blipFill>
                <a:blip r:embed="rId9"/>
                <a:stretch>
                  <a:fillRect l="-6897" r="-86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7115" y="927736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358240" cy="569771"/>
              </a:xfrm>
              <a:prstGeom prst="rect">
                <a:avLst/>
              </a:prstGeom>
              <a:blipFill>
                <a:blip r:embed="rId10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59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5" y="2823210"/>
                <a:ext cx="492892" cy="569002"/>
              </a:xfrm>
              <a:prstGeom prst="rect">
                <a:avLst/>
              </a:prstGeom>
              <a:blipFill>
                <a:blip r:embed="rId11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519704" y="68226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60229" y="302486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8409" y="3518179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09" y="3518179"/>
                <a:ext cx="829906" cy="569771"/>
              </a:xfrm>
              <a:prstGeom prst="rect">
                <a:avLst/>
              </a:prstGeom>
              <a:blipFill>
                <a:blip r:embed="rId13"/>
                <a:stretch>
                  <a:fillRect l="-6154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54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75" y="3513993"/>
                <a:ext cx="956416" cy="569002"/>
              </a:xfrm>
              <a:prstGeom prst="rect">
                <a:avLst/>
              </a:prstGeom>
              <a:blipFill>
                <a:blip r:embed="rId14"/>
                <a:stretch>
                  <a:fillRect l="-3947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84773" y="4902926"/>
                <a:ext cx="35631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need to find the angle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we can use sine to find the area…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use the dot product we calculated, and one of the formulae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73" y="4902926"/>
                <a:ext cx="3563157" cy="1600438"/>
              </a:xfrm>
              <a:prstGeom prst="rect">
                <a:avLst/>
              </a:prstGeom>
              <a:blipFill>
                <a:blip r:embed="rId15"/>
                <a:stretch>
                  <a:fillRect t="-787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21875" y="1442622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875" y="1442622"/>
                <a:ext cx="686342" cy="246221"/>
              </a:xfrm>
              <a:prstGeom prst="rect">
                <a:avLst/>
              </a:prstGeom>
              <a:blipFill>
                <a:blip r:embed="rId16"/>
                <a:stretch>
                  <a:fillRect r="-727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37286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286" y="2729883"/>
                <a:ext cx="931729" cy="280270"/>
              </a:xfrm>
              <a:prstGeom prst="rect">
                <a:avLst/>
              </a:prstGeom>
              <a:blipFill>
                <a:blip r:embed="rId17"/>
                <a:stretch>
                  <a:fillRect r="-4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69369" y="3806303"/>
                <a:ext cx="1288173" cy="537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369" y="3806303"/>
                <a:ext cx="1288173" cy="537840"/>
              </a:xfrm>
              <a:prstGeom prst="rect">
                <a:avLst/>
              </a:prstGeom>
              <a:blipFill>
                <a:blip r:embed="rId1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44215" y="4473608"/>
                <a:ext cx="1385444" cy="53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7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215" y="4473608"/>
                <a:ext cx="1385444" cy="537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38657" y="5211935"/>
                <a:ext cx="1276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/>
                        </a:rPr>
                        <m:t>=75.193…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57" y="5211935"/>
                <a:ext cx="1276632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416675" y="4147590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720615" y="4315534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7577953" y="4797139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730973" y="5000595"/>
            <a:ext cx="11185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44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455" y="2117645"/>
                <a:ext cx="738472" cy="215444"/>
              </a:xfrm>
              <a:prstGeom prst="rect">
                <a:avLst/>
              </a:prstGeom>
              <a:blipFill>
                <a:blip r:embed="rId21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6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5" grpId="0"/>
      <p:bldP spid="43" grpId="0" animBg="1"/>
      <p:bldP spid="44" grpId="0"/>
      <p:bldP spid="44" grpId="1"/>
      <p:bldP spid="45" grpId="0"/>
      <p:bldP spid="46" grpId="0"/>
      <p:bldP spid="4" grpId="0"/>
      <p:bldP spid="39" grpId="0"/>
      <p:bldP spid="40" grpId="0"/>
      <p:bldP spid="41" grpId="0"/>
      <p:bldP spid="42" grpId="0"/>
      <p:bldP spid="49" grpId="0" animBg="1"/>
      <p:bldP spid="51" grpId="0"/>
      <p:bldP spid="53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44455" y="2117645"/>
                <a:ext cx="7384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75.193…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455" y="2117645"/>
                <a:ext cx="738472" cy="215444"/>
              </a:xfrm>
              <a:prstGeom prst="rect">
                <a:avLst/>
              </a:prstGeom>
              <a:blipFill>
                <a:blip r:embed="rId2"/>
                <a:stretch>
                  <a:fillRect l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have coordinates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(2,−1,1)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(5,1,7)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(6,−3,1)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respectively.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Hence, or otherwise, find the area of triangle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3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44" y="3979479"/>
                <a:ext cx="418384" cy="276999"/>
              </a:xfrm>
              <a:prstGeom prst="rect">
                <a:avLst/>
              </a:prstGeom>
              <a:blipFill>
                <a:blip r:embed="rId7"/>
                <a:stretch>
                  <a:fillRect l="-5882" r="-882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(2,−1,1)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8"/>
                <a:stretch>
                  <a:fillRect l="-12963" r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78969" y="579287"/>
                <a:ext cx="5594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(5,1,7)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969" y="579287"/>
                <a:ext cx="559449" cy="215444"/>
              </a:xfrm>
              <a:prstGeom prst="rect">
                <a:avLst/>
              </a:prstGeom>
              <a:blipFill>
                <a:blip r:embed="rId9"/>
                <a:stretch>
                  <a:fillRect l="-8889" r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84531" y="3244406"/>
                <a:ext cx="7240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(6,−3,1)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531" y="3244406"/>
                <a:ext cx="724044" cy="215444"/>
              </a:xfrm>
              <a:prstGeom prst="rect">
                <a:avLst/>
              </a:prstGeom>
              <a:blipFill>
                <a:blip r:embed="rId10"/>
                <a:stretch>
                  <a:fillRect l="-6897" r="-862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7115" y="927736"/>
                <a:ext cx="35824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358240" cy="569771"/>
              </a:xfrm>
              <a:prstGeom prst="rect">
                <a:avLst/>
              </a:prstGeom>
              <a:blipFill>
                <a:blip r:embed="rId11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59065" y="2823210"/>
                <a:ext cx="4928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5" y="2823210"/>
                <a:ext cx="492892" cy="569002"/>
              </a:xfrm>
              <a:prstGeom prst="rect">
                <a:avLst/>
              </a:prstGeom>
              <a:blipFill>
                <a:blip r:embed="rId12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8519704" y="68226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60229" y="302486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8409" y="3518179"/>
                <a:ext cx="82990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09" y="3518179"/>
                <a:ext cx="829906" cy="569771"/>
              </a:xfrm>
              <a:prstGeom prst="rect">
                <a:avLst/>
              </a:prstGeom>
              <a:blipFill>
                <a:blip r:embed="rId13"/>
                <a:stretch>
                  <a:fillRect l="-6154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54075" y="3513993"/>
                <a:ext cx="956416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75" y="3513993"/>
                <a:ext cx="956416" cy="569002"/>
              </a:xfrm>
              <a:prstGeom prst="rect">
                <a:avLst/>
              </a:prstGeom>
              <a:blipFill>
                <a:blip r:embed="rId14"/>
                <a:stretch>
                  <a:fillRect l="-3947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21875" y="1442622"/>
                <a:ext cx="6863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875" y="1442622"/>
                <a:ext cx="686342" cy="246221"/>
              </a:xfrm>
              <a:prstGeom prst="rect">
                <a:avLst/>
              </a:prstGeom>
              <a:blipFill>
                <a:blip r:embed="rId15"/>
                <a:stretch>
                  <a:fillRect r="-727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37286" y="2729883"/>
                <a:ext cx="931729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286" y="2729883"/>
                <a:ext cx="931729" cy="280270"/>
              </a:xfrm>
              <a:prstGeom prst="rect">
                <a:avLst/>
              </a:prstGeom>
              <a:blipFill>
                <a:blip r:embed="rId16"/>
                <a:stretch>
                  <a:fillRect r="-4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3704" y="3883979"/>
                <a:ext cx="136024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𝑎𝑏𝑆𝑖𝑛𝐶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704" y="3883979"/>
                <a:ext cx="1360244" cy="403316"/>
              </a:xfrm>
              <a:prstGeom prst="rect">
                <a:avLst/>
              </a:prstGeom>
              <a:blipFill>
                <a:blip r:embed="rId17"/>
                <a:stretch>
                  <a:fillRect l="-2778" t="-3030" r="-1852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81311" y="4551284"/>
                <a:ext cx="219714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(7)(2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(75.193…)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311" y="4551284"/>
                <a:ext cx="2197140" cy="403316"/>
              </a:xfrm>
              <a:prstGeom prst="rect">
                <a:avLst/>
              </a:prstGeom>
              <a:blipFill>
                <a:blip r:embed="rId18"/>
                <a:stretch>
                  <a:fillRect r="-229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18303" y="5360631"/>
                <a:ext cx="11142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=15.13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(2dp)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03" y="5360631"/>
                <a:ext cx="1114279" cy="215444"/>
              </a:xfrm>
              <a:prstGeom prst="rect">
                <a:avLst/>
              </a:prstGeom>
              <a:blipFill>
                <a:blip r:embed="rId19"/>
                <a:stretch>
                  <a:fillRect l="-3371" t="-22222" r="-786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8677304" y="4209734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945733" y="4280025"/>
            <a:ext cx="11185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exact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values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8661029" y="4868162"/>
            <a:ext cx="259551" cy="593086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885070" y="5071617"/>
            <a:ext cx="10016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19536" y="72584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59" y="2682537"/>
            <a:ext cx="9092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Q1-4 a-d only in each question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Q5-9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Q10-12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</a:t>
            </a:r>
            <a:r>
              <a:rPr lang="en-US" sz="2400"/>
              <a:t>	</a:t>
            </a:r>
            <a:r>
              <a:rPr lang="en-US" sz="2400" smtClean="0"/>
              <a:t>Q13-15 &amp; </a:t>
            </a:r>
            <a:r>
              <a:rPr lang="en-US" sz="2400" dirty="0"/>
              <a:t>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26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82296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29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can be thought of as ‘the effect of one of the two vectors on the other’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183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83" y="3602736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48401" y="1600201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Vector multiplication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4600" y="27432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24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82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304800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cxnSp>
        <p:nvCxnSpPr>
          <p:cNvPr id="24" name="Straight Arrow Connector 23"/>
          <p:cNvCxnSpPr>
            <a:endCxn id="22" idx="3"/>
          </p:cNvCxnSpPr>
          <p:nvPr/>
        </p:nvCxnSpPr>
        <p:spPr>
          <a:xfrm flipH="1">
            <a:off x="8369439" y="3200401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6800" y="3048001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multiplication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324600" y="43434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72200" y="49530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246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82000" y="4953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382000" y="41910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77000" y="24384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63000" y="243840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43434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63000" y="464820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81200" y="5105401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 this case, the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can be split into a horizontal and vertical component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Here we only consider the horizontal component as this is in the direction of vector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766562" y="5029200"/>
            <a:ext cx="1253238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324600" y="4953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34200" y="44196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48401" y="5029201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5638800" y="4572000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7000" y="472440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019800" y="5410200"/>
            <a:ext cx="491238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9201" y="5791201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By GCSE trigonometry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15200" y="5410201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|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|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15200" y="5791201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= |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||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 err="1">
                <a:latin typeface="Comic Sans MS" pitchFamily="66" charset="0"/>
              </a:rPr>
              <a:t>|cos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15200" y="5715000"/>
            <a:ext cx="1524000" cy="381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8991601" y="5943601"/>
            <a:ext cx="317365" cy="14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915401" y="5334001"/>
            <a:ext cx="190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This is the formula for the scalar ‘dot’ product of 2 vectors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2" grpId="0"/>
      <p:bldP spid="25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3" grpId="0"/>
      <p:bldP spid="54" grpId="0"/>
      <p:bldP spid="55" grpId="0"/>
      <p:bldP spid="56" grpId="0" animBg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87241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334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76062" y="3880111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1894" y="2690458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8462" y="3880111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284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5862" y="3880111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85862" y="3118111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19122" y="3268956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66722" y="3878556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191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876522" y="3878556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876522" y="3116556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80862" y="35753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66862" y="357531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95322" y="32689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57522" y="357375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819122" y="3878556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428722" y="3345156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42923" y="3908104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</a:t>
            </a:r>
            <a:r>
              <a:rPr lang="en-GB" sz="1400" b="1" dirty="0" err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|cos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133322" y="3497556"/>
            <a:ext cx="914400" cy="914400"/>
          </a:xfrm>
          <a:prstGeom prst="arc">
            <a:avLst>
              <a:gd name="adj1" fmla="val 19648950"/>
              <a:gd name="adj2" fmla="val 210979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971522" y="364995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847047" y="269356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Example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31" y="4643409"/>
            <a:ext cx="2340710" cy="1755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31" y="4672533"/>
            <a:ext cx="2967136" cy="16690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861743" y="4943155"/>
            <a:ext cx="1697" cy="6921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26018" y="4905550"/>
            <a:ext cx="1697" cy="69216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4871904"/>
            <a:ext cx="122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Two vectors in the same direction will have the biggest overall product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39844" y="4774922"/>
            <a:ext cx="1128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If they are not parallel, some of the maximum product is lost (due to Cosine)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TextBox 18">
            <a:hlinkClick r:id="rId5"/>
          </p:cNvPr>
          <p:cNvSpPr txBox="1"/>
          <p:nvPr/>
        </p:nvSpPr>
        <p:spPr>
          <a:xfrm>
            <a:off x="7118888" y="1503334"/>
            <a:ext cx="2428870" cy="40011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Explanation source</a:t>
            </a:r>
            <a:endParaRPr lang="en-GB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8" grpId="0"/>
      <p:bldP spid="49" grpId="0" animBg="1"/>
      <p:bldP spid="50" grpId="0"/>
      <p:bldP spid="52" grpId="0"/>
      <p:bldP spid="15" grpId="0"/>
      <p:bldP spid="60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 flipV="1">
            <a:off x="63246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the definition of the scalar product of two vectors in 2 or 3 dimensions, and how it can be used to calculate the angle between 2 vectors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scalar product of two vectors 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is written as </a:t>
            </a:r>
            <a:r>
              <a:rPr lang="en-GB" sz="1400" b="1" dirty="0" err="1">
                <a:latin typeface="Comic Sans MS" pitchFamily="66" charset="0"/>
              </a:rPr>
              <a:t>a</a:t>
            </a:r>
            <a:r>
              <a:rPr lang="en-GB" sz="1400" dirty="0" err="1">
                <a:latin typeface="Comic Sans MS" pitchFamily="66" charset="0"/>
              </a:rPr>
              <a:t>.</a:t>
            </a:r>
            <a:r>
              <a:rPr lang="en-GB" sz="1400" b="1" dirty="0" err="1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 (‘</a:t>
            </a:r>
            <a:r>
              <a:rPr lang="en-GB" sz="1400" b="1" dirty="0">
                <a:latin typeface="Comic Sans MS" pitchFamily="66" charset="0"/>
              </a:rPr>
              <a:t>a</a:t>
            </a:r>
            <a:r>
              <a:rPr lang="en-GB" sz="1400" dirty="0">
                <a:latin typeface="Comic Sans MS" pitchFamily="66" charset="0"/>
              </a:rPr>
              <a:t> dot </a:t>
            </a:r>
            <a:r>
              <a:rPr lang="en-GB" sz="1400" b="1" dirty="0">
                <a:latin typeface="Comic Sans MS" pitchFamily="66" charset="0"/>
              </a:rPr>
              <a:t>b</a:t>
            </a:r>
            <a:r>
              <a:rPr lang="en-GB" sz="1400" dirty="0">
                <a:latin typeface="Comic Sans MS" pitchFamily="66" charset="0"/>
              </a:rPr>
              <a:t>’) and is defined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formula can be rewritten in order to find the angle between 2 vectors: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183" y="3602736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83" y="3602736"/>
                <a:ext cx="1963165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19401" y="4605292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4605292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82296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172200" y="2743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324600" y="2133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82000" y="2743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382000" y="1981200"/>
            <a:ext cx="0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9800" y="22860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63000" y="243840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omic Sans MS" pitchFamily="66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1" y="3200401"/>
            <a:ext cx="4495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If two vectors are perpendicular, then the angle between them is 90°. 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cos90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°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0, this will cause the dot product to be 0 as well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if vectors are perpendicular, the dot product is 0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If the dot product is 0, the vectors are perpendicular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863" y="5508542"/>
            <a:ext cx="842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This leads to a potential problem though – if we need to find the angle, we need to know the dot product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must have a way to find the dot product, without using the angle itself…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7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can draw this as a triangle, with vectors/coordinates labelled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Let the angle between the vectors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We can also use the vectors to label the third side…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5970" r="-5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5882" r="-588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09961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538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10526" r="-52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667420" y="3607546"/>
            <a:ext cx="47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can use the cosine rule to link the angle to the vectors/sides…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79772" y="4223657"/>
                <a:ext cx="22065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72" y="4223657"/>
                <a:ext cx="2206565" cy="246221"/>
              </a:xfrm>
              <a:prstGeom prst="rect">
                <a:avLst/>
              </a:prstGeom>
              <a:blipFill>
                <a:blip r:embed="rId14"/>
                <a:stretch>
                  <a:fillRect l="-575" t="-5000" r="-172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554208" y="4591615"/>
            <a:ext cx="4734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this we need the magnitude of each side…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0206" y="4972595"/>
                <a:ext cx="2027414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206" y="4972595"/>
                <a:ext cx="2027414" cy="5010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90412" y="4959532"/>
                <a:ext cx="2027413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412" y="4959532"/>
                <a:ext cx="2027413" cy="5010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0176" y="5709610"/>
                <a:ext cx="431932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76" y="5709610"/>
                <a:ext cx="4319324" cy="298159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1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5" grpId="0"/>
      <p:bldP spid="16" grpId="0"/>
      <p:bldP spid="32" grpId="0"/>
      <p:bldP spid="26" grpId="0"/>
      <p:bldP spid="27" grpId="0"/>
      <p:bldP spid="28" grpId="0"/>
      <p:bldP spid="29" grpId="0"/>
      <p:bldP spid="11" grpId="0" animBg="1"/>
      <p:bldP spid="30" grpId="0"/>
      <p:bldP spid="12" grpId="0"/>
      <p:bldP spid="13" grpId="0"/>
      <p:bldP spid="36" grpId="0"/>
      <p:bldP spid="21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5970" r="-5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5882" r="-588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09961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538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10526" r="-52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2466" y="4180284"/>
                <a:ext cx="151663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466" y="4180284"/>
                <a:ext cx="1516633" cy="169277"/>
              </a:xfrm>
              <a:prstGeom prst="rect">
                <a:avLst/>
              </a:prstGeom>
              <a:blipFill>
                <a:blip r:embed="rId14"/>
                <a:stretch>
                  <a:fillRect r="-165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21411" y="116677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11" y="116677"/>
                <a:ext cx="3859198" cy="262059"/>
              </a:xfrm>
              <a:prstGeom prst="rect">
                <a:avLst/>
              </a:prstGeom>
              <a:blipFill>
                <a:blip r:embed="rId1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96160" y="4475064"/>
                <a:ext cx="7940251" cy="413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m:rPr>
                                  <m:nor/>
                                </m:rPr>
                                <a:rPr lang="en-GB" sz="11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160" y="4475064"/>
                <a:ext cx="7940251" cy="4138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61918" y="5080114"/>
                <a:ext cx="22297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18" y="5080114"/>
                <a:ext cx="2229778" cy="169277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699" y="5077098"/>
                <a:ext cx="1070998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99" y="5077098"/>
                <a:ext cx="1070998" cy="171585"/>
              </a:xfrm>
              <a:prstGeom prst="rect">
                <a:avLst/>
              </a:prstGeom>
              <a:blipFill>
                <a:blip r:embed="rId20"/>
                <a:stretch>
                  <a:fillRect l="-119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24629" y="5080000"/>
                <a:ext cx="1062278" cy="171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629" y="5080000"/>
                <a:ext cx="1062278" cy="171265"/>
              </a:xfrm>
              <a:prstGeom prst="rect">
                <a:avLst/>
              </a:prstGeom>
              <a:blipFill>
                <a:blip r:embed="rId21"/>
                <a:stretch>
                  <a:fillRect l="-2381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68206" y="4971142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− 2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06" y="4971142"/>
                <a:ext cx="2563651" cy="34451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4961" y="5498855"/>
                <a:ext cx="1019125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1" y="5498855"/>
                <a:ext cx="1019125" cy="171585"/>
              </a:xfrm>
              <a:prstGeom prst="rect">
                <a:avLst/>
              </a:prstGeom>
              <a:blipFill>
                <a:blip r:embed="rId23"/>
                <a:stretch>
                  <a:fillRect l="-123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91012" y="5506112"/>
                <a:ext cx="1160639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12" y="5506112"/>
                <a:ext cx="1160639" cy="171585"/>
              </a:xfrm>
              <a:prstGeom prst="rect">
                <a:avLst/>
              </a:prstGeom>
              <a:blipFill>
                <a:blip r:embed="rId24"/>
                <a:stretch>
                  <a:fillRect l="-2198" t="-7143" r="-109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46348" y="5509015"/>
                <a:ext cx="1123834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348" y="5509015"/>
                <a:ext cx="1123834" cy="171585"/>
              </a:xfrm>
              <a:prstGeom prst="rect">
                <a:avLst/>
              </a:prstGeom>
              <a:blipFill>
                <a:blip r:embed="rId25"/>
                <a:stretch>
                  <a:fillRect l="-2247" r="-112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68304" y="5504662"/>
                <a:ext cx="1899301" cy="171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04" y="5504662"/>
                <a:ext cx="1899301" cy="171585"/>
              </a:xfrm>
              <a:prstGeom prst="rect">
                <a:avLst/>
              </a:prstGeom>
              <a:blipFill>
                <a:blip r:embed="rId2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59471" y="5401608"/>
                <a:ext cx="2563651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− 2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71" y="5401608"/>
                <a:ext cx="2563651" cy="344518"/>
              </a:xfrm>
              <a:prstGeom prst="rect">
                <a:avLst/>
              </a:prstGeom>
              <a:blipFill>
                <a:blip r:embed="rId27"/>
                <a:stretch>
                  <a:fillRect r="-493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339737" y="5947346"/>
                <a:ext cx="155747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737" y="5947346"/>
                <a:ext cx="1557478" cy="169277"/>
              </a:xfrm>
              <a:prstGeom prst="rect">
                <a:avLst/>
              </a:prstGeom>
              <a:blipFill>
                <a:blip r:embed="rId2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69710" y="5854453"/>
                <a:ext cx="2708627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=− 2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10" y="5854453"/>
                <a:ext cx="2708627" cy="344518"/>
              </a:xfrm>
              <a:prstGeom prst="rect">
                <a:avLst/>
              </a:prstGeom>
              <a:blipFill>
                <a:blip r:embed="rId29"/>
                <a:stretch>
                  <a:fillRect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01142" y="6378420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2" y="6378420"/>
                <a:ext cx="1177566" cy="169277"/>
              </a:xfrm>
              <a:prstGeom prst="rect">
                <a:avLst/>
              </a:prstGeom>
              <a:blipFill>
                <a:blip r:embed="rId3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78418" y="6298590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418" y="6298590"/>
                <a:ext cx="2493824" cy="344518"/>
              </a:xfrm>
              <a:prstGeom prst="rect">
                <a:avLst/>
              </a:prstGeom>
              <a:blipFill>
                <a:blip r:embed="rId31"/>
                <a:stretch>
                  <a:fillRect l="-510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232571" y="1615059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0708" y="2995367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4797" y="944499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1940" y="1959047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>
            <a:off x="10052160" y="469476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9919063" y="4180114"/>
            <a:ext cx="8098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9403372" y="5143260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9198720" y="5600461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7478777" y="6031535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9622971" y="5203372"/>
            <a:ext cx="966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44594" y="5773784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terms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80959" y="6178733"/>
            <a:ext cx="11234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-2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6503" y="4153989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994366" y="4149635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320938" y="4153990"/>
            <a:ext cx="209006" cy="1915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630092" y="4153989"/>
            <a:ext cx="256902" cy="1872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7511143" y="74023"/>
            <a:ext cx="3078480" cy="3439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5921830" y="1071154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265818" y="2852057"/>
            <a:ext cx="1358537" cy="48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325190" y="4493623"/>
            <a:ext cx="2569028" cy="3396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042264" y="4458790"/>
            <a:ext cx="1245325" cy="4180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418218" y="4441372"/>
            <a:ext cx="1245325" cy="4615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7898675" y="4497977"/>
            <a:ext cx="966652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8865327" y="4493623"/>
            <a:ext cx="1001485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677886" y="5055327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466011" y="5059682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262845" y="5055328"/>
            <a:ext cx="648789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1593668" y="5468984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2738845" y="5464630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3875313" y="5468985"/>
            <a:ext cx="1001487" cy="222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02378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425338" y="5499463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751909" y="5503817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592286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901440" y="5503818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706983" y="5508172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050972" y="5495110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360126" y="5499464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660572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978435" y="5490755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296298" y="5495109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605452" y="5482046"/>
            <a:ext cx="130629" cy="19158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3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0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/>
      <p:bldP spid="68" grpId="0"/>
      <p:bldP spid="2" grpId="0" animBg="1"/>
      <p:bldP spid="2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69" grpId="0" animBg="1"/>
      <p:bldP spid="6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5970" r="-5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5882" r="-588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09961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538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10526" r="-52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21411" y="116677"/>
                <a:ext cx="3859198" cy="262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1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11" y="116677"/>
                <a:ext cx="3859198" cy="262059"/>
              </a:xfrm>
              <a:prstGeom prst="rect">
                <a:avLst/>
              </a:prstGeom>
              <a:blipFill>
                <a:blip r:embed="rId1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965836" y="4345083"/>
                <a:ext cx="1177566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836" y="4345083"/>
                <a:ext cx="1177566" cy="169277"/>
              </a:xfrm>
              <a:prstGeom prst="rect">
                <a:avLst/>
              </a:prstGeom>
              <a:blipFill>
                <a:blip r:embed="rId17"/>
                <a:stretch>
                  <a:fillRect l="-107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43112" y="4265253"/>
                <a:ext cx="2493824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12" y="4265253"/>
                <a:ext cx="2493824" cy="344518"/>
              </a:xfrm>
              <a:prstGeom prst="rect">
                <a:avLst/>
              </a:prstGeom>
              <a:blipFill>
                <a:blip r:embed="rId18"/>
                <a:stretch>
                  <a:fillRect r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232571" y="1615059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90708" y="2995367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b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4797" y="944499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c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1940" y="1959047"/>
            <a:ext cx="2438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</a:t>
            </a:r>
            <a:endParaRPr lang="en-GB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119614" y="4738115"/>
                <a:ext cx="2029530" cy="378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100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14" y="4738115"/>
                <a:ext cx="2029530" cy="378565"/>
              </a:xfrm>
              <a:prstGeom prst="rect">
                <a:avLst/>
              </a:prstGeom>
              <a:blipFill>
                <a:blip r:embed="rId19"/>
                <a:stretch>
                  <a:fillRect t="-12903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151133" y="4802665"/>
                <a:ext cx="49417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𝐶𝑜𝑠𝐴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33" y="4802665"/>
                <a:ext cx="494173" cy="169277"/>
              </a:xfrm>
              <a:prstGeom prst="rect">
                <a:avLst/>
              </a:prstGeom>
              <a:blipFill>
                <a:blip r:embed="rId20"/>
                <a:stretch>
                  <a:fillRect l="-250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7538935" y="4455399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789244" y="4518375"/>
            <a:ext cx="11234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the square roots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98558" y="5396681"/>
            <a:ext cx="691815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this into our original formula for the dot product…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1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 animBg="1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Imagine we have two vectors,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, and these originate from a point ‘O’, which we can treat as the origin…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770777" y="867350"/>
            <a:ext cx="2032986" cy="141154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81135" y="2280378"/>
            <a:ext cx="2670698" cy="90404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6" y="2338080"/>
                <a:ext cx="680715" cy="218430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043" y="527036"/>
                <a:ext cx="829201" cy="215444"/>
              </a:xfrm>
              <a:prstGeom prst="rect">
                <a:avLst/>
              </a:prstGeom>
              <a:blipFill>
                <a:blip r:embed="rId4"/>
                <a:stretch>
                  <a:fillRect l="-5970" r="-5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56" y="3209572"/>
                <a:ext cx="841704" cy="215444"/>
              </a:xfrm>
              <a:prstGeom prst="rect">
                <a:avLst/>
              </a:prstGeom>
              <a:blipFill>
                <a:blip r:embed="rId5"/>
                <a:stretch>
                  <a:fillRect l="-5882" r="-588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8803766" y="867351"/>
            <a:ext cx="655513" cy="232257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3190" y="212788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O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15" y="927736"/>
                <a:ext cx="433004" cy="56919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66" y="2823211"/>
                <a:ext cx="437171" cy="569195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>
            <a:off x="6828760" y="2289903"/>
            <a:ext cx="1411318" cy="48568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92278" y="1570673"/>
            <a:ext cx="1002506" cy="68580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09961" y="880204"/>
            <a:ext cx="334993" cy="11929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39" y="1299210"/>
                <a:ext cx="852477" cy="569195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60" y="2797084"/>
                <a:ext cx="149080" cy="215444"/>
              </a:xfrm>
              <a:prstGeom prst="rect">
                <a:avLst/>
              </a:prstGeom>
              <a:blipFill>
                <a:blip r:embed="rId9"/>
                <a:stretch>
                  <a:fillRect l="-23077" r="-2307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038" y="1477736"/>
                <a:ext cx="152285" cy="215444"/>
              </a:xfrm>
              <a:prstGeom prst="rect">
                <a:avLst/>
              </a:prstGeom>
              <a:blipFill>
                <a:blip r:embed="rId10"/>
                <a:stretch>
                  <a:fillRect l="-1538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522" y="1943646"/>
                <a:ext cx="475708" cy="215444"/>
              </a:xfrm>
              <a:prstGeom prst="rect">
                <a:avLst/>
              </a:prstGeom>
              <a:blipFill>
                <a:blip r:embed="rId11"/>
                <a:stretch>
                  <a:fillRect l="-10526" r="-526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130835" y="1811383"/>
            <a:ext cx="914400" cy="914400"/>
          </a:xfrm>
          <a:prstGeom prst="arc">
            <a:avLst>
              <a:gd name="adj1" fmla="val 20342239"/>
              <a:gd name="adj2" fmla="val 6994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2126524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02" y="1101930"/>
                <a:ext cx="1772345" cy="438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29" y="2882156"/>
                <a:ext cx="1769139" cy="4383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27459" y="4232789"/>
            <a:ext cx="2560739" cy="378565"/>
            <a:chOff x="595174" y="4894525"/>
            <a:chExt cx="2560739" cy="378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GB" sz="1100" dirty="0"/>
                              <m:t>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  <m:rad>
                              <m:radPr>
                                <m:degHide m:val="on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383" y="4894525"/>
                  <a:ext cx="2029530" cy="378565"/>
                </a:xfrm>
                <a:prstGeom prst="rect">
                  <a:avLst/>
                </a:prstGeom>
                <a:blipFill>
                  <a:blip r:embed="rId18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1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74" y="4959075"/>
                  <a:ext cx="494174" cy="169277"/>
                </a:xfrm>
                <a:prstGeom prst="rect">
                  <a:avLst/>
                </a:prstGeom>
                <a:blipFill>
                  <a:blip r:embed="rId19"/>
                  <a:stretch>
                    <a:fillRect l="-4938" r="-2469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04390" y="4098760"/>
                <a:ext cx="13755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|</m:t>
                      </m:r>
                      <m:r>
                        <a:rPr lang="en-GB" sz="1200" i="1">
                          <a:latin typeface="Cambria Math"/>
                        </a:rPr>
                        <m:t>𝑐𝑜𝑠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90" y="4098760"/>
                <a:ext cx="1375505" cy="276999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70833" y="4515854"/>
                <a:ext cx="5091842" cy="532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ad>
                        <m:radPr>
                          <m:degHide m:val="on"/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33" y="4515854"/>
                <a:ext cx="5091842" cy="5321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90885" y="5233738"/>
                <a:ext cx="19327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/>
                        </a:rPr>
                        <m:t>𝒂</m:t>
                      </m:r>
                      <m:r>
                        <a:rPr lang="en-GB" sz="1200" i="1">
                          <a:latin typeface="Cambria Math"/>
                        </a:rPr>
                        <m:t>.</m:t>
                      </m:r>
                      <m:r>
                        <a:rPr lang="en-GB" sz="1200" b="1" i="1">
                          <a:latin typeface="Cambria Math"/>
                        </a:rPr>
                        <m:t>𝒃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885" y="5233738"/>
                <a:ext cx="1932772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9945251" y="4323052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8811929" y="3940860"/>
            <a:ext cx="175981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magnitudes, and cos of the angle…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9929209" y="4836400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9569918" y="5390147"/>
            <a:ext cx="10980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simplified!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50832" y="4511842"/>
            <a:ext cx="2153652" cy="4692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876674" y="4808621"/>
            <a:ext cx="2149642" cy="13635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11066" y="5660467"/>
            <a:ext cx="427843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formula allows us to calculate the dot product without needing the angle itself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in reverse, it can be used to help find the angle between two vectors!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2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801515" y="2863860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472651" y="1055113"/>
            <a:ext cx="1870623" cy="5410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171987" y="4179313"/>
            <a:ext cx="2684760" cy="5130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641094" y="4523875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743988" y="4531896"/>
            <a:ext cx="1140707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822819" y="4539917"/>
            <a:ext cx="2243603" cy="465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661147" y="4122822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849641" y="4118812"/>
            <a:ext cx="194222" cy="220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038135" y="4114801"/>
            <a:ext cx="370686" cy="232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2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2" grpId="0"/>
      <p:bldP spid="53" grpId="0" animBg="1"/>
      <p:bldP spid="53" grpId="1" animBg="1"/>
      <p:bldP spid="54" grpId="0" animBg="1"/>
      <p:bldP spid="54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need to know the definition of the scalar product of two vectors in 2 or 3 dimensions, and how it can be used to calculate the angle between 2 vectors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Find the angle between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giving your answer in degrees to 1 decimal place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600201"/>
                <a:ext cx="3810000" cy="4939937"/>
              </a:xfrm>
              <a:blipFill>
                <a:blip r:embed="rId2"/>
                <a:stretch>
                  <a:fillRect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173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97278"/>
                <a:ext cx="1603837" cy="665118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54" y="0"/>
                <a:ext cx="2804357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1963165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6948" y="1427748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48" y="1427748"/>
                <a:ext cx="251023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72937" y="1929064"/>
                <a:ext cx="3496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(8)(5)+(−5)(4)+(−4)(−1)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37" y="1929064"/>
                <a:ext cx="3496791" cy="338554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80958" y="2430381"/>
                <a:ext cx="1070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958" y="2430381"/>
                <a:ext cx="107022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75421" y="3762111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21" y="3762111"/>
                <a:ext cx="1447704" cy="601575"/>
              </a:xfrm>
              <a:prstGeom prst="rect">
                <a:avLst/>
              </a:prstGeom>
              <a:blipFill>
                <a:blip r:embed="rId9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72389" y="5334235"/>
                <a:ext cx="2441502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(8)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89" y="5334235"/>
                <a:ext cx="2441502" cy="353238"/>
              </a:xfrm>
              <a:prstGeom prst="rect">
                <a:avLst/>
              </a:prstGeom>
              <a:blipFill>
                <a:blip r:embed="rId1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80410" y="5787424"/>
                <a:ext cx="2303644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410" y="5787424"/>
                <a:ext cx="2303644" cy="353238"/>
              </a:xfrm>
              <a:prstGeom prst="rect">
                <a:avLst/>
              </a:prstGeom>
              <a:blipFill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07305" y="5334235"/>
                <a:ext cx="1113895" cy="337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105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305" y="5334235"/>
                <a:ext cx="1113895" cy="3375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19336" y="5803467"/>
                <a:ext cx="1011302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336" y="5803467"/>
                <a:ext cx="1011302" cy="3331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871412" y="4516089"/>
                <a:ext cx="1771703" cy="602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24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105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42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2" y="4516089"/>
                <a:ext cx="1771703" cy="602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80222" y="5354288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=68.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22" y="5354288"/>
                <a:ext cx="1116844" cy="3441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9126646" y="1678165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9362746" y="1509678"/>
            <a:ext cx="13052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vectors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7498372" y="4126833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>
            <a:off x="7494362" y="4832685"/>
            <a:ext cx="294082" cy="687747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9110604" y="2155418"/>
            <a:ext cx="311041" cy="469415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9230399" y="2303761"/>
            <a:ext cx="13052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60368" y="4260899"/>
            <a:ext cx="2907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magnitudes of the vectors and substitute in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56621" y="5087067"/>
            <a:ext cx="11149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5" grpId="0"/>
      <p:bldP spid="69" grpId="0"/>
      <p:bldP spid="70" grpId="0"/>
      <p:bldP spid="71" grpId="0"/>
      <p:bldP spid="72" grpId="0"/>
      <p:bldP spid="73" grpId="0" animBg="1"/>
      <p:bldP spid="74" grpId="0"/>
      <p:bldP spid="76" grpId="0" animBg="1"/>
      <p:bldP spid="77" grpId="0" animBg="1"/>
      <p:bldP spid="78" grpId="0" animBg="1"/>
      <p:bldP spid="79" grpId="0"/>
      <p:bldP spid="80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1959</Words>
  <Application>Microsoft Office PowerPoint</Application>
  <PresentationFormat>Widescreen</PresentationFormat>
  <Paragraphs>417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2019-08-26T05:21:17Z</dcterms:modified>
</cp:coreProperties>
</file>