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sldIdLst>
    <p:sldId id="256" r:id="rId3"/>
    <p:sldId id="263" r:id="rId4"/>
    <p:sldId id="285" r:id="rId5"/>
    <p:sldId id="286" r:id="rId6"/>
    <p:sldId id="287" r:id="rId7"/>
    <p:sldId id="288" r:id="rId8"/>
    <p:sldId id="289" r:id="rId9"/>
    <p:sldId id="290" r:id="rId10"/>
    <p:sldId id="291" r:id="rId11"/>
    <p:sldId id="63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CC00CC"/>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496"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83D495-371C-470E-AA77-44DEB6ADEF4B}" type="datetimeFigureOut">
              <a:rPr lang="en-GB" smtClean="0"/>
              <a:t>22/06/2021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64E8FD-6AD8-4497-B2BC-38BB18A19DFA}" type="slidenum">
              <a:rPr lang="en-GB" smtClean="0"/>
              <a:t>‹#›</a:t>
            </a:fld>
            <a:endParaRPr lang="en-GB"/>
          </a:p>
        </p:txBody>
      </p:sp>
    </p:spTree>
    <p:extLst>
      <p:ext uri="{BB962C8B-B14F-4D97-AF65-F5344CB8AC3E}">
        <p14:creationId xmlns:p14="http://schemas.microsoft.com/office/powerpoint/2010/main" val="912312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9793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85066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445268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83037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1241747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3918929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7626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950910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10362552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167584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95027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1697595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76342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1194017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518073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90413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50C350-365A-4F35-859D-17F134836970}" type="datetimeFigureOut">
              <a:rPr lang="en-GB" smtClean="0"/>
              <a:t>22/06/2021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97365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50C350-365A-4F35-859D-17F134836970}" type="datetimeFigureOut">
              <a:rPr lang="en-GB" smtClean="0"/>
              <a:t>22/06/2021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53397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50C350-365A-4F35-859D-17F134836970}" type="datetimeFigureOut">
              <a:rPr lang="en-GB" smtClean="0"/>
              <a:t>22/06/2021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70438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0C350-365A-4F35-859D-17F134836970}" type="datetimeFigureOut">
              <a:rPr lang="en-GB" smtClean="0"/>
              <a:t>22/06/2021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234014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25203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10077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00CC"/>
            </a:gs>
            <a:gs pos="7000">
              <a:srgbClr val="FFFFCC"/>
            </a:gs>
            <a:gs pos="95000">
              <a:srgbClr val="FFFFCC"/>
            </a:gs>
            <a:gs pos="100000">
              <a:srgbClr val="CC00CC"/>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0C350-365A-4F35-859D-17F134836970}" type="datetimeFigureOut">
              <a:rPr lang="en-GB" smtClean="0"/>
              <a:t>22/06/2021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5662A-1E8C-41A9-AAAB-2F6E2B9C335B}" type="slidenum">
              <a:rPr lang="en-GB" smtClean="0"/>
              <a:t>‹#›</a:t>
            </a:fld>
            <a:endParaRPr lang="en-GB"/>
          </a:p>
        </p:txBody>
      </p:sp>
    </p:spTree>
    <p:extLst>
      <p:ext uri="{BB962C8B-B14F-4D97-AF65-F5344CB8AC3E}">
        <p14:creationId xmlns:p14="http://schemas.microsoft.com/office/powerpoint/2010/main" val="1849973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569594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drfrostmaths.com/resource.php?rid=19" TargetMode="Externa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91.png"/><Relationship Id="rId13" Type="http://schemas.openxmlformats.org/officeDocument/2006/relationships/image" Target="../media/image196.png"/><Relationship Id="rId3" Type="http://schemas.openxmlformats.org/officeDocument/2006/relationships/image" Target="../media/image186.png"/><Relationship Id="rId7" Type="http://schemas.openxmlformats.org/officeDocument/2006/relationships/image" Target="../media/image190.png"/><Relationship Id="rId12" Type="http://schemas.openxmlformats.org/officeDocument/2006/relationships/image" Target="../media/image195.png"/><Relationship Id="rId2" Type="http://schemas.openxmlformats.org/officeDocument/2006/relationships/image" Target="../media/image185.png"/><Relationship Id="rId1" Type="http://schemas.openxmlformats.org/officeDocument/2006/relationships/slideLayout" Target="../slideLayouts/slideLayout2.xml"/><Relationship Id="rId6" Type="http://schemas.openxmlformats.org/officeDocument/2006/relationships/image" Target="../media/image189.png"/><Relationship Id="rId11" Type="http://schemas.openxmlformats.org/officeDocument/2006/relationships/image" Target="../media/image194.png"/><Relationship Id="rId5" Type="http://schemas.openxmlformats.org/officeDocument/2006/relationships/image" Target="../media/image188.png"/><Relationship Id="rId10" Type="http://schemas.openxmlformats.org/officeDocument/2006/relationships/image" Target="../media/image193.png"/><Relationship Id="rId4" Type="http://schemas.openxmlformats.org/officeDocument/2006/relationships/image" Target="../media/image187.png"/><Relationship Id="rId9" Type="http://schemas.openxmlformats.org/officeDocument/2006/relationships/image" Target="../media/image192.png"/></Relationships>
</file>

<file path=ppt/slides/_rels/slide4.xml.rels><?xml version="1.0" encoding="UTF-8" standalone="yes"?>
<Relationships xmlns="http://schemas.openxmlformats.org/package/2006/relationships"><Relationship Id="rId3" Type="http://schemas.openxmlformats.org/officeDocument/2006/relationships/image" Target="../media/image198.png"/><Relationship Id="rId2" Type="http://schemas.openxmlformats.org/officeDocument/2006/relationships/image" Target="../media/image197.png"/><Relationship Id="rId1" Type="http://schemas.openxmlformats.org/officeDocument/2006/relationships/slideLayout" Target="../slideLayouts/slideLayout2.xml"/><Relationship Id="rId4" Type="http://schemas.openxmlformats.org/officeDocument/2006/relationships/image" Target="../media/image199.png"/></Relationships>
</file>

<file path=ppt/slides/_rels/slide5.xml.rels><?xml version="1.0" encoding="UTF-8" standalone="yes"?>
<Relationships xmlns="http://schemas.openxmlformats.org/package/2006/relationships"><Relationship Id="rId8" Type="http://schemas.openxmlformats.org/officeDocument/2006/relationships/image" Target="../media/image206.png"/><Relationship Id="rId13" Type="http://schemas.openxmlformats.org/officeDocument/2006/relationships/image" Target="../media/image211.png"/><Relationship Id="rId18" Type="http://schemas.openxmlformats.org/officeDocument/2006/relationships/image" Target="../media/image216.png"/><Relationship Id="rId3" Type="http://schemas.openxmlformats.org/officeDocument/2006/relationships/image" Target="../media/image201.png"/><Relationship Id="rId7" Type="http://schemas.openxmlformats.org/officeDocument/2006/relationships/image" Target="../media/image205.png"/><Relationship Id="rId12" Type="http://schemas.openxmlformats.org/officeDocument/2006/relationships/image" Target="../media/image210.png"/><Relationship Id="rId17" Type="http://schemas.openxmlformats.org/officeDocument/2006/relationships/image" Target="../media/image215.png"/><Relationship Id="rId2" Type="http://schemas.openxmlformats.org/officeDocument/2006/relationships/image" Target="../media/image200.png"/><Relationship Id="rId16" Type="http://schemas.openxmlformats.org/officeDocument/2006/relationships/image" Target="../media/image214.png"/><Relationship Id="rId1" Type="http://schemas.openxmlformats.org/officeDocument/2006/relationships/slideLayout" Target="../slideLayouts/slideLayout2.xml"/><Relationship Id="rId6" Type="http://schemas.openxmlformats.org/officeDocument/2006/relationships/image" Target="../media/image204.png"/><Relationship Id="rId11" Type="http://schemas.openxmlformats.org/officeDocument/2006/relationships/image" Target="../media/image209.png"/><Relationship Id="rId5" Type="http://schemas.openxmlformats.org/officeDocument/2006/relationships/image" Target="../media/image203.png"/><Relationship Id="rId15" Type="http://schemas.openxmlformats.org/officeDocument/2006/relationships/image" Target="../media/image213.png"/><Relationship Id="rId10" Type="http://schemas.openxmlformats.org/officeDocument/2006/relationships/image" Target="../media/image208.png"/><Relationship Id="rId19" Type="http://schemas.openxmlformats.org/officeDocument/2006/relationships/image" Target="../media/image217.png"/><Relationship Id="rId4" Type="http://schemas.openxmlformats.org/officeDocument/2006/relationships/image" Target="../media/image202.png"/><Relationship Id="rId9" Type="http://schemas.openxmlformats.org/officeDocument/2006/relationships/image" Target="../media/image207.png"/><Relationship Id="rId14" Type="http://schemas.openxmlformats.org/officeDocument/2006/relationships/image" Target="../media/image212.png"/></Relationships>
</file>

<file path=ppt/slides/_rels/slide6.xml.rels><?xml version="1.0" encoding="UTF-8" standalone="yes"?>
<Relationships xmlns="http://schemas.openxmlformats.org/package/2006/relationships"><Relationship Id="rId8" Type="http://schemas.openxmlformats.org/officeDocument/2006/relationships/image" Target="../media/image219.png"/><Relationship Id="rId3" Type="http://schemas.openxmlformats.org/officeDocument/2006/relationships/image" Target="../media/image202.png"/><Relationship Id="rId7" Type="http://schemas.openxmlformats.org/officeDocument/2006/relationships/image" Target="../media/image218.png"/><Relationship Id="rId2" Type="http://schemas.openxmlformats.org/officeDocument/2006/relationships/image" Target="../media/image200.png"/><Relationship Id="rId1" Type="http://schemas.openxmlformats.org/officeDocument/2006/relationships/slideLayout" Target="../slideLayouts/slideLayout2.xml"/><Relationship Id="rId6" Type="http://schemas.openxmlformats.org/officeDocument/2006/relationships/image" Target="../media/image210.png"/><Relationship Id="rId11" Type="http://schemas.openxmlformats.org/officeDocument/2006/relationships/image" Target="../media/image201.png"/><Relationship Id="rId5" Type="http://schemas.openxmlformats.org/officeDocument/2006/relationships/image" Target="../media/image209.png"/><Relationship Id="rId10" Type="http://schemas.openxmlformats.org/officeDocument/2006/relationships/image" Target="../media/image221.png"/><Relationship Id="rId4" Type="http://schemas.openxmlformats.org/officeDocument/2006/relationships/image" Target="../media/image203.png"/><Relationship Id="rId9" Type="http://schemas.openxmlformats.org/officeDocument/2006/relationships/image" Target="../media/image220.png"/></Relationships>
</file>

<file path=ppt/slides/_rels/slide7.xml.rels><?xml version="1.0" encoding="UTF-8" standalone="yes"?>
<Relationships xmlns="http://schemas.openxmlformats.org/package/2006/relationships"><Relationship Id="rId8" Type="http://schemas.openxmlformats.org/officeDocument/2006/relationships/image" Target="../media/image228.png"/><Relationship Id="rId3" Type="http://schemas.openxmlformats.org/officeDocument/2006/relationships/image" Target="../media/image223.png"/><Relationship Id="rId7" Type="http://schemas.openxmlformats.org/officeDocument/2006/relationships/image" Target="../media/image227.png"/><Relationship Id="rId2" Type="http://schemas.openxmlformats.org/officeDocument/2006/relationships/image" Target="../media/image222.png"/><Relationship Id="rId1" Type="http://schemas.openxmlformats.org/officeDocument/2006/relationships/slideLayout" Target="../slideLayouts/slideLayout2.xml"/><Relationship Id="rId6" Type="http://schemas.openxmlformats.org/officeDocument/2006/relationships/image" Target="../media/image226.png"/><Relationship Id="rId5" Type="http://schemas.openxmlformats.org/officeDocument/2006/relationships/image" Target="../media/image225.png"/><Relationship Id="rId4" Type="http://schemas.openxmlformats.org/officeDocument/2006/relationships/image" Target="../media/image224.png"/></Relationships>
</file>

<file path=ppt/slides/_rels/slide8.xml.rels><?xml version="1.0" encoding="UTF-8" standalone="yes"?>
<Relationships xmlns="http://schemas.openxmlformats.org/package/2006/relationships"><Relationship Id="rId8" Type="http://schemas.openxmlformats.org/officeDocument/2006/relationships/image" Target="../media/image234.png"/><Relationship Id="rId13" Type="http://schemas.openxmlformats.org/officeDocument/2006/relationships/image" Target="../media/image239.png"/><Relationship Id="rId18" Type="http://schemas.openxmlformats.org/officeDocument/2006/relationships/image" Target="../media/image244.png"/><Relationship Id="rId3" Type="http://schemas.openxmlformats.org/officeDocument/2006/relationships/image" Target="../media/image229.png"/><Relationship Id="rId21" Type="http://schemas.openxmlformats.org/officeDocument/2006/relationships/image" Target="../media/image247.png"/><Relationship Id="rId7" Type="http://schemas.openxmlformats.org/officeDocument/2006/relationships/image" Target="../media/image233.png"/><Relationship Id="rId12" Type="http://schemas.openxmlformats.org/officeDocument/2006/relationships/image" Target="../media/image238.png"/><Relationship Id="rId17" Type="http://schemas.openxmlformats.org/officeDocument/2006/relationships/image" Target="../media/image243.png"/><Relationship Id="rId2" Type="http://schemas.openxmlformats.org/officeDocument/2006/relationships/image" Target="../media/image222.png"/><Relationship Id="rId16" Type="http://schemas.openxmlformats.org/officeDocument/2006/relationships/image" Target="../media/image242.png"/><Relationship Id="rId20" Type="http://schemas.openxmlformats.org/officeDocument/2006/relationships/image" Target="../media/image246.png"/><Relationship Id="rId1" Type="http://schemas.openxmlformats.org/officeDocument/2006/relationships/slideLayout" Target="../slideLayouts/slideLayout2.xml"/><Relationship Id="rId6" Type="http://schemas.openxmlformats.org/officeDocument/2006/relationships/image" Target="../media/image232.png"/><Relationship Id="rId11" Type="http://schemas.openxmlformats.org/officeDocument/2006/relationships/image" Target="../media/image237.png"/><Relationship Id="rId5" Type="http://schemas.openxmlformats.org/officeDocument/2006/relationships/image" Target="../media/image231.png"/><Relationship Id="rId15" Type="http://schemas.openxmlformats.org/officeDocument/2006/relationships/image" Target="../media/image241.png"/><Relationship Id="rId23" Type="http://schemas.openxmlformats.org/officeDocument/2006/relationships/image" Target="../media/image223.png"/><Relationship Id="rId10" Type="http://schemas.openxmlformats.org/officeDocument/2006/relationships/image" Target="../media/image236.png"/><Relationship Id="rId19" Type="http://schemas.openxmlformats.org/officeDocument/2006/relationships/image" Target="../media/image245.png"/><Relationship Id="rId4" Type="http://schemas.openxmlformats.org/officeDocument/2006/relationships/image" Target="../media/image230.png"/><Relationship Id="rId9" Type="http://schemas.openxmlformats.org/officeDocument/2006/relationships/image" Target="../media/image235.png"/><Relationship Id="rId14" Type="http://schemas.openxmlformats.org/officeDocument/2006/relationships/image" Target="../media/image240.png"/><Relationship Id="rId22" Type="http://schemas.openxmlformats.org/officeDocument/2006/relationships/image" Target="../media/image248.png"/></Relationships>
</file>

<file path=ppt/slides/_rels/slide9.xml.rels><?xml version="1.0" encoding="UTF-8" standalone="yes"?>
<Relationships xmlns="http://schemas.openxmlformats.org/package/2006/relationships"><Relationship Id="rId8" Type="http://schemas.openxmlformats.org/officeDocument/2006/relationships/image" Target="../media/image254.png"/><Relationship Id="rId13" Type="http://schemas.openxmlformats.org/officeDocument/2006/relationships/image" Target="../media/image259.png"/><Relationship Id="rId3" Type="http://schemas.openxmlformats.org/officeDocument/2006/relationships/image" Target="../media/image249.png"/><Relationship Id="rId7" Type="http://schemas.openxmlformats.org/officeDocument/2006/relationships/image" Target="../media/image253.png"/><Relationship Id="rId12" Type="http://schemas.openxmlformats.org/officeDocument/2006/relationships/image" Target="../media/image258.png"/><Relationship Id="rId2" Type="http://schemas.openxmlformats.org/officeDocument/2006/relationships/image" Target="../media/image222.png"/><Relationship Id="rId1" Type="http://schemas.openxmlformats.org/officeDocument/2006/relationships/slideLayout" Target="../slideLayouts/slideLayout2.xml"/><Relationship Id="rId6" Type="http://schemas.openxmlformats.org/officeDocument/2006/relationships/image" Target="../media/image252.png"/><Relationship Id="rId11" Type="http://schemas.openxmlformats.org/officeDocument/2006/relationships/image" Target="../media/image257.png"/><Relationship Id="rId5" Type="http://schemas.openxmlformats.org/officeDocument/2006/relationships/image" Target="../media/image251.png"/><Relationship Id="rId15" Type="http://schemas.openxmlformats.org/officeDocument/2006/relationships/image" Target="../media/image261.png"/><Relationship Id="rId10" Type="http://schemas.openxmlformats.org/officeDocument/2006/relationships/image" Target="../media/image256.png"/><Relationship Id="rId4" Type="http://schemas.openxmlformats.org/officeDocument/2006/relationships/image" Target="../media/image250.png"/><Relationship Id="rId9" Type="http://schemas.openxmlformats.org/officeDocument/2006/relationships/image" Target="../media/image255.png"/><Relationship Id="rId14" Type="http://schemas.openxmlformats.org/officeDocument/2006/relationships/image" Target="../media/image26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51BC11E-75C5-4612-8041-02DDC84458DD}"/>
              </a:ext>
            </a:extLst>
          </p:cNvPr>
          <p:cNvSpPr/>
          <p:nvPr/>
        </p:nvSpPr>
        <p:spPr>
          <a:xfrm>
            <a:off x="3289995" y="2390293"/>
            <a:ext cx="2759410" cy="1300356"/>
          </a:xfrm>
          <a:prstGeom prst="rect">
            <a:avLst/>
          </a:prstGeom>
          <a:noFill/>
        </p:spPr>
        <p:txBody>
          <a:bodyPr wrap="none" lIns="68580" tIns="34290" rIns="68580" bIns="34290">
            <a:spAutoFit/>
          </a:bodyPr>
          <a:lstStyle/>
          <a:p>
            <a:pPr algn="ctr"/>
            <a:r>
              <a:rPr lang="en-US" altLang="ja-JP" sz="8000" b="1" dirty="0">
                <a:ln w="38100">
                  <a:solidFill>
                    <a:srgbClr val="7030A0"/>
                  </a:solidFill>
                  <a:prstDash val="solid"/>
                </a:ln>
                <a:solidFill>
                  <a:srgbClr val="00B0F0"/>
                </a:solidFill>
                <a:latin typeface="Javanese Text" panose="02000000000000000000" pitchFamily="2" charset="0"/>
                <a:ea typeface="HGGyoshotai" panose="03000609000000000000" pitchFamily="65" charset="-128"/>
                <a:cs typeface="Segoe UI Black" panose="020B0A02040204020203" pitchFamily="34" charset="0"/>
              </a:rPr>
              <a:t>Series</a:t>
            </a:r>
            <a:endParaRPr lang="ja-JP" altLang="en-US" sz="8000" b="1" dirty="0">
              <a:ln w="38100">
                <a:solidFill>
                  <a:srgbClr val="7030A0"/>
                </a:solidFill>
                <a:prstDash val="solid"/>
              </a:ln>
              <a:solidFill>
                <a:srgbClr val="00B0F0"/>
              </a:solidFill>
              <a:latin typeface="Javanese Text" panose="02000000000000000000" pitchFamily="2" charset="0"/>
              <a:ea typeface="HGGyoshotai" panose="03000609000000000000" pitchFamily="65" charset="-128"/>
              <a:cs typeface="Segoe UI Black" panose="020B0A02040204020203" pitchFamily="34" charset="0"/>
            </a:endParaRPr>
          </a:p>
        </p:txBody>
      </p:sp>
      <p:sp>
        <p:nvSpPr>
          <p:cNvPr id="3" name="テキスト ボックス 2">
            <a:extLst>
              <a:ext uri="{FF2B5EF4-FFF2-40B4-BE49-F238E27FC236}">
                <a16:creationId xmlns:a16="http://schemas.microsoft.com/office/drawing/2014/main" id="{CD70DD23-DBB1-48AE-BCF2-1500DD51E942}"/>
              </a:ext>
            </a:extLst>
          </p:cNvPr>
          <p:cNvSpPr txBox="1"/>
          <p:nvPr/>
        </p:nvSpPr>
        <p:spPr>
          <a:xfrm>
            <a:off x="2220552" y="3686426"/>
            <a:ext cx="4720652" cy="92333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latin typeface="Arial Black" panose="020B0A04020102020204" pitchFamily="34" charset="0"/>
              </a:rPr>
              <a:t>Twitter: @Owen134866</a:t>
            </a:r>
          </a:p>
          <a:p>
            <a:pPr algn="ctr"/>
            <a:endParaRPr lang="en-US" dirty="0">
              <a:latin typeface="Arial Black" panose="020B0A04020102020204" pitchFamily="34" charset="0"/>
            </a:endParaRPr>
          </a:p>
          <a:p>
            <a:pPr algn="ctr"/>
            <a:r>
              <a:rPr lang="en-US" dirty="0">
                <a:latin typeface="Arial Black" panose="020B0A04020102020204" pitchFamily="34" charset="0"/>
              </a:rPr>
              <a:t>www.mathsfreeresourcelibrary.com</a:t>
            </a:r>
            <a:endParaRPr lang="en-GB" dirty="0">
              <a:latin typeface="Arial Black" panose="020B0A04020102020204" pitchFamily="34" charset="0"/>
            </a:endParaRPr>
          </a:p>
        </p:txBody>
      </p:sp>
    </p:spTree>
    <p:extLst>
      <p:ext uri="{BB962C8B-B14F-4D97-AF65-F5344CB8AC3E}">
        <p14:creationId xmlns:p14="http://schemas.microsoft.com/office/powerpoint/2010/main" val="2291763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a:ea typeface="+mn-ea"/>
                  <a:cs typeface="+mn-cs"/>
                </a:rPr>
                <a:t>Exercise 2B</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Pearson Core Pure Year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Pages 39-40</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1511832C-941A-4830-8E5D-5DEC962889C9}"/>
              </a:ext>
            </a:extLst>
          </p:cNvPr>
          <p:cNvSpPr txBox="1"/>
          <p:nvPr/>
        </p:nvSpPr>
        <p:spPr>
          <a:xfrm>
            <a:off x="467544" y="2097262"/>
            <a:ext cx="648072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a:ea typeface="+mn-ea"/>
                <a:cs typeface="+mn-cs"/>
              </a:rPr>
              <a:t>Note</a:t>
            </a:r>
            <a:r>
              <a:rPr kumimoji="0" lang="en-GB" sz="1800" b="0" i="0" u="none" strike="noStrike" kern="1200" cap="none" spc="0" normalizeH="0" baseline="0" noProof="0" dirty="0">
                <a:ln>
                  <a:noFill/>
                </a:ln>
                <a:solidFill>
                  <a:prstClr val="black"/>
                </a:solidFill>
                <a:effectLst/>
                <a:uLnTx/>
                <a:uFillTx/>
                <a:latin typeface="Calibri"/>
                <a:ea typeface="+mn-ea"/>
                <a:cs typeface="+mn-cs"/>
              </a:rPr>
              <a:t>: This exercise has few examples of the “differ by 2” type questions that were extremely common in the old FP2 exams.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I have a compilation of exam questions on this topic here: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hlinkClick r:id="rId2"/>
              </a:rPr>
              <a:t>https://www.drfrostmaths.com/resource.php?rid=19</a:t>
            </a:r>
            <a:r>
              <a:rPr kumimoji="0" lang="en-GB" sz="1800" b="0" i="0" u="none" strike="noStrike" kern="1200" cap="none" spc="0" normalizeH="0" baseline="0" noProof="0" dirty="0">
                <a:ln>
                  <a:noFill/>
                </a:ln>
                <a:solidFill>
                  <a:prstClr val="black"/>
                </a:solidFill>
                <a:effectLst/>
                <a:uLnTx/>
                <a:uFillTx/>
                <a:latin typeface="Calibri"/>
                <a:ea typeface="+mn-ea"/>
                <a:cs typeface="+mn-cs"/>
              </a:rPr>
              <a:t> </a:t>
            </a:r>
          </a:p>
        </p:txBody>
      </p:sp>
      <p:sp>
        <p:nvSpPr>
          <p:cNvPr id="8" name="TextBox 7">
            <a:extLst>
              <a:ext uri="{FF2B5EF4-FFF2-40B4-BE49-F238E27FC236}">
                <a16:creationId xmlns:a16="http://schemas.microsoft.com/office/drawing/2014/main" id="{79680820-7031-4DF1-BDF7-4137B78C5C59}"/>
              </a:ext>
            </a:extLst>
          </p:cNvPr>
          <p:cNvSpPr txBox="1"/>
          <p:nvPr/>
        </p:nvSpPr>
        <p:spPr>
          <a:xfrm>
            <a:off x="1187624" y="3592600"/>
            <a:ext cx="4752528" cy="267765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Complete before the lesson Q1-2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In Class: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50"/>
                </a:solidFill>
                <a:effectLst/>
                <a:uLnTx/>
                <a:uFillTx/>
                <a:latin typeface="Calibri"/>
                <a:ea typeface="+mn-ea"/>
                <a:cs typeface="+mn-cs"/>
              </a:rPr>
              <a:t>Green</a:t>
            </a:r>
            <a:r>
              <a:rPr kumimoji="0" lang="en-US" sz="2400" b="0" i="0" u="none" strike="noStrike" kern="1200" cap="none" spc="0" normalizeH="0" baseline="0" noProof="0" dirty="0">
                <a:ln>
                  <a:noFill/>
                </a:ln>
                <a:solidFill>
                  <a:prstClr val="black"/>
                </a:solidFill>
                <a:effectLst/>
                <a:uLnTx/>
                <a:uFillTx/>
                <a:latin typeface="Calibri"/>
                <a:ea typeface="+mn-ea"/>
                <a:cs typeface="+mn-cs"/>
              </a:rPr>
              <a:t>		Q3-5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79646"/>
                </a:solidFill>
                <a:effectLst/>
                <a:uLnTx/>
                <a:uFillTx/>
                <a:latin typeface="Calibri"/>
                <a:ea typeface="+mn-ea"/>
                <a:cs typeface="+mn-cs"/>
              </a:rPr>
              <a:t>Amber</a:t>
            </a:r>
            <a:r>
              <a:rPr kumimoji="0" lang="en-US" sz="2400" b="0" i="0" u="none" strike="noStrike" kern="1200" cap="none" spc="0" normalizeH="0" baseline="0" noProof="0" dirty="0">
                <a:ln>
                  <a:noFill/>
                </a:ln>
                <a:solidFill>
                  <a:prstClr val="black"/>
                </a:solidFill>
                <a:effectLst/>
                <a:uLnTx/>
                <a:uFillTx/>
                <a:latin typeface="Calibri"/>
                <a:ea typeface="+mn-ea"/>
                <a:cs typeface="+mn-cs"/>
              </a:rPr>
              <a:t> 		Q8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alibri"/>
                <a:ea typeface="+mn-ea"/>
                <a:cs typeface="+mn-cs"/>
              </a:rPr>
              <a:t>Red</a:t>
            </a:r>
            <a:r>
              <a:rPr kumimoji="0" lang="en-US" sz="2400" b="0" i="0" u="none" strike="noStrike" kern="1200" cap="none" spc="0" normalizeH="0" baseline="0" noProof="0" dirty="0">
                <a:ln>
                  <a:noFill/>
                </a:ln>
                <a:solidFill>
                  <a:prstClr val="black"/>
                </a:solidFill>
                <a:effectLst/>
                <a:uLnTx/>
                <a:uFillTx/>
                <a:latin typeface="Calibri"/>
                <a:ea typeface="+mn-ea"/>
                <a:cs typeface="+mn-cs"/>
              </a:rPr>
              <a:t>		Q7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4404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DB8E39B-EA44-453A-8CF7-C32DCB1EA9A9}"/>
              </a:ext>
            </a:extLst>
          </p:cNvPr>
          <p:cNvSpPr/>
          <p:nvPr/>
        </p:nvSpPr>
        <p:spPr>
          <a:xfrm>
            <a:off x="2036195" y="2567846"/>
            <a:ext cx="5195974" cy="2100575"/>
          </a:xfrm>
          <a:prstGeom prst="rect">
            <a:avLst/>
          </a:prstGeom>
          <a:noFill/>
        </p:spPr>
        <p:txBody>
          <a:bodyPr wrap="none" lIns="68580" tIns="34290" rIns="68580" bIns="34290">
            <a:spAutoFit/>
          </a:bodyPr>
          <a:lstStyle/>
          <a:p>
            <a:pPr algn="ctr"/>
            <a:r>
              <a:rPr lang="en-US" altLang="ja-JP" sz="6600" b="1" dirty="0">
                <a:ln w="38100">
                  <a:solidFill>
                    <a:srgbClr val="7030A0"/>
                  </a:solidFill>
                  <a:prstDash val="solid"/>
                </a:ln>
                <a:solidFill>
                  <a:srgbClr val="00B0F0"/>
                </a:solidFill>
                <a:latin typeface="Javanese Text" panose="02000000000000000000" pitchFamily="2" charset="0"/>
                <a:ea typeface="HGGyoshotai" panose="03000609000000000000" pitchFamily="65" charset="-128"/>
                <a:cs typeface="Segoe UI Black" panose="020B0A02040204020203" pitchFamily="34" charset="0"/>
              </a:rPr>
              <a:t>Teachings for </a:t>
            </a:r>
          </a:p>
          <a:p>
            <a:pPr algn="ctr"/>
            <a:r>
              <a:rPr lang="en-US" altLang="ja-JP" sz="6600" b="1" dirty="0">
                <a:ln w="38100">
                  <a:solidFill>
                    <a:srgbClr val="7030A0"/>
                  </a:solidFill>
                  <a:prstDash val="solid"/>
                </a:ln>
                <a:solidFill>
                  <a:srgbClr val="00B0F0"/>
                </a:solidFill>
                <a:latin typeface="Javanese Text" panose="02000000000000000000" pitchFamily="2" charset="0"/>
                <a:ea typeface="HGGyoshotai" panose="03000609000000000000" pitchFamily="65" charset="-128"/>
                <a:cs typeface="Segoe UI Black" panose="020B0A02040204020203" pitchFamily="34" charset="0"/>
              </a:rPr>
              <a:t>Exercise 2B</a:t>
            </a:r>
            <a:endParaRPr lang="ja-JP" altLang="en-US" sz="6600" b="1" dirty="0">
              <a:ln w="38100">
                <a:solidFill>
                  <a:srgbClr val="7030A0"/>
                </a:solidFill>
                <a:prstDash val="solid"/>
              </a:ln>
              <a:solidFill>
                <a:srgbClr val="00B0F0"/>
              </a:solidFill>
              <a:latin typeface="Javanese Text" panose="02000000000000000000" pitchFamily="2"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1870907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524" y="1600200"/>
            <a:ext cx="3240360" cy="4525963"/>
          </a:xfrm>
        </p:spPr>
        <p:txBody>
          <a:bodyPr>
            <a:normAutofit/>
          </a:bodyPr>
          <a:lstStyle/>
          <a:p>
            <a:pPr marL="0" indent="0" algn="ctr">
              <a:buNone/>
            </a:pPr>
            <a:r>
              <a:rPr lang="en-GB" sz="1400" b="1" dirty="0">
                <a:latin typeface="Comic Sans MS" panose="030F0702030302020204" pitchFamily="66" charset="0"/>
              </a:rPr>
              <a:t>You need to be able to find and use higher derivatives of functions</a:t>
            </a:r>
            <a:endParaRPr lang="en-GB"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algn="ctr">
              <a:buFont typeface="Wingdings"/>
              <a:buChar char="à"/>
            </a:pPr>
            <a:r>
              <a:rPr lang="en-US" sz="1400" dirty="0">
                <a:latin typeface="Comic Sans MS" panose="030F0702030302020204" pitchFamily="66" charset="0"/>
                <a:sym typeface="Wingdings" panose="05000000000000000000" pitchFamily="2" charset="2"/>
              </a:rPr>
              <a:t>You will be familiar with the notation for differentiation</a:t>
            </a:r>
          </a:p>
          <a:p>
            <a:pPr algn="ctr">
              <a:buFont typeface="Wingdings"/>
              <a:buChar char="à"/>
            </a:pPr>
            <a:endParaRPr lang="en-US" sz="1400" dirty="0">
              <a:latin typeface="Comic Sans MS" panose="030F0702030302020204" pitchFamily="66" charset="0"/>
              <a:sym typeface="Wingdings" panose="05000000000000000000" pitchFamily="2" charset="2"/>
            </a:endParaRPr>
          </a:p>
          <a:p>
            <a:pPr algn="ctr">
              <a:buFont typeface="Wingdings"/>
              <a:buChar char="à"/>
            </a:pPr>
            <a:r>
              <a:rPr lang="en-US" sz="1400" dirty="0">
                <a:latin typeface="Comic Sans MS" panose="030F0702030302020204" pitchFamily="66" charset="0"/>
                <a:sym typeface="Wingdings" panose="05000000000000000000" pitchFamily="2" charset="2"/>
              </a:rPr>
              <a:t>You need to be able to find more and more differentials</a:t>
            </a:r>
          </a:p>
          <a:p>
            <a:pPr algn="ctr">
              <a:buFont typeface="Wingdings"/>
              <a:buChar char="à"/>
            </a:pPr>
            <a:endParaRPr lang="en-US" sz="1400" dirty="0">
              <a:latin typeface="Comic Sans MS" panose="030F0702030302020204" pitchFamily="66" charset="0"/>
              <a:sym typeface="Wingdings" panose="05000000000000000000" pitchFamily="2" charset="2"/>
            </a:endParaRPr>
          </a:p>
          <a:p>
            <a:pPr algn="ctr">
              <a:buFont typeface="Wingdings"/>
              <a:buChar char="à"/>
            </a:pPr>
            <a:r>
              <a:rPr lang="en-US" sz="1400" dirty="0">
                <a:latin typeface="Comic Sans MS" panose="030F0702030302020204" pitchFamily="66" charset="0"/>
                <a:sym typeface="Wingdings" panose="05000000000000000000" pitchFamily="2" charset="2"/>
              </a:rPr>
              <a:t>Fortunately, the notation is pretty much what you’d expect!</a:t>
            </a:r>
            <a:endParaRPr lang="en-GB" sz="1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TextBox 5"/>
              <p:cNvSpPr txBox="1"/>
              <p:nvPr/>
            </p:nvSpPr>
            <p:spPr>
              <a:xfrm>
                <a:off x="4752020" y="1592796"/>
                <a:ext cx="350096"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a:rPr>
                        <m:t>𝑦</m:t>
                      </m:r>
                    </m:oMath>
                  </m:oMathPara>
                </a14:m>
                <a:endParaRPr lang="en-GB" sz="1600" dirty="0"/>
              </a:p>
            </p:txBody>
          </p:sp>
        </mc:Choice>
        <mc:Fallback xmlns="">
          <p:sp>
            <p:nvSpPr>
              <p:cNvPr id="6" name="TextBox 5"/>
              <p:cNvSpPr txBox="1">
                <a:spLocks noRot="1" noChangeAspect="1" noMove="1" noResize="1" noEditPoints="1" noAdjustHandles="1" noChangeArrowheads="1" noChangeShapeType="1" noTextEdit="1"/>
              </p:cNvSpPr>
              <p:nvPr/>
            </p:nvSpPr>
            <p:spPr>
              <a:xfrm>
                <a:off x="4752020" y="1592796"/>
                <a:ext cx="350096" cy="338554"/>
              </a:xfrm>
              <a:prstGeom prst="rect">
                <a:avLst/>
              </a:prstGeom>
              <a:blipFill>
                <a:blip r:embed="rId2"/>
                <a:stretch>
                  <a:fillRect b="-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693353" y="2128044"/>
                <a:ext cx="468718" cy="55823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sz="1600" b="0" i="1" smtClean="0">
                              <a:latin typeface="Cambria Math" panose="02040503050406030204" pitchFamily="18" charset="0"/>
                            </a:rPr>
                          </m:ctrlPr>
                        </m:fPr>
                        <m:num>
                          <m:r>
                            <a:rPr lang="en-US" sz="1600" b="0" i="1" smtClean="0">
                              <a:latin typeface="Cambria Math"/>
                            </a:rPr>
                            <m:t>𝑑𝑦</m:t>
                          </m:r>
                        </m:num>
                        <m:den>
                          <m:r>
                            <a:rPr lang="en-US" sz="1600" b="0" i="1" smtClean="0">
                              <a:latin typeface="Cambria Math"/>
                            </a:rPr>
                            <m:t>𝑑𝑥</m:t>
                          </m:r>
                        </m:den>
                      </m:f>
                    </m:oMath>
                  </m:oMathPara>
                </a14:m>
                <a:endParaRPr lang="en-GB"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4693353" y="2128044"/>
                <a:ext cx="468718" cy="55823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4641897" y="2794178"/>
                <a:ext cx="571630" cy="5864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sz="1600" b="0" i="1" smtClean="0">
                              <a:latin typeface="Cambria Math" panose="02040503050406030204" pitchFamily="18" charset="0"/>
                            </a:rPr>
                          </m:ctrlPr>
                        </m:fPr>
                        <m:num>
                          <m:sSup>
                            <m:sSupPr>
                              <m:ctrlPr>
                                <a:rPr lang="en-US" sz="1600" b="0" i="1" smtClean="0">
                                  <a:latin typeface="Cambria Math" panose="02040503050406030204" pitchFamily="18" charset="0"/>
                                </a:rPr>
                              </m:ctrlPr>
                            </m:sSupPr>
                            <m:e>
                              <m:r>
                                <a:rPr lang="en-US" sz="1600" b="0" i="1" smtClean="0">
                                  <a:latin typeface="Cambria Math"/>
                                </a:rPr>
                                <m:t>𝑑</m:t>
                              </m:r>
                            </m:e>
                            <m:sup>
                              <m:r>
                                <a:rPr lang="en-US" sz="1600" b="0" i="1" smtClean="0">
                                  <a:latin typeface="Cambria Math"/>
                                </a:rPr>
                                <m:t>2</m:t>
                              </m:r>
                            </m:sup>
                          </m:sSup>
                          <m:r>
                            <a:rPr lang="en-US" sz="1600" b="0" i="1" smtClean="0">
                              <a:latin typeface="Cambria Math"/>
                            </a:rPr>
                            <m:t>𝑦</m:t>
                          </m:r>
                        </m:num>
                        <m:den>
                          <m:r>
                            <a:rPr lang="en-US" sz="1600" b="0" i="1" smtClean="0">
                              <a:latin typeface="Cambria Math"/>
                            </a:rPr>
                            <m:t>𝑑</m:t>
                          </m:r>
                          <m:sSup>
                            <m:sSupPr>
                              <m:ctrlPr>
                                <a:rPr lang="en-US" sz="1600" b="0" i="1" smtClean="0">
                                  <a:latin typeface="Cambria Math" panose="02040503050406030204" pitchFamily="18" charset="0"/>
                                </a:rPr>
                              </m:ctrlPr>
                            </m:sSupPr>
                            <m:e>
                              <m:r>
                                <a:rPr lang="en-US" sz="1600" b="0" i="1" smtClean="0">
                                  <a:latin typeface="Cambria Math"/>
                                </a:rPr>
                                <m:t>𝑥</m:t>
                              </m:r>
                            </m:e>
                            <m:sup>
                              <m:r>
                                <a:rPr lang="en-US" sz="1600" b="0" i="1" smtClean="0">
                                  <a:latin typeface="Cambria Math"/>
                                </a:rPr>
                                <m:t>2</m:t>
                              </m:r>
                            </m:sup>
                          </m:sSup>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4641897" y="2794178"/>
                <a:ext cx="571630" cy="586443"/>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641897" y="3528199"/>
                <a:ext cx="571630" cy="5864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sz="1600" b="0" i="1" smtClean="0">
                              <a:latin typeface="Cambria Math" panose="02040503050406030204" pitchFamily="18" charset="0"/>
                            </a:rPr>
                          </m:ctrlPr>
                        </m:fPr>
                        <m:num>
                          <m:sSup>
                            <m:sSupPr>
                              <m:ctrlPr>
                                <a:rPr lang="en-US" sz="1600" b="0" i="1" smtClean="0">
                                  <a:latin typeface="Cambria Math" panose="02040503050406030204" pitchFamily="18" charset="0"/>
                                </a:rPr>
                              </m:ctrlPr>
                            </m:sSupPr>
                            <m:e>
                              <m:r>
                                <a:rPr lang="en-US" sz="1600" b="0" i="1" smtClean="0">
                                  <a:latin typeface="Cambria Math"/>
                                </a:rPr>
                                <m:t>𝑑</m:t>
                              </m:r>
                            </m:e>
                            <m:sup>
                              <m:r>
                                <a:rPr lang="en-US" sz="1600" b="0" i="1" smtClean="0">
                                  <a:latin typeface="Cambria Math"/>
                                </a:rPr>
                                <m:t>3</m:t>
                              </m:r>
                            </m:sup>
                          </m:sSup>
                          <m:r>
                            <a:rPr lang="en-US" sz="1600" b="0" i="1" smtClean="0">
                              <a:latin typeface="Cambria Math"/>
                            </a:rPr>
                            <m:t>𝑦</m:t>
                          </m:r>
                        </m:num>
                        <m:den>
                          <m:r>
                            <a:rPr lang="en-US" sz="1600" b="0" i="1" smtClean="0">
                              <a:latin typeface="Cambria Math"/>
                            </a:rPr>
                            <m:t>𝑑</m:t>
                          </m:r>
                          <m:sSup>
                            <m:sSupPr>
                              <m:ctrlPr>
                                <a:rPr lang="en-US" sz="1600" b="0" i="1" smtClean="0">
                                  <a:latin typeface="Cambria Math" panose="02040503050406030204" pitchFamily="18" charset="0"/>
                                </a:rPr>
                              </m:ctrlPr>
                            </m:sSupPr>
                            <m:e>
                              <m:r>
                                <a:rPr lang="en-US" sz="1600" b="0" i="1" smtClean="0">
                                  <a:latin typeface="Cambria Math"/>
                                </a:rPr>
                                <m:t>𝑥</m:t>
                              </m:r>
                            </m:e>
                            <m:sup>
                              <m:r>
                                <a:rPr lang="en-US" sz="1600" b="0" i="1" smtClean="0">
                                  <a:latin typeface="Cambria Math"/>
                                </a:rPr>
                                <m:t>3</m:t>
                              </m:r>
                            </m:sup>
                          </m:sSup>
                        </m:den>
                      </m:f>
                    </m:oMath>
                  </m:oMathPara>
                </a14:m>
                <a:endParaRPr lang="en-GB" sz="1600" dirty="0"/>
              </a:p>
            </p:txBody>
          </p:sp>
        </mc:Choice>
        <mc:Fallback xmlns="">
          <p:sp>
            <p:nvSpPr>
              <p:cNvPr id="9" name="TextBox 8"/>
              <p:cNvSpPr txBox="1">
                <a:spLocks noRot="1" noChangeAspect="1" noMove="1" noResize="1" noEditPoints="1" noAdjustHandles="1" noChangeArrowheads="1" noChangeShapeType="1" noTextEdit="1"/>
              </p:cNvSpPr>
              <p:nvPr/>
            </p:nvSpPr>
            <p:spPr>
              <a:xfrm>
                <a:off x="4641897" y="3528199"/>
                <a:ext cx="571630" cy="586443"/>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4641897" y="4243783"/>
                <a:ext cx="571630" cy="5864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sz="1600" b="0" i="1" smtClean="0">
                              <a:latin typeface="Cambria Math" panose="02040503050406030204" pitchFamily="18" charset="0"/>
                            </a:rPr>
                          </m:ctrlPr>
                        </m:fPr>
                        <m:num>
                          <m:sSup>
                            <m:sSupPr>
                              <m:ctrlPr>
                                <a:rPr lang="en-US" sz="1600" b="0" i="1" smtClean="0">
                                  <a:latin typeface="Cambria Math" panose="02040503050406030204" pitchFamily="18" charset="0"/>
                                </a:rPr>
                              </m:ctrlPr>
                            </m:sSupPr>
                            <m:e>
                              <m:r>
                                <a:rPr lang="en-US" sz="1600" b="0" i="1" smtClean="0">
                                  <a:latin typeface="Cambria Math"/>
                                </a:rPr>
                                <m:t>𝑑</m:t>
                              </m:r>
                            </m:e>
                            <m:sup>
                              <m:r>
                                <a:rPr lang="en-US" sz="1600" b="0" i="1" smtClean="0">
                                  <a:latin typeface="Cambria Math"/>
                                </a:rPr>
                                <m:t>4</m:t>
                              </m:r>
                            </m:sup>
                          </m:sSup>
                          <m:r>
                            <a:rPr lang="en-US" sz="1600" b="0" i="1" smtClean="0">
                              <a:latin typeface="Cambria Math"/>
                            </a:rPr>
                            <m:t>𝑦</m:t>
                          </m:r>
                        </m:num>
                        <m:den>
                          <m:r>
                            <a:rPr lang="en-US" sz="1600" b="0" i="1" smtClean="0">
                              <a:latin typeface="Cambria Math"/>
                            </a:rPr>
                            <m:t>𝑑</m:t>
                          </m:r>
                          <m:sSup>
                            <m:sSupPr>
                              <m:ctrlPr>
                                <a:rPr lang="en-US" sz="1600" b="0" i="1" smtClean="0">
                                  <a:latin typeface="Cambria Math" panose="02040503050406030204" pitchFamily="18" charset="0"/>
                                </a:rPr>
                              </m:ctrlPr>
                            </m:sSupPr>
                            <m:e>
                              <m:r>
                                <a:rPr lang="en-US" sz="1600" b="0" i="1" smtClean="0">
                                  <a:latin typeface="Cambria Math"/>
                                </a:rPr>
                                <m:t>𝑥</m:t>
                              </m:r>
                            </m:e>
                            <m:sup>
                              <m:r>
                                <a:rPr lang="en-US" sz="1600" b="0" i="1" smtClean="0">
                                  <a:latin typeface="Cambria Math"/>
                                </a:rPr>
                                <m:t>4</m:t>
                              </m:r>
                            </m:sup>
                          </m:sSup>
                        </m:den>
                      </m:f>
                    </m:oMath>
                  </m:oMathPara>
                </a14:m>
                <a:endParaRPr lang="en-GB" sz="1600" dirty="0"/>
              </a:p>
            </p:txBody>
          </p:sp>
        </mc:Choice>
        <mc:Fallback xmlns="">
          <p:sp>
            <p:nvSpPr>
              <p:cNvPr id="10" name="TextBox 9"/>
              <p:cNvSpPr txBox="1">
                <a:spLocks noRot="1" noChangeAspect="1" noMove="1" noResize="1" noEditPoints="1" noAdjustHandles="1" noChangeArrowheads="1" noChangeShapeType="1" noTextEdit="1"/>
              </p:cNvSpPr>
              <p:nvPr/>
            </p:nvSpPr>
            <p:spPr>
              <a:xfrm>
                <a:off x="4641897" y="4243783"/>
                <a:ext cx="571630" cy="586443"/>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7172323" y="1579943"/>
                <a:ext cx="63453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oMath>
                  </m:oMathPara>
                </a14:m>
                <a:endParaRPr lang="en-GB" sz="1600" dirty="0"/>
              </a:p>
            </p:txBody>
          </p:sp>
        </mc:Choice>
        <mc:Fallback xmlns="">
          <p:sp>
            <p:nvSpPr>
              <p:cNvPr id="11" name="TextBox 10"/>
              <p:cNvSpPr txBox="1">
                <a:spLocks noRot="1" noChangeAspect="1" noMove="1" noResize="1" noEditPoints="1" noAdjustHandles="1" noChangeArrowheads="1" noChangeShapeType="1" noTextEdit="1"/>
              </p:cNvSpPr>
              <p:nvPr/>
            </p:nvSpPr>
            <p:spPr>
              <a:xfrm>
                <a:off x="7172323" y="1579943"/>
                <a:ext cx="634533" cy="338554"/>
              </a:xfrm>
              <a:prstGeom prst="rect">
                <a:avLst/>
              </a:prstGeom>
              <a:blipFill>
                <a:blip r:embed="rId7"/>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7162557" y="2225029"/>
                <a:ext cx="68140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oMath>
                  </m:oMathPara>
                </a14:m>
                <a:endParaRPr lang="en-GB" sz="1600" dirty="0"/>
              </a:p>
            </p:txBody>
          </p:sp>
        </mc:Choice>
        <mc:Fallback xmlns="">
          <p:sp>
            <p:nvSpPr>
              <p:cNvPr id="12" name="TextBox 11"/>
              <p:cNvSpPr txBox="1">
                <a:spLocks noRot="1" noChangeAspect="1" noMove="1" noResize="1" noEditPoints="1" noAdjustHandles="1" noChangeArrowheads="1" noChangeShapeType="1" noTextEdit="1"/>
              </p:cNvSpPr>
              <p:nvPr/>
            </p:nvSpPr>
            <p:spPr>
              <a:xfrm>
                <a:off x="7162557" y="2225029"/>
                <a:ext cx="681404" cy="338554"/>
              </a:xfrm>
              <a:prstGeom prst="rect">
                <a:avLst/>
              </a:prstGeom>
              <a:blipFill>
                <a:blip r:embed="rId8"/>
                <a:stretch>
                  <a:fillRect b="-107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7150682" y="2905269"/>
                <a:ext cx="73430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oMath>
                  </m:oMathPara>
                </a14:m>
                <a:endParaRPr lang="en-GB"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7150682" y="2905269"/>
                <a:ext cx="734304" cy="338554"/>
              </a:xfrm>
              <a:prstGeom prst="rect">
                <a:avLst/>
              </a:prstGeom>
              <a:blipFill>
                <a:blip r:embed="rId9"/>
                <a:stretch>
                  <a:fillRect b="-1272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7124233" y="3639290"/>
                <a:ext cx="78720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oMath>
                  </m:oMathPara>
                </a14:m>
                <a:endParaRPr lang="en-GB" sz="1600" dirty="0"/>
              </a:p>
            </p:txBody>
          </p:sp>
        </mc:Choice>
        <mc:Fallback xmlns="">
          <p:sp>
            <p:nvSpPr>
              <p:cNvPr id="14" name="TextBox 13"/>
              <p:cNvSpPr txBox="1">
                <a:spLocks noRot="1" noChangeAspect="1" noMove="1" noResize="1" noEditPoints="1" noAdjustHandles="1" noChangeArrowheads="1" noChangeShapeType="1" noTextEdit="1"/>
              </p:cNvSpPr>
              <p:nvPr/>
            </p:nvSpPr>
            <p:spPr>
              <a:xfrm>
                <a:off x="7124233" y="3639290"/>
                <a:ext cx="787202" cy="338554"/>
              </a:xfrm>
              <a:prstGeom prst="rect">
                <a:avLst/>
              </a:prstGeom>
              <a:blipFill>
                <a:blip r:embed="rId10"/>
                <a:stretch>
                  <a:fillRect b="-107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7063350" y="4354874"/>
                <a:ext cx="84010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oMath>
                  </m:oMathPara>
                </a14:m>
                <a:endParaRPr lang="en-GB" sz="1600" dirty="0"/>
              </a:p>
            </p:txBody>
          </p:sp>
        </mc:Choice>
        <mc:Fallback xmlns="">
          <p:sp>
            <p:nvSpPr>
              <p:cNvPr id="15" name="TextBox 14"/>
              <p:cNvSpPr txBox="1">
                <a:spLocks noRot="1" noChangeAspect="1" noMove="1" noResize="1" noEditPoints="1" noAdjustHandles="1" noChangeArrowheads="1" noChangeShapeType="1" noTextEdit="1"/>
              </p:cNvSpPr>
              <p:nvPr/>
            </p:nvSpPr>
            <p:spPr>
              <a:xfrm>
                <a:off x="7063350" y="4354874"/>
                <a:ext cx="840102" cy="338554"/>
              </a:xfrm>
              <a:prstGeom prst="rect">
                <a:avLst/>
              </a:prstGeom>
              <a:blipFill>
                <a:blip r:embed="rId11"/>
                <a:stretch>
                  <a:fillRect b="-107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4629393" y="4984096"/>
                <a:ext cx="584134" cy="56643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sz="1600" b="0" i="1" smtClean="0">
                              <a:latin typeface="Cambria Math" panose="02040503050406030204" pitchFamily="18" charset="0"/>
                            </a:rPr>
                          </m:ctrlPr>
                        </m:fPr>
                        <m:num>
                          <m:sSup>
                            <m:sSupPr>
                              <m:ctrlPr>
                                <a:rPr lang="en-US" sz="1600" b="0" i="1" smtClean="0">
                                  <a:latin typeface="Cambria Math" panose="02040503050406030204" pitchFamily="18" charset="0"/>
                                </a:rPr>
                              </m:ctrlPr>
                            </m:sSupPr>
                            <m:e>
                              <m:r>
                                <a:rPr lang="en-US" sz="1600" b="0" i="1" smtClean="0">
                                  <a:latin typeface="Cambria Math"/>
                                </a:rPr>
                                <m:t>𝑑</m:t>
                              </m:r>
                            </m:e>
                            <m:sup>
                              <m:r>
                                <a:rPr lang="en-US" sz="1600" b="0" i="1" smtClean="0">
                                  <a:latin typeface="Cambria Math"/>
                                </a:rPr>
                                <m:t>𝑛</m:t>
                              </m:r>
                            </m:sup>
                          </m:sSup>
                          <m:r>
                            <a:rPr lang="en-US" sz="1600" b="0" i="1" smtClean="0">
                              <a:latin typeface="Cambria Math"/>
                            </a:rPr>
                            <m:t>𝑦</m:t>
                          </m:r>
                        </m:num>
                        <m:den>
                          <m:r>
                            <a:rPr lang="en-US" sz="1600" b="0" i="1" smtClean="0">
                              <a:latin typeface="Cambria Math"/>
                            </a:rPr>
                            <m:t>𝑑</m:t>
                          </m:r>
                          <m:sSup>
                            <m:sSupPr>
                              <m:ctrlPr>
                                <a:rPr lang="en-US" sz="1600" b="0" i="1" smtClean="0">
                                  <a:latin typeface="Cambria Math" panose="02040503050406030204" pitchFamily="18" charset="0"/>
                                </a:rPr>
                              </m:ctrlPr>
                            </m:sSupPr>
                            <m:e>
                              <m:r>
                                <a:rPr lang="en-US" sz="1600" b="0" i="1" smtClean="0">
                                  <a:latin typeface="Cambria Math"/>
                                </a:rPr>
                                <m:t>𝑥</m:t>
                              </m:r>
                            </m:e>
                            <m:sup>
                              <m:r>
                                <a:rPr lang="en-US" sz="1600" b="0" i="1" smtClean="0">
                                  <a:latin typeface="Cambria Math"/>
                                </a:rPr>
                                <m:t>𝑛</m:t>
                              </m:r>
                            </m:sup>
                          </m:sSup>
                        </m:den>
                      </m:f>
                    </m:oMath>
                  </m:oMathPara>
                </a14:m>
                <a:endParaRPr lang="en-GB" sz="1600" dirty="0"/>
              </a:p>
            </p:txBody>
          </p:sp>
        </mc:Choice>
        <mc:Fallback xmlns="">
          <p:sp>
            <p:nvSpPr>
              <p:cNvPr id="16" name="TextBox 15"/>
              <p:cNvSpPr txBox="1">
                <a:spLocks noRot="1" noChangeAspect="1" noMove="1" noResize="1" noEditPoints="1" noAdjustHandles="1" noChangeArrowheads="1" noChangeShapeType="1" noTextEdit="1"/>
              </p:cNvSpPr>
              <p:nvPr/>
            </p:nvSpPr>
            <p:spPr>
              <a:xfrm>
                <a:off x="4629393" y="4984096"/>
                <a:ext cx="584134" cy="566437"/>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7128284" y="5085184"/>
                <a:ext cx="74994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600" b="0" i="1" smtClean="0">
                              <a:latin typeface="Cambria Math" panose="02040503050406030204" pitchFamily="18" charset="0"/>
                            </a:rPr>
                          </m:ctrlPr>
                        </m:sSupPr>
                        <m:e>
                          <m:r>
                            <a:rPr lang="en-US" sz="1600" b="0" i="1" smtClean="0">
                              <a:latin typeface="Cambria Math"/>
                            </a:rPr>
                            <m:t>𝑓</m:t>
                          </m:r>
                        </m:e>
                        <m:sup>
                          <m:r>
                            <a:rPr lang="en-US" sz="1600" b="0" i="1" smtClean="0">
                              <a:latin typeface="Cambria Math"/>
                            </a:rPr>
                            <m:t>𝑛</m:t>
                          </m:r>
                        </m:sup>
                      </m:sSup>
                      <m:r>
                        <a:rPr lang="en-US" sz="1600" b="0" i="1" smtClean="0">
                          <a:latin typeface="Cambria Math"/>
                        </a:rPr>
                        <m:t>(</m:t>
                      </m:r>
                      <m:r>
                        <a:rPr lang="en-US" sz="1600" b="0" i="1" smtClean="0">
                          <a:latin typeface="Cambria Math"/>
                        </a:rPr>
                        <m:t>𝑥</m:t>
                      </m:r>
                      <m:r>
                        <a:rPr lang="en-US" sz="1600" b="0" i="1" smtClean="0">
                          <a:latin typeface="Cambria Math"/>
                        </a:rPr>
                        <m:t>)</m:t>
                      </m:r>
                    </m:oMath>
                  </m:oMathPara>
                </a14:m>
                <a:endParaRPr lang="en-GB" sz="1600" dirty="0"/>
              </a:p>
            </p:txBody>
          </p:sp>
        </mc:Choice>
        <mc:Fallback xmlns="">
          <p:sp>
            <p:nvSpPr>
              <p:cNvPr id="17" name="TextBox 16"/>
              <p:cNvSpPr txBox="1">
                <a:spLocks noRot="1" noChangeAspect="1" noMove="1" noResize="1" noEditPoints="1" noAdjustHandles="1" noChangeArrowheads="1" noChangeShapeType="1" noTextEdit="1"/>
              </p:cNvSpPr>
              <p:nvPr/>
            </p:nvSpPr>
            <p:spPr>
              <a:xfrm>
                <a:off x="7128284" y="5085184"/>
                <a:ext cx="749949" cy="338554"/>
              </a:xfrm>
              <a:prstGeom prst="rect">
                <a:avLst/>
              </a:prstGeom>
              <a:blipFill>
                <a:blip r:embed="rId13"/>
                <a:stretch>
                  <a:fillRect b="-8929"/>
                </a:stretch>
              </a:blipFill>
            </p:spPr>
            <p:txBody>
              <a:bodyPr/>
              <a:lstStyle/>
              <a:p>
                <a:r>
                  <a:rPr lang="en-GB">
                    <a:noFill/>
                  </a:rPr>
                  <a:t> </a:t>
                </a:r>
              </a:p>
            </p:txBody>
          </p:sp>
        </mc:Fallback>
      </mc:AlternateContent>
      <p:sp>
        <p:nvSpPr>
          <p:cNvPr id="18" name="Arc 17"/>
          <p:cNvSpPr/>
          <p:nvPr/>
        </p:nvSpPr>
        <p:spPr>
          <a:xfrm>
            <a:off x="5148064" y="1772816"/>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Arc 18"/>
          <p:cNvSpPr/>
          <p:nvPr/>
        </p:nvSpPr>
        <p:spPr>
          <a:xfrm>
            <a:off x="5148064" y="2528900"/>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Arc 19"/>
          <p:cNvSpPr/>
          <p:nvPr/>
        </p:nvSpPr>
        <p:spPr>
          <a:xfrm>
            <a:off x="5148064" y="3248980"/>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Arc 20"/>
          <p:cNvSpPr/>
          <p:nvPr/>
        </p:nvSpPr>
        <p:spPr>
          <a:xfrm>
            <a:off x="5148064" y="3969060"/>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Arc 21"/>
          <p:cNvSpPr/>
          <p:nvPr/>
        </p:nvSpPr>
        <p:spPr>
          <a:xfrm>
            <a:off x="5148064" y="4689140"/>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22"/>
          <p:cNvSpPr/>
          <p:nvPr/>
        </p:nvSpPr>
        <p:spPr>
          <a:xfrm flipH="1">
            <a:off x="6812283" y="1759963"/>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Arc 23"/>
          <p:cNvSpPr/>
          <p:nvPr/>
        </p:nvSpPr>
        <p:spPr>
          <a:xfrm flipH="1">
            <a:off x="6812283" y="2516047"/>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Arc 24"/>
          <p:cNvSpPr/>
          <p:nvPr/>
        </p:nvSpPr>
        <p:spPr>
          <a:xfrm flipH="1">
            <a:off x="6812283" y="3236127"/>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Arc 25"/>
          <p:cNvSpPr/>
          <p:nvPr/>
        </p:nvSpPr>
        <p:spPr>
          <a:xfrm flipH="1">
            <a:off x="6812283" y="3956207"/>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Arc 26"/>
          <p:cNvSpPr/>
          <p:nvPr/>
        </p:nvSpPr>
        <p:spPr>
          <a:xfrm flipH="1">
            <a:off x="6812283" y="4676287"/>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TextBox 27"/>
          <p:cNvSpPr txBox="1"/>
          <p:nvPr/>
        </p:nvSpPr>
        <p:spPr>
          <a:xfrm>
            <a:off x="5544108" y="1808820"/>
            <a:ext cx="127598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1</a:t>
            </a:r>
            <a:r>
              <a:rPr lang="en-US" sz="1400" baseline="30000" dirty="0">
                <a:solidFill>
                  <a:srgbClr val="FF0000"/>
                </a:solidFill>
                <a:latin typeface="Comic Sans MS" panose="030F0702030302020204" pitchFamily="66" charset="0"/>
              </a:rPr>
              <a:t>st</a:t>
            </a:r>
            <a:r>
              <a:rPr lang="en-US" sz="1400" dirty="0">
                <a:solidFill>
                  <a:srgbClr val="FF0000"/>
                </a:solidFill>
                <a:latin typeface="Comic Sans MS" panose="030F0702030302020204" pitchFamily="66" charset="0"/>
              </a:rPr>
              <a:t> Differential</a:t>
            </a:r>
            <a:endParaRPr lang="en-GB" sz="1400" dirty="0">
              <a:solidFill>
                <a:srgbClr val="FF0000"/>
              </a:solidFill>
              <a:latin typeface="Comic Sans MS" panose="030F0702030302020204" pitchFamily="66" charset="0"/>
            </a:endParaRPr>
          </a:p>
        </p:txBody>
      </p:sp>
      <p:sp>
        <p:nvSpPr>
          <p:cNvPr id="29" name="TextBox 28"/>
          <p:cNvSpPr txBox="1"/>
          <p:nvPr/>
        </p:nvSpPr>
        <p:spPr>
          <a:xfrm>
            <a:off x="5544108" y="2564904"/>
            <a:ext cx="127598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2</a:t>
            </a:r>
            <a:r>
              <a:rPr lang="en-US" sz="1400" baseline="30000" dirty="0">
                <a:solidFill>
                  <a:srgbClr val="FF0000"/>
                </a:solidFill>
                <a:latin typeface="Comic Sans MS" panose="030F0702030302020204" pitchFamily="66" charset="0"/>
              </a:rPr>
              <a:t>nd</a:t>
            </a:r>
            <a:r>
              <a:rPr lang="en-US" sz="1400" dirty="0">
                <a:solidFill>
                  <a:srgbClr val="FF0000"/>
                </a:solidFill>
                <a:latin typeface="Comic Sans MS" panose="030F0702030302020204" pitchFamily="66" charset="0"/>
              </a:rPr>
              <a:t> Differential</a:t>
            </a:r>
            <a:endParaRPr lang="en-GB" sz="1400" dirty="0">
              <a:solidFill>
                <a:srgbClr val="FF0000"/>
              </a:solidFill>
              <a:latin typeface="Comic Sans MS" panose="030F0702030302020204" pitchFamily="66" charset="0"/>
            </a:endParaRPr>
          </a:p>
        </p:txBody>
      </p:sp>
      <p:sp>
        <p:nvSpPr>
          <p:cNvPr id="30" name="TextBox 29"/>
          <p:cNvSpPr txBox="1"/>
          <p:nvPr/>
        </p:nvSpPr>
        <p:spPr>
          <a:xfrm>
            <a:off x="5544108" y="3284984"/>
            <a:ext cx="127598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3</a:t>
            </a:r>
            <a:r>
              <a:rPr lang="en-US" sz="1400" baseline="30000" dirty="0">
                <a:solidFill>
                  <a:srgbClr val="FF0000"/>
                </a:solidFill>
                <a:latin typeface="Comic Sans MS" panose="030F0702030302020204" pitchFamily="66" charset="0"/>
              </a:rPr>
              <a:t>rd</a:t>
            </a:r>
            <a:r>
              <a:rPr lang="en-US" sz="1400" dirty="0">
                <a:solidFill>
                  <a:srgbClr val="FF0000"/>
                </a:solidFill>
                <a:latin typeface="Comic Sans MS" panose="030F0702030302020204" pitchFamily="66" charset="0"/>
              </a:rPr>
              <a:t> Differential</a:t>
            </a:r>
            <a:endParaRPr lang="en-GB" sz="1400" dirty="0">
              <a:solidFill>
                <a:srgbClr val="FF0000"/>
              </a:solidFill>
              <a:latin typeface="Comic Sans MS" panose="030F0702030302020204" pitchFamily="66" charset="0"/>
            </a:endParaRPr>
          </a:p>
        </p:txBody>
      </p:sp>
      <p:sp>
        <p:nvSpPr>
          <p:cNvPr id="31" name="TextBox 30"/>
          <p:cNvSpPr txBox="1"/>
          <p:nvPr/>
        </p:nvSpPr>
        <p:spPr>
          <a:xfrm>
            <a:off x="5544108" y="4041068"/>
            <a:ext cx="127598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4</a:t>
            </a:r>
            <a:r>
              <a:rPr lang="en-US" sz="1400" baseline="30000" dirty="0">
                <a:solidFill>
                  <a:srgbClr val="FF0000"/>
                </a:solidFill>
                <a:latin typeface="Comic Sans MS" panose="030F0702030302020204" pitchFamily="66" charset="0"/>
              </a:rPr>
              <a:t>th</a:t>
            </a:r>
            <a:r>
              <a:rPr lang="en-US" sz="1400" dirty="0">
                <a:solidFill>
                  <a:srgbClr val="FF0000"/>
                </a:solidFill>
                <a:latin typeface="Comic Sans MS" panose="030F0702030302020204" pitchFamily="66" charset="0"/>
              </a:rPr>
              <a:t> Differential</a:t>
            </a:r>
            <a:endParaRPr lang="en-GB" sz="1400" dirty="0">
              <a:solidFill>
                <a:srgbClr val="FF0000"/>
              </a:solidFill>
              <a:latin typeface="Comic Sans MS" panose="030F0702030302020204" pitchFamily="66" charset="0"/>
            </a:endParaRPr>
          </a:p>
        </p:txBody>
      </p:sp>
      <p:sp>
        <p:nvSpPr>
          <p:cNvPr id="32" name="TextBox 31"/>
          <p:cNvSpPr txBox="1"/>
          <p:nvPr/>
        </p:nvSpPr>
        <p:spPr>
          <a:xfrm>
            <a:off x="5544108" y="4725144"/>
            <a:ext cx="127598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n</a:t>
            </a:r>
            <a:r>
              <a:rPr lang="en-US" sz="1400" baseline="30000" dirty="0">
                <a:solidFill>
                  <a:srgbClr val="FF0000"/>
                </a:solidFill>
                <a:latin typeface="Comic Sans MS" panose="030F0702030302020204" pitchFamily="66" charset="0"/>
              </a:rPr>
              <a:t>th</a:t>
            </a:r>
            <a:r>
              <a:rPr lang="en-US" sz="1400" dirty="0">
                <a:solidFill>
                  <a:srgbClr val="FF0000"/>
                </a:solidFill>
                <a:latin typeface="Comic Sans MS" panose="030F0702030302020204" pitchFamily="66" charset="0"/>
              </a:rPr>
              <a:t> Differential</a:t>
            </a:r>
            <a:endParaRPr lang="en-GB" sz="1400" dirty="0">
              <a:solidFill>
                <a:srgbClr val="FF0000"/>
              </a:solidFill>
              <a:latin typeface="Comic Sans MS" panose="030F0702030302020204" pitchFamily="66" charset="0"/>
            </a:endParaRPr>
          </a:p>
        </p:txBody>
      </p:sp>
      <p:sp>
        <p:nvSpPr>
          <p:cNvPr id="34" name="TextBox 3">
            <a:extLst>
              <a:ext uri="{FF2B5EF4-FFF2-40B4-BE49-F238E27FC236}">
                <a16:creationId xmlns:a16="http://schemas.microsoft.com/office/drawing/2014/main" id="{248860A9-A584-48A9-BD2D-D71C5DA2DF3D}"/>
              </a:ext>
            </a:extLst>
          </p:cNvPr>
          <p:cNvSpPr txBox="1"/>
          <p:nvPr/>
        </p:nvSpPr>
        <p:spPr>
          <a:xfrm>
            <a:off x="8718884" y="6550223"/>
            <a:ext cx="407484" cy="307777"/>
          </a:xfrm>
          <a:prstGeom prst="rect">
            <a:avLst/>
          </a:prstGeom>
          <a:noFill/>
        </p:spPr>
        <p:txBody>
          <a:bodyPr wrap="none" rtlCol="0">
            <a:spAutoFit/>
          </a:bodyPr>
          <a:lstStyle/>
          <a:p>
            <a:r>
              <a:rPr lang="en-US" sz="1400" dirty="0">
                <a:latin typeface="Comic Sans MS" pitchFamily="66" charset="0"/>
              </a:rPr>
              <a:t>2B</a:t>
            </a:r>
            <a:endParaRPr lang="en-GB" sz="1400" dirty="0">
              <a:latin typeface="Comic Sans MS" pitchFamily="66" charset="0"/>
            </a:endParaRPr>
          </a:p>
        </p:txBody>
      </p:sp>
      <p:sp>
        <p:nvSpPr>
          <p:cNvPr id="35" name="Title 1">
            <a:extLst>
              <a:ext uri="{FF2B5EF4-FFF2-40B4-BE49-F238E27FC236}">
                <a16:creationId xmlns:a16="http://schemas.microsoft.com/office/drawing/2014/main" id="{4D8E81CA-2B6C-4CA1-927E-9720577845EE}"/>
              </a:ext>
            </a:extLst>
          </p:cNvPr>
          <p:cNvSpPr>
            <a:spLocks noGrp="1"/>
          </p:cNvSpPr>
          <p:nvPr>
            <p:ph type="title"/>
          </p:nvPr>
        </p:nvSpPr>
        <p:spPr>
          <a:xfrm>
            <a:off x="619187" y="218433"/>
            <a:ext cx="7886700" cy="1325563"/>
          </a:xfrm>
        </p:spPr>
        <p:txBody>
          <a:bodyPr/>
          <a:lstStyle/>
          <a:p>
            <a:pPr algn="ctr"/>
            <a:r>
              <a:rPr lang="en-GB" dirty="0">
                <a:latin typeface="Comic Sans MS" pitchFamily="66" charset="0"/>
              </a:rPr>
              <a:t>Series</a:t>
            </a:r>
          </a:p>
        </p:txBody>
      </p:sp>
    </p:spTree>
    <p:extLst>
      <p:ext uri="{BB962C8B-B14F-4D97-AF65-F5344CB8AC3E}">
        <p14:creationId xmlns:p14="http://schemas.microsoft.com/office/powerpoint/2010/main" val="1537313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linds(horizontal)">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linds(horizontal)">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linds(horizontal)">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blinds(horizontal)">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linds(horizont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blinds(horizontal)">
                                      <p:cBhvr>
                                        <p:cTn id="57" dur="500"/>
                                        <p:tgtEl>
                                          <p:spTgt spid="3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blinds(horizontal)">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linds(horizontal)">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blinds(horizontal)">
                                      <p:cBhvr>
                                        <p:cTn id="72" dur="500"/>
                                        <p:tgtEl>
                                          <p:spTgt spid="31"/>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blinds(horizontal)">
                                      <p:cBhvr>
                                        <p:cTn id="77" dur="500"/>
                                        <p:tgtEl>
                                          <p:spTgt spid="1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blinds(horizontal)">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blinds(horizontal)">
                                      <p:cBhvr>
                                        <p:cTn id="87" dur="500"/>
                                        <p:tgtEl>
                                          <p:spTgt spid="32"/>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6"/>
                                        </p:tgtEl>
                                        <p:attrNameLst>
                                          <p:attrName>style.visibility</p:attrName>
                                        </p:attrNameLst>
                                      </p:cBhvr>
                                      <p:to>
                                        <p:strVal val="visible"/>
                                      </p:to>
                                    </p:set>
                                    <p:animEffect transition="in" filter="blinds(horizontal)">
                                      <p:cBhvr>
                                        <p:cTn id="92" dur="500"/>
                                        <p:tgtEl>
                                          <p:spTgt spid="16"/>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11"/>
                                        </p:tgtEl>
                                        <p:attrNameLst>
                                          <p:attrName>style.visibility</p:attrName>
                                        </p:attrNameLst>
                                      </p:cBhvr>
                                      <p:to>
                                        <p:strVal val="visible"/>
                                      </p:to>
                                    </p:set>
                                    <p:animEffect transition="in" filter="blinds(horizontal)">
                                      <p:cBhvr>
                                        <p:cTn id="97" dur="500"/>
                                        <p:tgtEl>
                                          <p:spTgt spid="1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blinds(horizontal)">
                                      <p:cBhvr>
                                        <p:cTn id="102" dur="500"/>
                                        <p:tgtEl>
                                          <p:spTgt spid="23"/>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12"/>
                                        </p:tgtEl>
                                        <p:attrNameLst>
                                          <p:attrName>style.visibility</p:attrName>
                                        </p:attrNameLst>
                                      </p:cBhvr>
                                      <p:to>
                                        <p:strVal val="visible"/>
                                      </p:to>
                                    </p:set>
                                    <p:animEffect transition="in" filter="blinds(horizontal)">
                                      <p:cBhvr>
                                        <p:cTn id="107" dur="500"/>
                                        <p:tgtEl>
                                          <p:spTgt spid="12"/>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4"/>
                                        </p:tgtEl>
                                        <p:attrNameLst>
                                          <p:attrName>style.visibility</p:attrName>
                                        </p:attrNameLst>
                                      </p:cBhvr>
                                      <p:to>
                                        <p:strVal val="visible"/>
                                      </p:to>
                                    </p:set>
                                    <p:animEffect transition="in" filter="blinds(horizontal)">
                                      <p:cBhvr>
                                        <p:cTn id="112" dur="500"/>
                                        <p:tgtEl>
                                          <p:spTgt spid="24"/>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13"/>
                                        </p:tgtEl>
                                        <p:attrNameLst>
                                          <p:attrName>style.visibility</p:attrName>
                                        </p:attrNameLst>
                                      </p:cBhvr>
                                      <p:to>
                                        <p:strVal val="visible"/>
                                      </p:to>
                                    </p:set>
                                    <p:animEffect transition="in" filter="blinds(horizontal)">
                                      <p:cBhvr>
                                        <p:cTn id="117" dur="500"/>
                                        <p:tgtEl>
                                          <p:spTgt spid="13"/>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25"/>
                                        </p:tgtEl>
                                        <p:attrNameLst>
                                          <p:attrName>style.visibility</p:attrName>
                                        </p:attrNameLst>
                                      </p:cBhvr>
                                      <p:to>
                                        <p:strVal val="visible"/>
                                      </p:to>
                                    </p:set>
                                    <p:animEffect transition="in" filter="blinds(horizontal)">
                                      <p:cBhvr>
                                        <p:cTn id="122" dur="500"/>
                                        <p:tgtEl>
                                          <p:spTgt spid="25"/>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14"/>
                                        </p:tgtEl>
                                        <p:attrNameLst>
                                          <p:attrName>style.visibility</p:attrName>
                                        </p:attrNameLst>
                                      </p:cBhvr>
                                      <p:to>
                                        <p:strVal val="visible"/>
                                      </p:to>
                                    </p:set>
                                    <p:animEffect transition="in" filter="blinds(horizontal)">
                                      <p:cBhvr>
                                        <p:cTn id="127" dur="500"/>
                                        <p:tgtEl>
                                          <p:spTgt spid="14"/>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26"/>
                                        </p:tgtEl>
                                        <p:attrNameLst>
                                          <p:attrName>style.visibility</p:attrName>
                                        </p:attrNameLst>
                                      </p:cBhvr>
                                      <p:to>
                                        <p:strVal val="visible"/>
                                      </p:to>
                                    </p:set>
                                    <p:animEffect transition="in" filter="blinds(horizontal)">
                                      <p:cBhvr>
                                        <p:cTn id="132" dur="500"/>
                                        <p:tgtEl>
                                          <p:spTgt spid="26"/>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15"/>
                                        </p:tgtEl>
                                        <p:attrNameLst>
                                          <p:attrName>style.visibility</p:attrName>
                                        </p:attrNameLst>
                                      </p:cBhvr>
                                      <p:to>
                                        <p:strVal val="visible"/>
                                      </p:to>
                                    </p:set>
                                    <p:animEffect transition="in" filter="blinds(horizontal)">
                                      <p:cBhvr>
                                        <p:cTn id="137" dur="500"/>
                                        <p:tgtEl>
                                          <p:spTgt spid="15"/>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27"/>
                                        </p:tgtEl>
                                        <p:attrNameLst>
                                          <p:attrName>style.visibility</p:attrName>
                                        </p:attrNameLst>
                                      </p:cBhvr>
                                      <p:to>
                                        <p:strVal val="visible"/>
                                      </p:to>
                                    </p:set>
                                    <p:animEffect transition="in" filter="blinds(horizontal)">
                                      <p:cBhvr>
                                        <p:cTn id="142" dur="500"/>
                                        <p:tgtEl>
                                          <p:spTgt spid="27"/>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17"/>
                                        </p:tgtEl>
                                        <p:attrNameLst>
                                          <p:attrName>style.visibility</p:attrName>
                                        </p:attrNameLst>
                                      </p:cBhvr>
                                      <p:to>
                                        <p:strVal val="visible"/>
                                      </p:to>
                                    </p:set>
                                    <p:animEffect transition="in" filter="blinds(horizontal)">
                                      <p:cBhvr>
                                        <p:cTn id="1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p:bldP spid="29" grpId="0"/>
      <p:bldP spid="30" grpId="0"/>
      <p:bldP spid="31" grpId="0"/>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524" y="1600200"/>
            <a:ext cx="3240360" cy="4525963"/>
          </a:xfrm>
        </p:spPr>
        <p:txBody>
          <a:bodyPr>
            <a:normAutofit/>
          </a:bodyPr>
          <a:lstStyle/>
          <a:p>
            <a:pPr marL="0" indent="0" algn="ctr">
              <a:buNone/>
            </a:pPr>
            <a:r>
              <a:rPr lang="en-GB" sz="1400" b="1" dirty="0">
                <a:latin typeface="Comic Sans MS" panose="030F0702030302020204" pitchFamily="66" charset="0"/>
              </a:rPr>
              <a:t>You need to be able to find and use higher derivatives of functions</a:t>
            </a:r>
            <a:endParaRPr lang="en-GB"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algn="ctr">
              <a:buFont typeface="Wingdings"/>
              <a:buChar char="à"/>
            </a:pPr>
            <a:r>
              <a:rPr lang="en-US" sz="1400" dirty="0">
                <a:latin typeface="Comic Sans MS" panose="030F0702030302020204" pitchFamily="66" charset="0"/>
                <a:sym typeface="Wingdings" panose="05000000000000000000" pitchFamily="2" charset="2"/>
              </a:rPr>
              <a:t>You also need to understand this next piece of notation:</a:t>
            </a:r>
            <a:endParaRPr lang="en-GB" sz="1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3" name="TextBox 32"/>
              <p:cNvSpPr txBox="1"/>
              <p:nvPr/>
            </p:nvSpPr>
            <p:spPr>
              <a:xfrm>
                <a:off x="1439652" y="2996952"/>
                <a:ext cx="1292983" cy="9722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2400" i="1" smtClean="0">
                              <a:latin typeface="Cambria Math" panose="02040503050406030204" pitchFamily="18" charset="0"/>
                            </a:rPr>
                          </m:ctrlPr>
                        </m:sSubPr>
                        <m:e>
                          <m:d>
                            <m:dPr>
                              <m:ctrlPr>
                                <a:rPr lang="en-GB" sz="2400" i="1">
                                  <a:latin typeface="Cambria Math" panose="02040503050406030204" pitchFamily="18" charset="0"/>
                                </a:rPr>
                              </m:ctrlPr>
                            </m:dPr>
                            <m:e>
                              <m:f>
                                <m:fPr>
                                  <m:ctrlPr>
                                    <a:rPr lang="en-GB" sz="2400" i="1">
                                      <a:latin typeface="Cambria Math" panose="02040503050406030204" pitchFamily="18" charset="0"/>
                                    </a:rPr>
                                  </m:ctrlPr>
                                </m:fPr>
                                <m:num>
                                  <m:sSup>
                                    <m:sSupPr>
                                      <m:ctrlPr>
                                        <a:rPr lang="en-GB" sz="2400" i="1">
                                          <a:latin typeface="Cambria Math" panose="02040503050406030204" pitchFamily="18" charset="0"/>
                                        </a:rPr>
                                      </m:ctrlPr>
                                    </m:sSupPr>
                                    <m:e>
                                      <m:r>
                                        <a:rPr lang="en-US" sz="2400" i="1">
                                          <a:latin typeface="Cambria Math"/>
                                        </a:rPr>
                                        <m:t>𝑑</m:t>
                                      </m:r>
                                    </m:e>
                                    <m:sup>
                                      <m:r>
                                        <a:rPr lang="en-US" sz="2400" i="1">
                                          <a:latin typeface="Cambria Math"/>
                                        </a:rPr>
                                        <m:t>𝑛</m:t>
                                      </m:r>
                                    </m:sup>
                                  </m:sSup>
                                  <m:r>
                                    <a:rPr lang="en-US" sz="2400" i="1">
                                      <a:latin typeface="Cambria Math"/>
                                    </a:rPr>
                                    <m:t>𝑦</m:t>
                                  </m:r>
                                </m:num>
                                <m:den>
                                  <m:sSup>
                                    <m:sSupPr>
                                      <m:ctrlPr>
                                        <a:rPr lang="en-GB" sz="2400" i="1">
                                          <a:latin typeface="Cambria Math" panose="02040503050406030204" pitchFamily="18" charset="0"/>
                                        </a:rPr>
                                      </m:ctrlPr>
                                    </m:sSupPr>
                                    <m:e>
                                      <m:r>
                                        <a:rPr lang="en-US" sz="2400" i="1">
                                          <a:latin typeface="Cambria Math"/>
                                        </a:rPr>
                                        <m:t>𝑑𝑥</m:t>
                                      </m:r>
                                    </m:e>
                                    <m:sup>
                                      <m:r>
                                        <a:rPr lang="en-US" sz="2400" i="1">
                                          <a:latin typeface="Cambria Math"/>
                                        </a:rPr>
                                        <m:t>𝑛</m:t>
                                      </m:r>
                                    </m:sup>
                                  </m:sSup>
                                </m:den>
                              </m:f>
                            </m:e>
                          </m:d>
                        </m:e>
                        <m:sub>
                          <m:r>
                            <a:rPr lang="en-US" sz="2400" b="0" i="1" smtClean="0">
                              <a:latin typeface="Cambria Math"/>
                            </a:rPr>
                            <m:t>𝑎</m:t>
                          </m:r>
                        </m:sub>
                      </m:sSub>
                    </m:oMath>
                  </m:oMathPara>
                </a14:m>
                <a:endParaRPr lang="en-GB" sz="2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1439652" y="2996952"/>
                <a:ext cx="1292983" cy="972254"/>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1547664" y="4941168"/>
                <a:ext cx="104028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2400" i="1" smtClean="0">
                              <a:latin typeface="Cambria Math" panose="02040503050406030204" pitchFamily="18" charset="0"/>
                            </a:rPr>
                          </m:ctrlPr>
                        </m:sSupPr>
                        <m:e>
                          <m:r>
                            <a:rPr lang="en-US" sz="2400" b="0" i="1" smtClean="0">
                              <a:latin typeface="Cambria Math"/>
                            </a:rPr>
                            <m:t>𝑓</m:t>
                          </m:r>
                        </m:e>
                        <m:sup>
                          <m:r>
                            <a:rPr lang="en-US" sz="2400" b="0" i="1" smtClean="0">
                              <a:latin typeface="Cambria Math"/>
                            </a:rPr>
                            <m:t>𝑛</m:t>
                          </m:r>
                        </m:sup>
                      </m:sSup>
                      <m:r>
                        <a:rPr lang="en-US" sz="2400" b="0" i="1" smtClean="0">
                          <a:latin typeface="Cambria Math"/>
                        </a:rPr>
                        <m:t>(</m:t>
                      </m:r>
                      <m:r>
                        <a:rPr lang="en-US" sz="2400" b="0" i="1" smtClean="0">
                          <a:latin typeface="Cambria Math"/>
                        </a:rPr>
                        <m:t>𝑎</m:t>
                      </m:r>
                      <m:r>
                        <a:rPr lang="en-US" sz="2400" b="0" i="1" smtClean="0">
                          <a:latin typeface="Cambria Math"/>
                        </a:rPr>
                        <m:t>)</m:t>
                      </m:r>
                    </m:oMath>
                  </m:oMathPara>
                </a14:m>
                <a:endParaRPr lang="en-GB" sz="2400" dirty="0"/>
              </a:p>
            </p:txBody>
          </p:sp>
        </mc:Choice>
        <mc:Fallback xmlns="">
          <p:sp>
            <p:nvSpPr>
              <p:cNvPr id="34" name="TextBox 33"/>
              <p:cNvSpPr txBox="1">
                <a:spLocks noRot="1" noChangeAspect="1" noMove="1" noResize="1" noEditPoints="1" noAdjustHandles="1" noChangeArrowheads="1" noChangeShapeType="1" noTextEdit="1"/>
              </p:cNvSpPr>
              <p:nvPr/>
            </p:nvSpPr>
            <p:spPr>
              <a:xfrm>
                <a:off x="1547664" y="4941168"/>
                <a:ext cx="1040285" cy="461665"/>
              </a:xfrm>
              <a:prstGeom prst="rect">
                <a:avLst/>
              </a:prstGeom>
              <a:blipFill>
                <a:blip r:embed="rId3"/>
                <a:stretch>
                  <a:fillRect l="-1754" r="-585" b="-18667"/>
                </a:stretch>
              </a:blipFill>
            </p:spPr>
            <p:txBody>
              <a:bodyPr/>
              <a:lstStyle/>
              <a:p>
                <a:r>
                  <a:rPr lang="en-GB">
                    <a:noFill/>
                  </a:rPr>
                  <a:t> </a:t>
                </a:r>
              </a:p>
            </p:txBody>
          </p:sp>
        </mc:Fallback>
      </mc:AlternateContent>
      <p:cxnSp>
        <p:nvCxnSpPr>
          <p:cNvPr id="36" name="Straight Arrow Connector 35"/>
          <p:cNvCxnSpPr/>
          <p:nvPr/>
        </p:nvCxnSpPr>
        <p:spPr>
          <a:xfrm flipV="1">
            <a:off x="1403648" y="3969060"/>
            <a:ext cx="360040" cy="32403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79512" y="4293096"/>
            <a:ext cx="1548172" cy="584775"/>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The nth differential</a:t>
            </a:r>
            <a:endParaRPr lang="en-GB" sz="1600" dirty="0">
              <a:solidFill>
                <a:srgbClr val="FF0000"/>
              </a:solidFill>
              <a:latin typeface="Comic Sans MS" panose="030F0702030302020204" pitchFamily="66" charset="0"/>
            </a:endParaRPr>
          </a:p>
        </p:txBody>
      </p:sp>
      <p:cxnSp>
        <p:nvCxnSpPr>
          <p:cNvPr id="40" name="Straight Arrow Connector 39"/>
          <p:cNvCxnSpPr/>
          <p:nvPr/>
        </p:nvCxnSpPr>
        <p:spPr>
          <a:xfrm flipH="1" flipV="1">
            <a:off x="2519772" y="4005064"/>
            <a:ext cx="360040" cy="32403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267744" y="4365104"/>
            <a:ext cx="1548172" cy="338554"/>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Sub in x = a</a:t>
            </a:r>
            <a:endParaRPr lang="en-GB" sz="1600" dirty="0">
              <a:solidFill>
                <a:srgbClr val="FF0000"/>
              </a:solidFill>
              <a:latin typeface="Comic Sans MS" panose="030F0702030302020204" pitchFamily="66" charset="0"/>
            </a:endParaRPr>
          </a:p>
        </p:txBody>
      </p:sp>
      <p:sp>
        <p:nvSpPr>
          <p:cNvPr id="47" name="TextBox 46"/>
          <p:cNvSpPr txBox="1"/>
          <p:nvPr/>
        </p:nvSpPr>
        <p:spPr>
          <a:xfrm>
            <a:off x="935596" y="5517232"/>
            <a:ext cx="2304256" cy="584775"/>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This means the same as the above</a:t>
            </a:r>
            <a:endParaRPr lang="en-GB" sz="16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8" name="TextBox 47"/>
              <p:cNvSpPr txBox="1"/>
              <p:nvPr/>
            </p:nvSpPr>
            <p:spPr>
              <a:xfrm>
                <a:off x="5724128" y="1628800"/>
                <a:ext cx="1292983" cy="9722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2400" i="1" smtClean="0">
                              <a:latin typeface="Cambria Math" panose="02040503050406030204" pitchFamily="18" charset="0"/>
                            </a:rPr>
                          </m:ctrlPr>
                        </m:sSubPr>
                        <m:e>
                          <m:d>
                            <m:dPr>
                              <m:ctrlPr>
                                <a:rPr lang="en-GB" sz="2400" i="1">
                                  <a:latin typeface="Cambria Math" panose="02040503050406030204" pitchFamily="18" charset="0"/>
                                </a:rPr>
                              </m:ctrlPr>
                            </m:dPr>
                            <m:e>
                              <m:f>
                                <m:fPr>
                                  <m:ctrlPr>
                                    <a:rPr lang="en-GB" sz="2400" i="1">
                                      <a:latin typeface="Cambria Math" panose="02040503050406030204" pitchFamily="18" charset="0"/>
                                    </a:rPr>
                                  </m:ctrlPr>
                                </m:fPr>
                                <m:num>
                                  <m:sSup>
                                    <m:sSupPr>
                                      <m:ctrlPr>
                                        <a:rPr lang="en-GB" sz="2400" i="1">
                                          <a:latin typeface="Cambria Math" panose="02040503050406030204" pitchFamily="18" charset="0"/>
                                        </a:rPr>
                                      </m:ctrlPr>
                                    </m:sSupPr>
                                    <m:e>
                                      <m:r>
                                        <a:rPr lang="en-US" sz="2400" i="1">
                                          <a:latin typeface="Cambria Math"/>
                                        </a:rPr>
                                        <m:t>𝑑</m:t>
                                      </m:r>
                                    </m:e>
                                    <m:sup>
                                      <m:r>
                                        <a:rPr lang="en-US" sz="2400" b="0" i="1" smtClean="0">
                                          <a:latin typeface="Cambria Math"/>
                                        </a:rPr>
                                        <m:t>4</m:t>
                                      </m:r>
                                    </m:sup>
                                  </m:sSup>
                                  <m:r>
                                    <a:rPr lang="en-US" sz="2400" i="1">
                                      <a:latin typeface="Cambria Math"/>
                                    </a:rPr>
                                    <m:t>𝑦</m:t>
                                  </m:r>
                                </m:num>
                                <m:den>
                                  <m:sSup>
                                    <m:sSupPr>
                                      <m:ctrlPr>
                                        <a:rPr lang="en-GB" sz="2400" i="1">
                                          <a:latin typeface="Cambria Math" panose="02040503050406030204" pitchFamily="18" charset="0"/>
                                        </a:rPr>
                                      </m:ctrlPr>
                                    </m:sSupPr>
                                    <m:e>
                                      <m:r>
                                        <a:rPr lang="en-US" sz="2400" i="1">
                                          <a:latin typeface="Cambria Math"/>
                                        </a:rPr>
                                        <m:t>𝑑𝑥</m:t>
                                      </m:r>
                                    </m:e>
                                    <m:sup>
                                      <m:r>
                                        <a:rPr lang="en-US" sz="2400" b="0" i="1" smtClean="0">
                                          <a:latin typeface="Cambria Math"/>
                                        </a:rPr>
                                        <m:t>4</m:t>
                                      </m:r>
                                    </m:sup>
                                  </m:sSup>
                                </m:den>
                              </m:f>
                            </m:e>
                          </m:d>
                        </m:e>
                        <m:sub>
                          <m:r>
                            <a:rPr lang="en-US" sz="2400" b="0" i="1" smtClean="0">
                              <a:latin typeface="Cambria Math"/>
                            </a:rPr>
                            <m:t>6</m:t>
                          </m:r>
                        </m:sub>
                      </m:sSub>
                    </m:oMath>
                  </m:oMathPara>
                </a14:m>
                <a:endParaRPr lang="en-GB" sz="2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5724128" y="1628800"/>
                <a:ext cx="1292983" cy="972254"/>
              </a:xfrm>
              <a:prstGeom prst="rect">
                <a:avLst/>
              </a:prstGeom>
              <a:blipFill>
                <a:blip r:embed="rId4"/>
                <a:stretch>
                  <a:fillRect/>
                </a:stretch>
              </a:blipFill>
            </p:spPr>
            <p:txBody>
              <a:bodyPr/>
              <a:lstStyle/>
              <a:p>
                <a:r>
                  <a:rPr lang="en-GB">
                    <a:noFill/>
                  </a:rPr>
                  <a:t> </a:t>
                </a:r>
              </a:p>
            </p:txBody>
          </p:sp>
        </mc:Fallback>
      </mc:AlternateContent>
      <p:cxnSp>
        <p:nvCxnSpPr>
          <p:cNvPr id="49" name="Straight Arrow Connector 48"/>
          <p:cNvCxnSpPr/>
          <p:nvPr/>
        </p:nvCxnSpPr>
        <p:spPr>
          <a:xfrm flipV="1">
            <a:off x="6300192" y="2708920"/>
            <a:ext cx="0" cy="50405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4267200" y="3284984"/>
            <a:ext cx="4491318" cy="1815882"/>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So this means find the value of the 4</a:t>
            </a:r>
            <a:r>
              <a:rPr lang="en-US" sz="1600" baseline="30000" dirty="0">
                <a:solidFill>
                  <a:srgbClr val="FF0000"/>
                </a:solidFill>
                <a:latin typeface="Comic Sans MS" panose="030F0702030302020204" pitchFamily="66" charset="0"/>
              </a:rPr>
              <a:t>th</a:t>
            </a:r>
            <a:r>
              <a:rPr lang="en-US" sz="1600" dirty="0">
                <a:solidFill>
                  <a:srgbClr val="FF0000"/>
                </a:solidFill>
                <a:latin typeface="Comic Sans MS" panose="030F0702030302020204" pitchFamily="66" charset="0"/>
              </a:rPr>
              <a:t> differential when x = 6</a:t>
            </a:r>
          </a:p>
          <a:p>
            <a:pPr algn="ctr"/>
            <a:endParaRPr lang="en-US" sz="1600" dirty="0">
              <a:solidFill>
                <a:srgbClr val="FF0000"/>
              </a:solidFill>
              <a:latin typeface="Comic Sans MS" panose="030F0702030302020204" pitchFamily="66" charset="0"/>
            </a:endParaRPr>
          </a:p>
          <a:p>
            <a:pPr algn="ctr"/>
            <a:r>
              <a:rPr lang="en-US" sz="1600" dirty="0">
                <a:solidFill>
                  <a:srgbClr val="FF0000"/>
                </a:solidFill>
                <a:latin typeface="Comic Sans MS" panose="030F0702030302020204" pitchFamily="66" charset="0"/>
              </a:rPr>
              <a:t>(it is unusual to use this notation, but it is worth being aware of!)</a:t>
            </a:r>
          </a:p>
          <a:p>
            <a:pPr algn="ctr"/>
            <a:endParaRPr lang="en-US" sz="1600" dirty="0">
              <a:solidFill>
                <a:srgbClr val="FF0000"/>
              </a:solidFill>
              <a:latin typeface="Comic Sans MS" panose="030F0702030302020204" pitchFamily="66" charset="0"/>
            </a:endParaRPr>
          </a:p>
          <a:p>
            <a:pPr algn="ctr"/>
            <a:r>
              <a:rPr lang="en-US" sz="1600" dirty="0">
                <a:solidFill>
                  <a:srgbClr val="FF0000"/>
                </a:solidFill>
                <a:latin typeface="Comic Sans MS" panose="030F0702030302020204" pitchFamily="66" charset="0"/>
              </a:rPr>
              <a:t>Usually this notation would be used instead</a:t>
            </a:r>
            <a:endParaRPr lang="en-GB" sz="1600" dirty="0">
              <a:solidFill>
                <a:srgbClr val="FF0000"/>
              </a:solidFill>
              <a:latin typeface="Comic Sans MS" panose="030F0702030302020204" pitchFamily="66" charset="0"/>
            </a:endParaRPr>
          </a:p>
        </p:txBody>
      </p:sp>
      <p:sp>
        <p:nvSpPr>
          <p:cNvPr id="17" name="TextBox 3">
            <a:extLst>
              <a:ext uri="{FF2B5EF4-FFF2-40B4-BE49-F238E27FC236}">
                <a16:creationId xmlns:a16="http://schemas.microsoft.com/office/drawing/2014/main" id="{87463A27-94C2-4CE2-B81D-88EC66BB85A5}"/>
              </a:ext>
            </a:extLst>
          </p:cNvPr>
          <p:cNvSpPr txBox="1"/>
          <p:nvPr/>
        </p:nvSpPr>
        <p:spPr>
          <a:xfrm>
            <a:off x="8718884" y="6550223"/>
            <a:ext cx="407484" cy="307777"/>
          </a:xfrm>
          <a:prstGeom prst="rect">
            <a:avLst/>
          </a:prstGeom>
          <a:noFill/>
        </p:spPr>
        <p:txBody>
          <a:bodyPr wrap="none" rtlCol="0">
            <a:spAutoFit/>
          </a:bodyPr>
          <a:lstStyle/>
          <a:p>
            <a:r>
              <a:rPr lang="en-US" sz="1400" dirty="0">
                <a:latin typeface="Comic Sans MS" pitchFamily="66" charset="0"/>
              </a:rPr>
              <a:t>2B</a:t>
            </a:r>
            <a:endParaRPr lang="en-GB" sz="1400" dirty="0">
              <a:latin typeface="Comic Sans MS" pitchFamily="66" charset="0"/>
            </a:endParaRPr>
          </a:p>
        </p:txBody>
      </p:sp>
      <p:sp>
        <p:nvSpPr>
          <p:cNvPr id="18" name="Title 1">
            <a:extLst>
              <a:ext uri="{FF2B5EF4-FFF2-40B4-BE49-F238E27FC236}">
                <a16:creationId xmlns:a16="http://schemas.microsoft.com/office/drawing/2014/main" id="{32894DB5-D9F6-4A29-BA01-DBD4CAC882B9}"/>
              </a:ext>
            </a:extLst>
          </p:cNvPr>
          <p:cNvSpPr>
            <a:spLocks noGrp="1"/>
          </p:cNvSpPr>
          <p:nvPr>
            <p:ph type="title"/>
          </p:nvPr>
        </p:nvSpPr>
        <p:spPr>
          <a:xfrm>
            <a:off x="619187" y="218433"/>
            <a:ext cx="7886700" cy="1325563"/>
          </a:xfrm>
        </p:spPr>
        <p:txBody>
          <a:bodyPr/>
          <a:lstStyle/>
          <a:p>
            <a:pPr algn="ctr"/>
            <a:r>
              <a:rPr lang="en-GB" dirty="0">
                <a:latin typeface="Comic Sans MS" pitchFamily="66" charset="0"/>
              </a:rPr>
              <a:t>Series</a:t>
            </a:r>
          </a:p>
        </p:txBody>
      </p:sp>
      <p:cxnSp>
        <p:nvCxnSpPr>
          <p:cNvPr id="19" name="Straight Arrow Connector 39">
            <a:extLst>
              <a:ext uri="{FF2B5EF4-FFF2-40B4-BE49-F238E27FC236}">
                <a16:creationId xmlns:a16="http://schemas.microsoft.com/office/drawing/2014/main" id="{693D4686-DC29-49BA-90AA-34176462BA04}"/>
              </a:ext>
            </a:extLst>
          </p:cNvPr>
          <p:cNvCxnSpPr>
            <a:cxnSpLocks/>
            <a:endCxn id="34" idx="3"/>
          </p:cNvCxnSpPr>
          <p:nvPr/>
        </p:nvCxnSpPr>
        <p:spPr>
          <a:xfrm flipH="1">
            <a:off x="2587949" y="4993342"/>
            <a:ext cx="1831652" cy="17865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98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blinds(horizontal)">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blinds(horizontal)">
                                      <p:cBhvr>
                                        <p:cTn id="17" dur="500"/>
                                        <p:tgtEl>
                                          <p:spTgt spid="3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blinds(horizontal)">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blinds(horizontal)">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blinds(horizontal)">
                                      <p:cBhvr>
                                        <p:cTn id="37" dur="500"/>
                                        <p:tgtEl>
                                          <p:spTgt spid="4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blinds(horizontal)">
                                      <p:cBhvr>
                                        <p:cTn id="42" dur="500"/>
                                        <p:tgtEl>
                                          <p:spTgt spid="4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blinds(horizontal)">
                                      <p:cBhvr>
                                        <p:cTn id="47" dur="500"/>
                                        <p:tgtEl>
                                          <p:spTgt spid="4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1">
                                            <p:txEl>
                                              <p:pRg st="0" end="0"/>
                                            </p:txEl>
                                          </p:spTgt>
                                        </p:tgtEl>
                                        <p:attrNameLst>
                                          <p:attrName>style.visibility</p:attrName>
                                        </p:attrNameLst>
                                      </p:cBhvr>
                                      <p:to>
                                        <p:strVal val="visible"/>
                                      </p:to>
                                    </p:set>
                                    <p:animEffect transition="in" filter="blinds(horizontal)">
                                      <p:cBhvr>
                                        <p:cTn id="52" dur="500"/>
                                        <p:tgtEl>
                                          <p:spTgt spid="5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1">
                                            <p:txEl>
                                              <p:pRg st="2" end="2"/>
                                            </p:txEl>
                                          </p:spTgt>
                                        </p:tgtEl>
                                        <p:attrNameLst>
                                          <p:attrName>style.visibility</p:attrName>
                                        </p:attrNameLst>
                                      </p:cBhvr>
                                      <p:to>
                                        <p:strVal val="visible"/>
                                      </p:to>
                                    </p:set>
                                    <p:animEffect transition="in" filter="blinds(horizontal)">
                                      <p:cBhvr>
                                        <p:cTn id="57" dur="500"/>
                                        <p:tgtEl>
                                          <p:spTgt spid="51">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1">
                                            <p:txEl>
                                              <p:pRg st="4" end="4"/>
                                            </p:txEl>
                                          </p:spTgt>
                                        </p:tgtEl>
                                        <p:attrNameLst>
                                          <p:attrName>style.visibility</p:attrName>
                                        </p:attrNameLst>
                                      </p:cBhvr>
                                      <p:to>
                                        <p:strVal val="visible"/>
                                      </p:to>
                                    </p:set>
                                    <p:animEffect transition="in" filter="blinds(horizontal)">
                                      <p:cBhvr>
                                        <p:cTn id="62" dur="500"/>
                                        <p:tgtEl>
                                          <p:spTgt spid="51">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blinds(horizontal)">
                                      <p:cBhvr>
                                        <p:cTn id="6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9" grpId="0"/>
      <p:bldP spid="43" grpId="0"/>
      <p:bldP spid="47" grpId="0"/>
      <p:bldP spid="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524" y="1600200"/>
            <a:ext cx="3240360" cy="4525963"/>
          </a:xfrm>
        </p:spPr>
        <p:txBody>
          <a:bodyPr>
            <a:normAutofit/>
          </a:bodyPr>
          <a:lstStyle/>
          <a:p>
            <a:pPr marL="0" indent="0" algn="ctr">
              <a:buNone/>
            </a:pPr>
            <a:r>
              <a:rPr lang="en-GB" sz="1400" b="1" dirty="0">
                <a:latin typeface="Comic Sans MS" panose="030F0702030302020204" pitchFamily="66" charset="0"/>
              </a:rPr>
              <a:t>You need to be able to find and use higher derivatives of functions</a:t>
            </a:r>
            <a:endParaRPr lang="en-GB"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sym typeface="Wingdings" panose="05000000000000000000" pitchFamily="2" charset="2"/>
              </a:rPr>
              <a:t>Given that:</a:t>
            </a: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r>
              <a:rPr lang="en-US" sz="1400" dirty="0">
                <a:latin typeface="Comic Sans MS" panose="030F0702030302020204" pitchFamily="66" charset="0"/>
                <a:sym typeface="Wingdings" panose="05000000000000000000" pitchFamily="2" charset="2"/>
              </a:rPr>
              <a:t>Find the value of:</a:t>
            </a: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r>
              <a:rPr lang="en-US" sz="1400" dirty="0">
                <a:latin typeface="Comic Sans MS" panose="030F0702030302020204" pitchFamily="66" charset="0"/>
                <a:sym typeface="Wingdings" panose="05000000000000000000" pitchFamily="2" charset="2"/>
              </a:rPr>
              <a:t> So we need to find the value of the 3</a:t>
            </a:r>
            <a:r>
              <a:rPr lang="en-US" sz="1400" baseline="30000" dirty="0">
                <a:latin typeface="Comic Sans MS" panose="030F0702030302020204" pitchFamily="66" charset="0"/>
                <a:sym typeface="Wingdings" panose="05000000000000000000" pitchFamily="2" charset="2"/>
              </a:rPr>
              <a:t>rd</a:t>
            </a:r>
            <a:r>
              <a:rPr lang="en-US" sz="1400" dirty="0">
                <a:latin typeface="Comic Sans MS" panose="030F0702030302020204" pitchFamily="66" charset="0"/>
                <a:sym typeface="Wingdings" panose="05000000000000000000" pitchFamily="2" charset="2"/>
              </a:rPr>
              <a:t> differential when x = </a:t>
            </a:r>
            <a:r>
              <a:rPr lang="en-US" sz="1400" baseline="30000" dirty="0">
                <a:latin typeface="Comic Sans MS" panose="030F0702030302020204" pitchFamily="66" charset="0"/>
                <a:sym typeface="Wingdings" panose="05000000000000000000" pitchFamily="2" charset="2"/>
              </a:rPr>
              <a:t>1</a:t>
            </a:r>
            <a:r>
              <a:rPr lang="en-US" sz="1400" dirty="0">
                <a:latin typeface="Comic Sans MS" panose="030F0702030302020204" pitchFamily="66" charset="0"/>
                <a:sym typeface="Wingdings" panose="05000000000000000000" pitchFamily="2" charset="2"/>
              </a:rPr>
              <a:t>/</a:t>
            </a:r>
            <a:r>
              <a:rPr lang="en-US" sz="1400" baseline="-25000" dirty="0">
                <a:latin typeface="Comic Sans MS" panose="030F0702030302020204" pitchFamily="66" charset="0"/>
                <a:sym typeface="Wingdings" panose="05000000000000000000" pitchFamily="2" charset="2"/>
              </a:rPr>
              <a:t>2</a:t>
            </a:r>
            <a:r>
              <a:rPr lang="en-US" sz="1400" dirty="0">
                <a:latin typeface="Comic Sans MS" panose="030F0702030302020204" pitchFamily="66" charset="0"/>
                <a:sym typeface="Wingdings" panose="05000000000000000000" pitchFamily="2" charset="2"/>
              </a:rPr>
              <a:t> is substituted into it</a:t>
            </a:r>
            <a:endParaRPr lang="en-GB" sz="1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TextBox 5"/>
              <p:cNvSpPr txBox="1"/>
              <p:nvPr/>
            </p:nvSpPr>
            <p:spPr>
              <a:xfrm>
                <a:off x="1187624" y="2672916"/>
                <a:ext cx="144706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a:rPr>
                        <m:t>𝑦</m:t>
                      </m:r>
                      <m:r>
                        <a:rPr lang="en-US" sz="1600" b="0" i="1" smtClean="0">
                          <a:latin typeface="Cambria Math"/>
                        </a:rPr>
                        <m:t>=</m:t>
                      </m:r>
                      <m:r>
                        <a:rPr lang="en-US" sz="1600" b="0" i="1" smtClean="0">
                          <a:latin typeface="Cambria Math"/>
                        </a:rPr>
                        <m:t>𝑙𝑛</m:t>
                      </m:r>
                      <m:d>
                        <m:dPr>
                          <m:ctrlPr>
                            <a:rPr lang="en-US" sz="1600" b="0" i="1" smtClean="0">
                              <a:latin typeface="Cambria Math" panose="02040503050406030204" pitchFamily="18" charset="0"/>
                            </a:rPr>
                          </m:ctrlPr>
                        </m:dPr>
                        <m:e>
                          <m:r>
                            <a:rPr lang="en-US" sz="1600" b="0" i="1" smtClean="0">
                              <a:latin typeface="Cambria Math"/>
                            </a:rPr>
                            <m:t>1−</m:t>
                          </m:r>
                          <m:r>
                            <a:rPr lang="en-US" sz="1600" b="0" i="1" smtClean="0">
                              <a:latin typeface="Cambria Math"/>
                            </a:rPr>
                            <m:t>𝑥</m:t>
                          </m:r>
                        </m:e>
                      </m:d>
                    </m:oMath>
                  </m:oMathPara>
                </a14:m>
                <a:endParaRPr lang="en-GB" sz="1600" dirty="0"/>
              </a:p>
            </p:txBody>
          </p:sp>
        </mc:Choice>
        <mc:Fallback xmlns="">
          <p:sp>
            <p:nvSpPr>
              <p:cNvPr id="6" name="TextBox 5"/>
              <p:cNvSpPr txBox="1">
                <a:spLocks noRot="1" noChangeAspect="1" noMove="1" noResize="1" noEditPoints="1" noAdjustHandles="1" noChangeArrowheads="1" noChangeShapeType="1" noTextEdit="1"/>
              </p:cNvSpPr>
              <p:nvPr/>
            </p:nvSpPr>
            <p:spPr>
              <a:xfrm>
                <a:off x="1187624" y="2672916"/>
                <a:ext cx="1447063" cy="338554"/>
              </a:xfrm>
              <a:prstGeom prst="rect">
                <a:avLst/>
              </a:prstGeom>
              <a:blipFill>
                <a:blip r:embed="rId2"/>
                <a:stretch>
                  <a:fillRect b="-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1511660" y="3766845"/>
                <a:ext cx="900888" cy="75777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rPr>
                          </m:ctrlPr>
                        </m:sSubPr>
                        <m:e>
                          <m:d>
                            <m:dPr>
                              <m:ctrlPr>
                                <a:rPr lang="en-US" sz="1600" b="0" i="1" smtClean="0">
                                  <a:latin typeface="Cambria Math" panose="02040503050406030204" pitchFamily="18" charset="0"/>
                                </a:rPr>
                              </m:ctrlPr>
                            </m:dPr>
                            <m:e>
                              <m:f>
                                <m:fPr>
                                  <m:ctrlPr>
                                    <a:rPr lang="en-US" sz="1600" b="0" i="1" smtClean="0">
                                      <a:latin typeface="Cambria Math" panose="02040503050406030204" pitchFamily="18" charset="0"/>
                                    </a:rPr>
                                  </m:ctrlPr>
                                </m:fPr>
                                <m:num>
                                  <m:sSup>
                                    <m:sSupPr>
                                      <m:ctrlPr>
                                        <a:rPr lang="en-US" sz="1600" b="0" i="1" smtClean="0">
                                          <a:latin typeface="Cambria Math" panose="02040503050406030204" pitchFamily="18" charset="0"/>
                                        </a:rPr>
                                      </m:ctrlPr>
                                    </m:sSupPr>
                                    <m:e>
                                      <m:r>
                                        <a:rPr lang="en-US" sz="1600" b="0" i="1" smtClean="0">
                                          <a:latin typeface="Cambria Math"/>
                                        </a:rPr>
                                        <m:t>𝑑</m:t>
                                      </m:r>
                                    </m:e>
                                    <m:sup>
                                      <m:r>
                                        <a:rPr lang="en-US" sz="1600" b="0" i="1" smtClean="0">
                                          <a:latin typeface="Cambria Math"/>
                                        </a:rPr>
                                        <m:t>3</m:t>
                                      </m:r>
                                    </m:sup>
                                  </m:sSup>
                                  <m:r>
                                    <a:rPr lang="en-US" sz="1600" b="0" i="1" smtClean="0">
                                      <a:latin typeface="Cambria Math"/>
                                    </a:rPr>
                                    <m:t>𝑦</m:t>
                                  </m:r>
                                </m:num>
                                <m:den>
                                  <m:sSup>
                                    <m:sSupPr>
                                      <m:ctrlPr>
                                        <a:rPr lang="en-US" sz="1600" b="0" i="1" smtClean="0">
                                          <a:latin typeface="Cambria Math" panose="02040503050406030204" pitchFamily="18" charset="0"/>
                                        </a:rPr>
                                      </m:ctrlPr>
                                    </m:sSupPr>
                                    <m:e>
                                      <m:r>
                                        <a:rPr lang="en-US" sz="1600" b="0" i="1" smtClean="0">
                                          <a:latin typeface="Cambria Math"/>
                                        </a:rPr>
                                        <m:t>𝑑𝑥</m:t>
                                      </m:r>
                                    </m:e>
                                    <m:sup>
                                      <m:r>
                                        <a:rPr lang="en-US" sz="1600" b="0" i="1" smtClean="0">
                                          <a:latin typeface="Cambria Math"/>
                                        </a:rPr>
                                        <m:t>3</m:t>
                                      </m:r>
                                    </m:sup>
                                  </m:sSup>
                                </m:den>
                              </m:f>
                            </m:e>
                          </m:d>
                        </m:e>
                        <m:sub>
                          <m:f>
                            <m:fPr>
                              <m:ctrlPr>
                                <a:rPr lang="en-US" sz="1600" b="0" i="1" smtClean="0">
                                  <a:latin typeface="Cambria Math" panose="02040503050406030204" pitchFamily="18" charset="0"/>
                                </a:rPr>
                              </m:ctrlPr>
                            </m:fPr>
                            <m:num>
                              <m:r>
                                <a:rPr lang="en-US" sz="1600" b="0" i="1" smtClean="0">
                                  <a:latin typeface="Cambria Math"/>
                                </a:rPr>
                                <m:t>1</m:t>
                              </m:r>
                            </m:num>
                            <m:den>
                              <m:r>
                                <a:rPr lang="en-US" sz="1600" b="0" i="1" smtClean="0">
                                  <a:latin typeface="Cambria Math"/>
                                </a:rPr>
                                <m:t>2</m:t>
                              </m:r>
                            </m:den>
                          </m:f>
                        </m:sub>
                      </m:sSub>
                    </m:oMath>
                  </m:oMathPara>
                </a14:m>
                <a:endParaRPr lang="en-GB" sz="1600" dirty="0"/>
              </a:p>
            </p:txBody>
          </p:sp>
        </mc:Choice>
        <mc:Fallback xmlns="">
          <p:sp>
            <p:nvSpPr>
              <p:cNvPr id="17" name="TextBox 16"/>
              <p:cNvSpPr txBox="1">
                <a:spLocks noRot="1" noChangeAspect="1" noMove="1" noResize="1" noEditPoints="1" noAdjustHandles="1" noChangeArrowheads="1" noChangeShapeType="1" noTextEdit="1"/>
              </p:cNvSpPr>
              <p:nvPr/>
            </p:nvSpPr>
            <p:spPr>
              <a:xfrm>
                <a:off x="1511660" y="3766845"/>
                <a:ext cx="900888" cy="75777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6444208" y="152636"/>
                <a:ext cx="838628" cy="338554"/>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sz="1600" b="0" i="0" smtClean="0">
                          <a:latin typeface="Cambria Math"/>
                        </a:rPr>
                        <m:t>ln</m:t>
                      </m:r>
                      <m:r>
                        <a:rPr lang="en-US" sz="1600" b="0" i="1" smtClean="0">
                          <a:latin typeface="Cambria Math"/>
                        </a:rPr>
                        <m:t>⁡</m:t>
                      </m:r>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oMath>
                  </m:oMathPara>
                </a14:m>
                <a:endParaRPr lang="en-GB"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6444208" y="152636"/>
                <a:ext cx="838628" cy="338554"/>
              </a:xfrm>
              <a:prstGeom prst="rect">
                <a:avLst/>
              </a:prstGeom>
              <a:blipFill>
                <a:blip r:embed="rId4"/>
                <a:stretch>
                  <a:fillRect b="-5000"/>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8451697" y="0"/>
                <a:ext cx="681405" cy="617348"/>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600" i="1" smtClean="0">
                              <a:latin typeface="Cambria Math" panose="02040503050406030204" pitchFamily="18" charset="0"/>
                            </a:rPr>
                          </m:ctrlPr>
                        </m:fPr>
                        <m:num>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num>
                        <m:den>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den>
                      </m:f>
                    </m:oMath>
                  </m:oMathPara>
                </a14:m>
                <a:endParaRPr lang="en-GB" sz="1600" dirty="0"/>
              </a:p>
            </p:txBody>
          </p:sp>
        </mc:Choice>
        <mc:Fallback xmlns="">
          <p:sp>
            <p:nvSpPr>
              <p:cNvPr id="19" name="TextBox 18"/>
              <p:cNvSpPr txBox="1">
                <a:spLocks noRot="1" noChangeAspect="1" noMove="1" noResize="1" noEditPoints="1" noAdjustHandles="1" noChangeArrowheads="1" noChangeShapeType="1" noTextEdit="1"/>
              </p:cNvSpPr>
              <p:nvPr/>
            </p:nvSpPr>
            <p:spPr>
              <a:xfrm>
                <a:off x="8451697" y="0"/>
                <a:ext cx="681405" cy="617348"/>
              </a:xfrm>
              <a:prstGeom prst="rect">
                <a:avLst/>
              </a:prstGeom>
              <a:blipFill>
                <a:blip r:embed="rId5"/>
                <a:stretch>
                  <a:fillRect/>
                </a:stretch>
              </a:blipFill>
              <a:ln w="25400">
                <a:solidFill>
                  <a:schemeClr val="tx1"/>
                </a:solidFill>
              </a:ln>
            </p:spPr>
            <p:txBody>
              <a:bodyPr/>
              <a:lstStyle/>
              <a:p>
                <a:r>
                  <a:rPr lang="en-GB">
                    <a:noFill/>
                  </a:rPr>
                  <a:t> </a:t>
                </a:r>
              </a:p>
            </p:txBody>
          </p:sp>
        </mc:Fallback>
      </mc:AlternateContent>
      <p:cxnSp>
        <p:nvCxnSpPr>
          <p:cNvPr id="9" name="Straight Arrow Connector 8"/>
          <p:cNvCxnSpPr/>
          <p:nvPr/>
        </p:nvCxnSpPr>
        <p:spPr>
          <a:xfrm>
            <a:off x="7380312" y="332656"/>
            <a:ext cx="9001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236296" y="15711"/>
            <a:ext cx="1170513" cy="276999"/>
          </a:xfrm>
          <a:prstGeom prst="rect">
            <a:avLst/>
          </a:prstGeom>
          <a:noFill/>
        </p:spPr>
        <p:txBody>
          <a:bodyPr wrap="none" rtlCol="0">
            <a:spAutoFit/>
          </a:bodyPr>
          <a:lstStyle/>
          <a:p>
            <a:r>
              <a:rPr lang="en-US" sz="1200" b="1" dirty="0">
                <a:latin typeface="Comic Sans MS" panose="030F0702030302020204" pitchFamily="66" charset="0"/>
              </a:rPr>
              <a:t>Differentiate</a:t>
            </a:r>
            <a:endParaRPr lang="en-GB" sz="1200" b="1"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2" name="TextBox 11"/>
              <p:cNvSpPr txBox="1"/>
              <p:nvPr/>
            </p:nvSpPr>
            <p:spPr>
              <a:xfrm>
                <a:off x="4211960" y="1664804"/>
                <a:ext cx="128945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a:rPr>
                        <m:t>𝑦</m:t>
                      </m:r>
                      <m:r>
                        <a:rPr lang="en-US" sz="1400" b="0" i="1" smtClean="0">
                          <a:latin typeface="Cambria Math"/>
                        </a:rPr>
                        <m:t>=</m:t>
                      </m:r>
                      <m:r>
                        <a:rPr lang="en-US" sz="1400" b="0" i="1" smtClean="0">
                          <a:latin typeface="Cambria Math"/>
                        </a:rPr>
                        <m:t>𝑙𝑛</m:t>
                      </m:r>
                      <m:d>
                        <m:dPr>
                          <m:ctrlPr>
                            <a:rPr lang="en-US" sz="1400" b="0" i="1" smtClean="0">
                              <a:latin typeface="Cambria Math" panose="02040503050406030204" pitchFamily="18" charset="0"/>
                            </a:rPr>
                          </m:ctrlPr>
                        </m:dPr>
                        <m:e>
                          <m:r>
                            <a:rPr lang="en-US" sz="1400" b="0" i="1" smtClean="0">
                              <a:latin typeface="Cambria Math"/>
                            </a:rPr>
                            <m:t>1−</m:t>
                          </m:r>
                          <m:r>
                            <a:rPr lang="en-US" sz="1400" b="0" i="1" smtClean="0">
                              <a:latin typeface="Cambria Math"/>
                            </a:rPr>
                            <m:t>𝑥</m:t>
                          </m:r>
                        </m:e>
                      </m:d>
                    </m:oMath>
                  </m:oMathPara>
                </a14:m>
                <a:endParaRPr lang="en-GB" sz="1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4211960" y="1664804"/>
                <a:ext cx="1289456" cy="307777"/>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4067944" y="2168860"/>
                <a:ext cx="1154869" cy="50135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GB" sz="1400" b="0" i="1" smtClean="0">
                              <a:latin typeface="Cambria Math"/>
                            </a:rPr>
                            <m:t>𝑑𝑦</m:t>
                          </m:r>
                        </m:num>
                        <m:den>
                          <m:r>
                            <a:rPr lang="en-GB" sz="1400" b="0" i="1" smtClean="0">
                              <a:latin typeface="Cambria Math"/>
                            </a:rPr>
                            <m:t>𝑑𝑥</m:t>
                          </m:r>
                        </m:den>
                      </m:f>
                      <m:r>
                        <a:rPr lang="en-US" sz="1400" b="0" i="1" smtClean="0">
                          <a:latin typeface="Cambria Math"/>
                        </a:rPr>
                        <m:t>=</m:t>
                      </m:r>
                      <m:f>
                        <m:fPr>
                          <m:ctrlPr>
                            <a:rPr lang="en-US"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1−</m:t>
                          </m:r>
                          <m:r>
                            <a:rPr lang="en-GB" sz="1400" b="0" i="1" smtClean="0">
                              <a:latin typeface="Cambria Math"/>
                            </a:rPr>
                            <m:t>𝑥</m:t>
                          </m:r>
                        </m:den>
                      </m:f>
                    </m:oMath>
                  </m:oMathPara>
                </a14:m>
                <a:endParaRPr lang="en-GB" sz="1400" dirty="0"/>
              </a:p>
            </p:txBody>
          </p:sp>
        </mc:Choice>
        <mc:Fallback xmlns="">
          <p:sp>
            <p:nvSpPr>
              <p:cNvPr id="13" name="TextBox 12"/>
              <p:cNvSpPr txBox="1">
                <a:spLocks noRot="1" noChangeAspect="1" noMove="1" noResize="1" noEditPoints="1" noAdjustHandles="1" noChangeArrowheads="1" noChangeShapeType="1" noTextEdit="1"/>
              </p:cNvSpPr>
              <p:nvPr/>
            </p:nvSpPr>
            <p:spPr>
              <a:xfrm>
                <a:off x="4067944" y="2168860"/>
                <a:ext cx="1154869" cy="501356"/>
              </a:xfrm>
              <a:prstGeom prst="rect">
                <a:avLst/>
              </a:prstGeom>
              <a:blipFill>
                <a:blip r:embed="rId7"/>
                <a:stretch>
                  <a:fillRect b="-243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3995936" y="2888940"/>
                <a:ext cx="756084" cy="52456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sSup>
                            <m:sSupPr>
                              <m:ctrlPr>
                                <a:rPr lang="en-US" sz="1400" b="0" i="1" smtClean="0">
                                  <a:latin typeface="Cambria Math" panose="02040503050406030204" pitchFamily="18" charset="0"/>
                                </a:rPr>
                              </m:ctrlPr>
                            </m:sSupPr>
                            <m:e>
                              <m:r>
                                <a:rPr lang="en-GB" sz="1400" b="0" i="1" smtClean="0">
                                  <a:latin typeface="Cambria Math"/>
                                </a:rPr>
                                <m:t>𝑑</m:t>
                              </m:r>
                            </m:e>
                            <m:sup>
                              <m:r>
                                <a:rPr lang="en-GB" sz="1400" b="0" i="1" smtClean="0">
                                  <a:latin typeface="Cambria Math"/>
                                </a:rPr>
                                <m:t>2</m:t>
                              </m:r>
                            </m:sup>
                          </m:sSup>
                          <m:r>
                            <a:rPr lang="en-GB" sz="1400" b="0" i="1" smtClean="0">
                              <a:latin typeface="Cambria Math"/>
                            </a:rPr>
                            <m:t>𝑦</m:t>
                          </m:r>
                        </m:num>
                        <m:den>
                          <m:sSup>
                            <m:sSupPr>
                              <m:ctrlPr>
                                <a:rPr lang="en-US" sz="1400" b="0" i="1" smtClean="0">
                                  <a:latin typeface="Cambria Math" panose="02040503050406030204" pitchFamily="18" charset="0"/>
                                </a:rPr>
                              </m:ctrlPr>
                            </m:sSupPr>
                            <m:e>
                              <m:r>
                                <a:rPr lang="en-GB" sz="1400" b="0" i="1" smtClean="0">
                                  <a:latin typeface="Cambria Math"/>
                                </a:rPr>
                                <m:t>𝑑𝑥</m:t>
                              </m:r>
                            </m:e>
                            <m:sup>
                              <m:r>
                                <a:rPr lang="en-GB" sz="1400" b="0" i="1" smtClean="0">
                                  <a:latin typeface="Cambria Math"/>
                                </a:rPr>
                                <m:t>2</m:t>
                              </m:r>
                            </m:sup>
                          </m:sSup>
                        </m:den>
                      </m:f>
                      <m:r>
                        <a:rPr lang="en-GB" sz="1400" b="0" i="1" smtClean="0">
                          <a:latin typeface="Cambria Math"/>
                        </a:rPr>
                        <m:t>=</m:t>
                      </m:r>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3995936" y="2888940"/>
                <a:ext cx="756084" cy="52456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4932040" y="4473116"/>
                <a:ext cx="115212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m:t>
                      </m:r>
                      <m:sSup>
                        <m:sSupPr>
                          <m:ctrlPr>
                            <a:rPr lang="en-GB" sz="1400" b="0" i="1" smtClean="0">
                              <a:latin typeface="Cambria Math" panose="02040503050406030204" pitchFamily="18" charset="0"/>
                            </a:rPr>
                          </m:ctrlPr>
                        </m:sSupPr>
                        <m:e>
                          <m:d>
                            <m:dPr>
                              <m:ctrlPr>
                                <a:rPr lang="en-GB" sz="1400" b="0" i="1" smtClean="0">
                                  <a:latin typeface="Cambria Math" panose="02040503050406030204" pitchFamily="18" charset="0"/>
                                </a:rPr>
                              </m:ctrlPr>
                            </m:dPr>
                            <m:e>
                              <m:r>
                                <a:rPr lang="en-GB" sz="1400" b="0" i="1" smtClean="0">
                                  <a:latin typeface="Cambria Math"/>
                                </a:rPr>
                                <m:t>1−</m:t>
                              </m:r>
                              <m:r>
                                <a:rPr lang="en-GB" sz="1400" b="0" i="1" smtClean="0">
                                  <a:latin typeface="Cambria Math"/>
                                </a:rPr>
                                <m:t>𝑥</m:t>
                              </m:r>
                            </m:e>
                          </m:d>
                        </m:e>
                        <m:sup>
                          <m:r>
                            <a:rPr lang="en-GB" sz="1400" b="0" i="1" smtClean="0">
                              <a:latin typeface="Cambria Math"/>
                            </a:rPr>
                            <m:t>−1</m:t>
                          </m:r>
                        </m:sup>
                      </m:sSup>
                    </m:oMath>
                  </m:oMathPara>
                </a14:m>
                <a:endParaRPr lang="en-GB" sz="1400" dirty="0"/>
              </a:p>
            </p:txBody>
          </p:sp>
        </mc:Choice>
        <mc:Fallback xmlns="">
          <p:sp>
            <p:nvSpPr>
              <p:cNvPr id="15" name="TextBox 14"/>
              <p:cNvSpPr txBox="1">
                <a:spLocks noRot="1" noChangeAspect="1" noMove="1" noResize="1" noEditPoints="1" noAdjustHandles="1" noChangeArrowheads="1" noChangeShapeType="1" noTextEdit="1"/>
              </p:cNvSpPr>
              <p:nvPr/>
            </p:nvSpPr>
            <p:spPr>
              <a:xfrm>
                <a:off x="4932040" y="4473116"/>
                <a:ext cx="1152128"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4932040" y="4977172"/>
                <a:ext cx="136815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1−</m:t>
                              </m:r>
                              <m:r>
                                <a:rPr lang="en-GB" sz="1400" b="0" i="1" smtClean="0">
                                  <a:latin typeface="Cambria Math"/>
                                </a:rPr>
                                <m:t>𝑥</m:t>
                              </m:r>
                            </m:e>
                          </m:d>
                        </m:e>
                        <m:sup>
                          <m:r>
                            <a:rPr lang="en-GB" sz="1400" b="0" i="1" smtClean="0">
                              <a:latin typeface="Cambria Math"/>
                            </a:rPr>
                            <m:t>−2</m:t>
                          </m:r>
                        </m:sup>
                      </m:sSup>
                      <m:r>
                        <a:rPr lang="en-GB" sz="1400" b="0" i="1" smtClean="0">
                          <a:latin typeface="Cambria Math"/>
                        </a:rPr>
                        <m:t>(−1)</m:t>
                      </m:r>
                    </m:oMath>
                  </m:oMathPara>
                </a14:m>
                <a:endParaRPr lang="en-GB" sz="1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4932040" y="4977172"/>
                <a:ext cx="1368152" cy="307777"/>
              </a:xfrm>
              <a:prstGeom prst="rect">
                <a:avLst/>
              </a:prstGeom>
              <a:blipFill>
                <a:blip r:embed="rId10"/>
                <a:stretch>
                  <a:fillRect r="-11607"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1043608" y="116632"/>
                <a:ext cx="887038" cy="338554"/>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600" b="0" i="1" smtClean="0">
                              <a:latin typeface="Cambria Math" panose="02040503050406030204" pitchFamily="18" charset="0"/>
                            </a:rPr>
                          </m:ctrlPr>
                        </m:sSupPr>
                        <m:e>
                          <m:d>
                            <m:dPr>
                              <m:begChr m:val="["/>
                              <m:endChr m:val="]"/>
                              <m:ctrlPr>
                                <a:rPr lang="en-GB" sz="1600" b="0" i="1" smtClean="0">
                                  <a:latin typeface="Cambria Math" panose="02040503050406030204" pitchFamily="18" charset="0"/>
                                </a:rPr>
                              </m:ctrlPr>
                            </m:dPr>
                            <m:e>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e>
                          </m:d>
                        </m:e>
                        <m:sup>
                          <m:r>
                            <a:rPr lang="en-GB" sz="1600" b="0" i="1" smtClean="0">
                              <a:latin typeface="Cambria Math"/>
                            </a:rPr>
                            <m:t>𝑛</m:t>
                          </m:r>
                        </m:sup>
                      </m:sSup>
                    </m:oMath>
                  </m:oMathPara>
                </a14:m>
                <a:endParaRPr lang="en-GB" sz="1600" dirty="0"/>
              </a:p>
            </p:txBody>
          </p:sp>
        </mc:Choice>
        <mc:Fallback xmlns="">
          <p:sp>
            <p:nvSpPr>
              <p:cNvPr id="18" name="TextBox 17"/>
              <p:cNvSpPr txBox="1">
                <a:spLocks noRot="1" noChangeAspect="1" noMove="1" noResize="1" noEditPoints="1" noAdjustHandles="1" noChangeArrowheads="1" noChangeShapeType="1" noTextEdit="1"/>
              </p:cNvSpPr>
              <p:nvPr/>
            </p:nvSpPr>
            <p:spPr>
              <a:xfrm>
                <a:off x="1043608" y="116632"/>
                <a:ext cx="887038" cy="338554"/>
              </a:xfrm>
              <a:prstGeom prst="rect">
                <a:avLst/>
              </a:prstGeom>
              <a:blipFill>
                <a:blip r:embed="rId11"/>
                <a:stretch>
                  <a:fillRect b="-5000"/>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3059832" y="116632"/>
                <a:ext cx="1797030" cy="338554"/>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𝑛</m:t>
                      </m:r>
                      <m:sSup>
                        <m:sSupPr>
                          <m:ctrlPr>
                            <a:rPr lang="en-GB" sz="1600" b="0" i="1" smtClean="0">
                              <a:latin typeface="Cambria Math" panose="02040503050406030204" pitchFamily="18" charset="0"/>
                            </a:rPr>
                          </m:ctrlPr>
                        </m:sSupPr>
                        <m:e>
                          <m:d>
                            <m:dPr>
                              <m:begChr m:val="["/>
                              <m:endChr m:val="]"/>
                              <m:ctrlPr>
                                <a:rPr lang="en-GB" sz="1600" b="0" i="1" smtClean="0">
                                  <a:latin typeface="Cambria Math" panose="02040503050406030204" pitchFamily="18" charset="0"/>
                                </a:rPr>
                              </m:ctrlPr>
                            </m:dPr>
                            <m:e>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e>
                          </m:d>
                        </m:e>
                        <m:sup>
                          <m:r>
                            <a:rPr lang="en-GB" sz="1600" b="0" i="1" smtClean="0">
                              <a:latin typeface="Cambria Math"/>
                            </a:rPr>
                            <m:t>𝑛</m:t>
                          </m:r>
                          <m:r>
                            <a:rPr lang="en-GB" sz="1600" b="0" i="1" smtClean="0">
                              <a:latin typeface="Cambria Math"/>
                            </a:rPr>
                            <m:t>−1</m:t>
                          </m:r>
                        </m:sup>
                      </m:sSup>
                      <m:d>
                        <m:dPr>
                          <m:begChr m:val="["/>
                          <m:endChr m:val="]"/>
                          <m:ctrlPr>
                            <a:rPr lang="en-GB" sz="1600" b="0" i="1" smtClean="0">
                              <a:latin typeface="Cambria Math" panose="02040503050406030204" pitchFamily="18" charset="0"/>
                            </a:rPr>
                          </m:ctrlPr>
                        </m:dPr>
                        <m:e>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e>
                      </m:d>
                    </m:oMath>
                  </m:oMathPara>
                </a14:m>
                <a:endParaRPr lang="en-GB" sz="1600" dirty="0"/>
              </a:p>
            </p:txBody>
          </p:sp>
        </mc:Choice>
        <mc:Fallback xmlns="">
          <p:sp>
            <p:nvSpPr>
              <p:cNvPr id="20" name="TextBox 19"/>
              <p:cNvSpPr txBox="1">
                <a:spLocks noRot="1" noChangeAspect="1" noMove="1" noResize="1" noEditPoints="1" noAdjustHandles="1" noChangeArrowheads="1" noChangeShapeType="1" noTextEdit="1"/>
              </p:cNvSpPr>
              <p:nvPr/>
            </p:nvSpPr>
            <p:spPr>
              <a:xfrm>
                <a:off x="3059832" y="116632"/>
                <a:ext cx="1797030" cy="338554"/>
              </a:xfrm>
              <a:prstGeom prst="rect">
                <a:avLst/>
              </a:prstGeom>
              <a:blipFill>
                <a:blip r:embed="rId12"/>
                <a:stretch>
                  <a:fillRect b="-6667"/>
                </a:stretch>
              </a:blipFill>
              <a:ln w="25400">
                <a:solidFill>
                  <a:schemeClr val="tx1"/>
                </a:solidFill>
              </a:ln>
            </p:spPr>
            <p:txBody>
              <a:bodyPr/>
              <a:lstStyle/>
              <a:p>
                <a:r>
                  <a:rPr lang="en-GB">
                    <a:noFill/>
                  </a:rPr>
                  <a:t> </a:t>
                </a:r>
              </a:p>
            </p:txBody>
          </p:sp>
        </mc:Fallback>
      </mc:AlternateContent>
      <p:cxnSp>
        <p:nvCxnSpPr>
          <p:cNvPr id="21" name="Straight Arrow Connector 20"/>
          <p:cNvCxnSpPr/>
          <p:nvPr/>
        </p:nvCxnSpPr>
        <p:spPr>
          <a:xfrm>
            <a:off x="2051720" y="296652"/>
            <a:ext cx="9001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015716" y="9754"/>
            <a:ext cx="925253" cy="276999"/>
          </a:xfrm>
          <a:prstGeom prst="rect">
            <a:avLst/>
          </a:prstGeom>
          <a:noFill/>
        </p:spPr>
        <p:txBody>
          <a:bodyPr wrap="none" rtlCol="0">
            <a:spAutoFit/>
          </a:bodyPr>
          <a:lstStyle/>
          <a:p>
            <a:r>
              <a:rPr lang="en-US" sz="1200" b="1" dirty="0">
                <a:latin typeface="Comic Sans MS" panose="030F0702030302020204" pitchFamily="66" charset="0"/>
              </a:rPr>
              <a:t>Chain rule</a:t>
            </a:r>
            <a:endParaRPr lang="en-GB" sz="1200" b="1"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3" name="TextBox 22"/>
              <p:cNvSpPr txBox="1"/>
              <p:nvPr/>
            </p:nvSpPr>
            <p:spPr>
              <a:xfrm>
                <a:off x="4860032" y="5481228"/>
                <a:ext cx="136815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1−</m:t>
                              </m:r>
                              <m:r>
                                <a:rPr lang="en-GB" sz="1400" b="0" i="1" smtClean="0">
                                  <a:latin typeface="Cambria Math"/>
                                </a:rPr>
                                <m:t>𝑥</m:t>
                              </m:r>
                            </m:e>
                          </m:d>
                        </m:e>
                        <m:sup>
                          <m:r>
                            <a:rPr lang="en-GB" sz="1400" b="0" i="1" smtClean="0">
                              <a:latin typeface="Cambria Math"/>
                            </a:rPr>
                            <m:t>−2</m:t>
                          </m:r>
                        </m:sup>
                      </m:sSup>
                    </m:oMath>
                  </m:oMathPara>
                </a14:m>
                <a:endParaRPr lang="en-GB" sz="1400" dirty="0"/>
              </a:p>
            </p:txBody>
          </p:sp>
        </mc:Choice>
        <mc:Fallback xmlns="">
          <p:sp>
            <p:nvSpPr>
              <p:cNvPr id="23" name="TextBox 22"/>
              <p:cNvSpPr txBox="1">
                <a:spLocks noRot="1" noChangeAspect="1" noMove="1" noResize="1" noEditPoints="1" noAdjustHandles="1" noChangeArrowheads="1" noChangeShapeType="1" noTextEdit="1"/>
              </p:cNvSpPr>
              <p:nvPr/>
            </p:nvSpPr>
            <p:spPr>
              <a:xfrm>
                <a:off x="4860032" y="5481228"/>
                <a:ext cx="1368152" cy="307777"/>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4500748" y="2912691"/>
                <a:ext cx="1044116" cy="52751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1400" i="1" smtClean="0">
                              <a:latin typeface="Cambria Math" panose="02040503050406030204" pitchFamily="18" charset="0"/>
                            </a:rPr>
                          </m:ctrlPr>
                        </m:fPr>
                        <m:num>
                          <m:r>
                            <a:rPr lang="en-GB" sz="1400" i="1">
                              <a:latin typeface="Cambria Math"/>
                            </a:rPr>
                            <m:t>−1</m:t>
                          </m:r>
                        </m:num>
                        <m:den>
                          <m:sSup>
                            <m:sSupPr>
                              <m:ctrlPr>
                                <a:rPr lang="en-GB" sz="1400" i="1" smtClean="0">
                                  <a:latin typeface="Cambria Math" panose="02040503050406030204" pitchFamily="18" charset="0"/>
                                </a:rPr>
                              </m:ctrlPr>
                            </m:sSupPr>
                            <m:e>
                              <m:d>
                                <m:dPr>
                                  <m:ctrlPr>
                                    <a:rPr lang="en-GB" sz="1400" i="1" smtClean="0">
                                      <a:latin typeface="Cambria Math" panose="02040503050406030204" pitchFamily="18" charset="0"/>
                                    </a:rPr>
                                  </m:ctrlPr>
                                </m:dPr>
                                <m:e>
                                  <m:r>
                                    <a:rPr lang="en-GB" sz="1400" b="0" i="1" smtClean="0">
                                      <a:latin typeface="Cambria Math"/>
                                    </a:rPr>
                                    <m:t>1−</m:t>
                                  </m:r>
                                  <m:r>
                                    <a:rPr lang="en-GB" sz="1400" b="0" i="1" smtClean="0">
                                      <a:latin typeface="Cambria Math"/>
                                    </a:rPr>
                                    <m:t>𝑥</m:t>
                                  </m:r>
                                </m:e>
                              </m:d>
                            </m:e>
                            <m:sup>
                              <m:r>
                                <a:rPr lang="en-GB" sz="1400" b="0" i="1" smtClean="0">
                                  <a:latin typeface="Cambria Math"/>
                                </a:rPr>
                                <m:t>2</m:t>
                              </m:r>
                            </m:sup>
                          </m:sSup>
                        </m:den>
                      </m:f>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4500748" y="2912691"/>
                <a:ext cx="1044116" cy="527517"/>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3993957" y="3587605"/>
                <a:ext cx="756084" cy="52456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sSup>
                            <m:sSupPr>
                              <m:ctrlPr>
                                <a:rPr lang="en-US" sz="1400" b="0" i="1" smtClean="0">
                                  <a:latin typeface="Cambria Math" panose="02040503050406030204" pitchFamily="18" charset="0"/>
                                </a:rPr>
                              </m:ctrlPr>
                            </m:sSupPr>
                            <m:e>
                              <m:r>
                                <a:rPr lang="en-GB" sz="1400" b="0" i="1" smtClean="0">
                                  <a:latin typeface="Cambria Math"/>
                                </a:rPr>
                                <m:t>𝑑</m:t>
                              </m:r>
                            </m:e>
                            <m:sup>
                              <m:r>
                                <a:rPr lang="en-GB" sz="1400" b="0" i="1" smtClean="0">
                                  <a:latin typeface="Cambria Math"/>
                                </a:rPr>
                                <m:t>3</m:t>
                              </m:r>
                            </m:sup>
                          </m:sSup>
                          <m:r>
                            <a:rPr lang="en-GB" sz="1400" b="0" i="1" smtClean="0">
                              <a:latin typeface="Cambria Math"/>
                            </a:rPr>
                            <m:t>𝑦</m:t>
                          </m:r>
                        </m:num>
                        <m:den>
                          <m:sSup>
                            <m:sSupPr>
                              <m:ctrlPr>
                                <a:rPr lang="en-US" sz="1400" b="0" i="1" smtClean="0">
                                  <a:latin typeface="Cambria Math" panose="02040503050406030204" pitchFamily="18" charset="0"/>
                                </a:rPr>
                              </m:ctrlPr>
                            </m:sSupPr>
                            <m:e>
                              <m:r>
                                <a:rPr lang="en-GB" sz="1400" b="0" i="1" smtClean="0">
                                  <a:latin typeface="Cambria Math"/>
                                </a:rPr>
                                <m:t>𝑑𝑥</m:t>
                              </m:r>
                            </m:e>
                            <m:sup>
                              <m:r>
                                <a:rPr lang="en-GB" sz="1400" b="0" i="1" smtClean="0">
                                  <a:latin typeface="Cambria Math"/>
                                </a:rPr>
                                <m:t>3</m:t>
                              </m:r>
                            </m:sup>
                          </m:sSup>
                        </m:den>
                      </m:f>
                      <m:r>
                        <a:rPr lang="en-GB" sz="1400" b="0" i="1" smtClean="0">
                          <a:latin typeface="Cambria Math"/>
                        </a:rPr>
                        <m:t>=</m:t>
                      </m:r>
                    </m:oMath>
                  </m:oMathPara>
                </a14:m>
                <a:endParaRPr lang="en-GB" sz="1400" dirty="0"/>
              </a:p>
            </p:txBody>
          </p:sp>
        </mc:Choice>
        <mc:Fallback xmlns="">
          <p:sp>
            <p:nvSpPr>
              <p:cNvPr id="25" name="TextBox 24"/>
              <p:cNvSpPr txBox="1">
                <a:spLocks noRot="1" noChangeAspect="1" noMove="1" noResize="1" noEditPoints="1" noAdjustHandles="1" noChangeArrowheads="1" noChangeShapeType="1" noTextEdit="1"/>
              </p:cNvSpPr>
              <p:nvPr/>
            </p:nvSpPr>
            <p:spPr>
              <a:xfrm>
                <a:off x="3993957" y="3587605"/>
                <a:ext cx="756084" cy="524567"/>
              </a:xfrm>
              <a:prstGeom prst="rect">
                <a:avLst/>
              </a:prstGeom>
              <a:blipFill>
                <a:blip r:embed="rId15"/>
                <a:stretch>
                  <a:fillRect/>
                </a:stretch>
              </a:blipFill>
            </p:spPr>
            <p:txBody>
              <a:bodyPr/>
              <a:lstStyle/>
              <a:p>
                <a:r>
                  <a:rPr lang="en-GB">
                    <a:noFill/>
                  </a:rPr>
                  <a:t> </a:t>
                </a:r>
              </a:p>
            </p:txBody>
          </p:sp>
        </mc:Fallback>
      </mc:AlternateContent>
      <p:sp>
        <p:nvSpPr>
          <p:cNvPr id="27" name="Arc 26"/>
          <p:cNvSpPr/>
          <p:nvPr/>
        </p:nvSpPr>
        <p:spPr>
          <a:xfrm>
            <a:off x="5231191" y="1832192"/>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TextBox 27"/>
          <p:cNvSpPr txBox="1"/>
          <p:nvPr/>
        </p:nvSpPr>
        <p:spPr>
          <a:xfrm>
            <a:off x="5627234" y="1915699"/>
            <a:ext cx="1854219"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Differentiate using the rule for </a:t>
            </a:r>
            <a:r>
              <a:rPr lang="en-US" sz="1200" dirty="0" err="1">
                <a:solidFill>
                  <a:srgbClr val="FF0000"/>
                </a:solidFill>
                <a:latin typeface="Comic Sans MS" panose="030F0702030302020204" pitchFamily="66" charset="0"/>
              </a:rPr>
              <a:t>ln</a:t>
            </a:r>
            <a:r>
              <a:rPr lang="en-US" sz="1200" dirty="0">
                <a:solidFill>
                  <a:srgbClr val="FF0000"/>
                </a:solidFill>
                <a:latin typeface="Comic Sans MS" panose="030F0702030302020204" pitchFamily="66" charset="0"/>
              </a:rPr>
              <a:t> (above)</a:t>
            </a:r>
            <a:endParaRPr lang="en-GB" sz="1200" dirty="0">
              <a:solidFill>
                <a:srgbClr val="FF0000"/>
              </a:solidFill>
              <a:latin typeface="Comic Sans MS" panose="030F0702030302020204" pitchFamily="66" charset="0"/>
            </a:endParaRPr>
          </a:p>
        </p:txBody>
      </p:sp>
      <p:sp>
        <p:nvSpPr>
          <p:cNvPr id="29" name="Arc 28"/>
          <p:cNvSpPr/>
          <p:nvPr/>
        </p:nvSpPr>
        <p:spPr>
          <a:xfrm>
            <a:off x="5336089" y="2530856"/>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TextBox 29"/>
          <p:cNvSpPr txBox="1"/>
          <p:nvPr/>
        </p:nvSpPr>
        <p:spPr>
          <a:xfrm>
            <a:off x="5637132" y="2578739"/>
            <a:ext cx="3150609"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Differentiate using the chain rule (rewrite as a bracket to a power first)</a:t>
            </a:r>
            <a:endParaRPr lang="en-GB" sz="1200" dirty="0">
              <a:solidFill>
                <a:srgbClr val="FF0000"/>
              </a:solidFill>
              <a:latin typeface="Comic Sans MS" panose="030F0702030302020204" pitchFamily="66" charset="0"/>
            </a:endParaRPr>
          </a:p>
        </p:txBody>
      </p:sp>
      <p:sp>
        <p:nvSpPr>
          <p:cNvPr id="31" name="Arc 30"/>
          <p:cNvSpPr/>
          <p:nvPr/>
        </p:nvSpPr>
        <p:spPr>
          <a:xfrm>
            <a:off x="5262858" y="3253272"/>
            <a:ext cx="415918" cy="603172"/>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TextBox 31"/>
          <p:cNvSpPr txBox="1"/>
          <p:nvPr/>
        </p:nvSpPr>
        <p:spPr>
          <a:xfrm>
            <a:off x="5652120" y="3320988"/>
            <a:ext cx="3069461"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Differentiate using the chain rule again (rewrite as a bracket to a power first)</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4" name="TextBox 33"/>
              <p:cNvSpPr txBox="1"/>
              <p:nvPr/>
            </p:nvSpPr>
            <p:spPr>
              <a:xfrm>
                <a:off x="4824028" y="4473116"/>
                <a:ext cx="136815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1−</m:t>
                              </m:r>
                              <m:r>
                                <a:rPr lang="en-GB" sz="1400" b="0" i="1" smtClean="0">
                                  <a:latin typeface="Cambria Math"/>
                                </a:rPr>
                                <m:t>𝑥</m:t>
                              </m:r>
                            </m:e>
                          </m:d>
                        </m:e>
                        <m:sup>
                          <m:r>
                            <a:rPr lang="en-GB" sz="1400" b="0" i="1" smtClean="0">
                              <a:latin typeface="Cambria Math"/>
                            </a:rPr>
                            <m:t>−2</m:t>
                          </m:r>
                        </m:sup>
                      </m:sSup>
                    </m:oMath>
                  </m:oMathPara>
                </a14:m>
                <a:endParaRPr lang="en-GB" sz="1400" dirty="0"/>
              </a:p>
            </p:txBody>
          </p:sp>
        </mc:Choice>
        <mc:Fallback xmlns="">
          <p:sp>
            <p:nvSpPr>
              <p:cNvPr id="34" name="TextBox 33"/>
              <p:cNvSpPr txBox="1">
                <a:spLocks noRot="1" noChangeAspect="1" noMove="1" noResize="1" noEditPoints="1" noAdjustHandles="1" noChangeArrowheads="1" noChangeShapeType="1" noTextEdit="1"/>
              </p:cNvSpPr>
              <p:nvPr/>
            </p:nvSpPr>
            <p:spPr>
              <a:xfrm>
                <a:off x="4824028" y="4473116"/>
                <a:ext cx="1368152" cy="307777"/>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4860032" y="4977172"/>
                <a:ext cx="162018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=2</m:t>
                          </m:r>
                          <m:d>
                            <m:dPr>
                              <m:ctrlPr>
                                <a:rPr lang="en-GB" sz="1400" b="0" i="1" smtClean="0">
                                  <a:latin typeface="Cambria Math" panose="02040503050406030204" pitchFamily="18" charset="0"/>
                                </a:rPr>
                              </m:ctrlPr>
                            </m:dPr>
                            <m:e>
                              <m:r>
                                <a:rPr lang="en-GB" sz="1400" b="0" i="1" smtClean="0">
                                  <a:latin typeface="Cambria Math"/>
                                </a:rPr>
                                <m:t>1−</m:t>
                              </m:r>
                              <m:r>
                                <a:rPr lang="en-GB" sz="1400" b="0" i="1" smtClean="0">
                                  <a:latin typeface="Cambria Math"/>
                                </a:rPr>
                                <m:t>𝑥</m:t>
                              </m:r>
                            </m:e>
                          </m:d>
                        </m:e>
                        <m:sup>
                          <m:r>
                            <a:rPr lang="en-GB" sz="1400" b="0" i="1" smtClean="0">
                              <a:latin typeface="Cambria Math"/>
                            </a:rPr>
                            <m:t>−3</m:t>
                          </m:r>
                        </m:sup>
                      </m:sSup>
                      <m:r>
                        <a:rPr lang="en-GB" sz="1400" b="0" i="1" smtClean="0">
                          <a:latin typeface="Cambria Math"/>
                        </a:rPr>
                        <m:t>(−1)</m:t>
                      </m:r>
                    </m:oMath>
                  </m:oMathPara>
                </a14:m>
                <a:endParaRPr lang="en-GB" sz="1400" dirty="0"/>
              </a:p>
            </p:txBody>
          </p:sp>
        </mc:Choice>
        <mc:Fallback xmlns="">
          <p:sp>
            <p:nvSpPr>
              <p:cNvPr id="35" name="TextBox 34"/>
              <p:cNvSpPr txBox="1">
                <a:spLocks noRot="1" noChangeAspect="1" noMove="1" noResize="1" noEditPoints="1" noAdjustHandles="1" noChangeArrowheads="1" noChangeShapeType="1" noTextEdit="1"/>
              </p:cNvSpPr>
              <p:nvPr/>
            </p:nvSpPr>
            <p:spPr>
              <a:xfrm>
                <a:off x="4860032" y="4977172"/>
                <a:ext cx="1620180" cy="307777"/>
              </a:xfrm>
              <a:prstGeom prst="rect">
                <a:avLst/>
              </a:prstGeom>
              <a:blipFill>
                <a:blip r:embed="rId17"/>
                <a:stretch>
                  <a:fillRect b="-7843"/>
                </a:stretch>
              </a:blipFill>
            </p:spPr>
            <p:txBody>
              <a:bodyPr/>
              <a:lstStyle/>
              <a:p>
                <a:r>
                  <a:rPr lang="en-GB">
                    <a:noFill/>
                  </a:rPr>
                  <a:t> </a:t>
                </a:r>
              </a:p>
            </p:txBody>
          </p:sp>
        </mc:Fallback>
      </mc:AlternateContent>
      <p:sp>
        <p:nvSpPr>
          <p:cNvPr id="36" name="Arc 35"/>
          <p:cNvSpPr/>
          <p:nvPr/>
        </p:nvSpPr>
        <p:spPr>
          <a:xfrm>
            <a:off x="6264188" y="4617132"/>
            <a:ext cx="324036" cy="531164"/>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Arc 36"/>
          <p:cNvSpPr/>
          <p:nvPr/>
        </p:nvSpPr>
        <p:spPr>
          <a:xfrm>
            <a:off x="6264188" y="5157192"/>
            <a:ext cx="324036" cy="531164"/>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TextBox 37"/>
          <p:cNvSpPr txBox="1"/>
          <p:nvPr/>
        </p:nvSpPr>
        <p:spPr>
          <a:xfrm>
            <a:off x="6516216" y="4725144"/>
            <a:ext cx="1224136" cy="288032"/>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Differentiate</a:t>
            </a:r>
            <a:endParaRPr lang="en-GB" sz="1200" dirty="0">
              <a:solidFill>
                <a:srgbClr val="FF0000"/>
              </a:solidFill>
              <a:latin typeface="Comic Sans MS" panose="030F0702030302020204" pitchFamily="66" charset="0"/>
            </a:endParaRPr>
          </a:p>
        </p:txBody>
      </p:sp>
      <p:sp>
        <p:nvSpPr>
          <p:cNvPr id="39" name="TextBox 38"/>
          <p:cNvSpPr txBox="1"/>
          <p:nvPr/>
        </p:nvSpPr>
        <p:spPr>
          <a:xfrm>
            <a:off x="6516216" y="5265204"/>
            <a:ext cx="900100" cy="288032"/>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Simplify</a:t>
            </a:r>
            <a:endParaRPr lang="en-GB" sz="1200" dirty="0">
              <a:solidFill>
                <a:srgbClr val="FF0000"/>
              </a:solidFill>
              <a:latin typeface="Comic Sans MS" panose="030F0702030302020204" pitchFamily="66" charset="0"/>
            </a:endParaRPr>
          </a:p>
        </p:txBody>
      </p:sp>
      <p:sp>
        <p:nvSpPr>
          <p:cNvPr id="40" name="Arc 39"/>
          <p:cNvSpPr/>
          <p:nvPr/>
        </p:nvSpPr>
        <p:spPr>
          <a:xfrm>
            <a:off x="6264188" y="4617132"/>
            <a:ext cx="324036" cy="531164"/>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1" name="TextBox 40"/>
              <p:cNvSpPr txBox="1"/>
              <p:nvPr/>
            </p:nvSpPr>
            <p:spPr>
              <a:xfrm>
                <a:off x="4860032" y="5481228"/>
                <a:ext cx="136815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=−2</m:t>
                          </m:r>
                          <m:d>
                            <m:dPr>
                              <m:ctrlPr>
                                <a:rPr lang="en-GB" sz="1400" b="0" i="1" smtClean="0">
                                  <a:latin typeface="Cambria Math" panose="02040503050406030204" pitchFamily="18" charset="0"/>
                                </a:rPr>
                              </m:ctrlPr>
                            </m:dPr>
                            <m:e>
                              <m:r>
                                <a:rPr lang="en-GB" sz="1400" b="0" i="1" smtClean="0">
                                  <a:latin typeface="Cambria Math"/>
                                </a:rPr>
                                <m:t>1−</m:t>
                              </m:r>
                              <m:r>
                                <a:rPr lang="en-GB" sz="1400" b="0" i="1" smtClean="0">
                                  <a:latin typeface="Cambria Math"/>
                                </a:rPr>
                                <m:t>𝑥</m:t>
                              </m:r>
                            </m:e>
                          </m:d>
                        </m:e>
                        <m:sup>
                          <m:r>
                            <a:rPr lang="en-GB" sz="1400" b="0" i="1" smtClean="0">
                              <a:latin typeface="Cambria Math"/>
                            </a:rPr>
                            <m:t>−3</m:t>
                          </m:r>
                        </m:sup>
                      </m:sSup>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4860032" y="5481228"/>
                <a:ext cx="1368152" cy="307777"/>
              </a:xfrm>
              <a:prstGeom prst="rect">
                <a:avLst/>
              </a:prstGeom>
              <a:blipFill>
                <a:blip r:embed="rId18"/>
                <a:stretch>
                  <a:fillRect/>
                </a:stretch>
              </a:blipFill>
            </p:spPr>
            <p:txBody>
              <a:bodyPr/>
              <a:lstStyle/>
              <a:p>
                <a:r>
                  <a:rPr lang="en-GB">
                    <a:noFill/>
                  </a:rPr>
                  <a:t> </a:t>
                </a:r>
              </a:p>
            </p:txBody>
          </p:sp>
        </mc:Fallback>
      </mc:AlternateContent>
      <p:sp>
        <p:nvSpPr>
          <p:cNvPr id="42" name="Arc 41"/>
          <p:cNvSpPr/>
          <p:nvPr/>
        </p:nvSpPr>
        <p:spPr>
          <a:xfrm>
            <a:off x="6264188" y="5157192"/>
            <a:ext cx="324036" cy="531164"/>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TextBox 42"/>
          <p:cNvSpPr txBox="1"/>
          <p:nvPr/>
        </p:nvSpPr>
        <p:spPr>
          <a:xfrm>
            <a:off x="6624228" y="5265204"/>
            <a:ext cx="900100" cy="288032"/>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Simplify</a:t>
            </a:r>
            <a:endParaRPr lang="en-GB" sz="1200" dirty="0">
              <a:solidFill>
                <a:srgbClr val="FF0000"/>
              </a:solidFill>
              <a:latin typeface="Comic Sans MS" panose="030F0702030302020204" pitchFamily="66" charset="0"/>
            </a:endParaRPr>
          </a:p>
        </p:txBody>
      </p:sp>
      <p:sp>
        <p:nvSpPr>
          <p:cNvPr id="44" name="TextBox 43"/>
          <p:cNvSpPr txBox="1"/>
          <p:nvPr/>
        </p:nvSpPr>
        <p:spPr>
          <a:xfrm>
            <a:off x="6552220" y="4761148"/>
            <a:ext cx="1223628"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Differentiate</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5" name="TextBox 44"/>
              <p:cNvSpPr txBox="1"/>
              <p:nvPr/>
            </p:nvSpPr>
            <p:spPr>
              <a:xfrm>
                <a:off x="4535996" y="3609020"/>
                <a:ext cx="972108" cy="52751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1400" i="1" smtClean="0">
                              <a:latin typeface="Cambria Math" panose="02040503050406030204" pitchFamily="18" charset="0"/>
                            </a:rPr>
                          </m:ctrlPr>
                        </m:fPr>
                        <m:num>
                          <m:r>
                            <a:rPr lang="en-GB" sz="1400" i="1">
                              <a:latin typeface="Cambria Math"/>
                            </a:rPr>
                            <m:t>−</m:t>
                          </m:r>
                          <m:r>
                            <a:rPr lang="en-GB" sz="1400" b="0" i="1" smtClean="0">
                              <a:latin typeface="Cambria Math"/>
                            </a:rPr>
                            <m:t>2</m:t>
                          </m:r>
                        </m:num>
                        <m:den>
                          <m:sSup>
                            <m:sSupPr>
                              <m:ctrlPr>
                                <a:rPr lang="en-GB" sz="1400" i="1" smtClean="0">
                                  <a:latin typeface="Cambria Math" panose="02040503050406030204" pitchFamily="18" charset="0"/>
                                </a:rPr>
                              </m:ctrlPr>
                            </m:sSupPr>
                            <m:e>
                              <m:d>
                                <m:dPr>
                                  <m:ctrlPr>
                                    <a:rPr lang="en-GB" sz="1400" i="1" smtClean="0">
                                      <a:latin typeface="Cambria Math" panose="02040503050406030204" pitchFamily="18" charset="0"/>
                                    </a:rPr>
                                  </m:ctrlPr>
                                </m:dPr>
                                <m:e>
                                  <m:r>
                                    <a:rPr lang="en-GB" sz="1400" b="0" i="1" smtClean="0">
                                      <a:latin typeface="Cambria Math"/>
                                    </a:rPr>
                                    <m:t>1−</m:t>
                                  </m:r>
                                  <m:r>
                                    <a:rPr lang="en-GB" sz="1400" b="0" i="1" smtClean="0">
                                      <a:latin typeface="Cambria Math"/>
                                    </a:rPr>
                                    <m:t>𝑥</m:t>
                                  </m:r>
                                </m:e>
                              </m:d>
                            </m:e>
                            <m:sup>
                              <m:r>
                                <a:rPr lang="en-GB" sz="1400" b="0" i="1" smtClean="0">
                                  <a:latin typeface="Cambria Math"/>
                                </a:rPr>
                                <m:t>3</m:t>
                              </m:r>
                            </m:sup>
                          </m:sSup>
                        </m:den>
                      </m:f>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4535996" y="3609020"/>
                <a:ext cx="972108" cy="527517"/>
              </a:xfrm>
              <a:prstGeom prst="rect">
                <a:avLst/>
              </a:prstGeom>
              <a:blipFill>
                <a:blip r:embed="rId19"/>
                <a:stretch>
                  <a:fillRect/>
                </a:stretch>
              </a:blipFill>
            </p:spPr>
            <p:txBody>
              <a:bodyPr/>
              <a:lstStyle/>
              <a:p>
                <a:r>
                  <a:rPr lang="en-GB">
                    <a:noFill/>
                  </a:rPr>
                  <a:t> </a:t>
                </a:r>
              </a:p>
            </p:txBody>
          </p:sp>
        </mc:Fallback>
      </mc:AlternateContent>
      <p:sp>
        <p:nvSpPr>
          <p:cNvPr id="8" name="TextBox 7"/>
          <p:cNvSpPr txBox="1"/>
          <p:nvPr/>
        </p:nvSpPr>
        <p:spPr>
          <a:xfrm>
            <a:off x="3923928" y="4437112"/>
            <a:ext cx="4824536" cy="954107"/>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If you prefer to leave the differentials in the ‘negative power’ form we use, that is ok. But be aware that sometimes you can simplify these and you might miss this if they aren’t written as above!</a:t>
            </a:r>
          </a:p>
        </p:txBody>
      </p:sp>
      <p:sp>
        <p:nvSpPr>
          <p:cNvPr id="46" name="TextBox 3">
            <a:extLst>
              <a:ext uri="{FF2B5EF4-FFF2-40B4-BE49-F238E27FC236}">
                <a16:creationId xmlns:a16="http://schemas.microsoft.com/office/drawing/2014/main" id="{7EC71ABA-624F-443A-BD75-53F3B5068CB0}"/>
              </a:ext>
            </a:extLst>
          </p:cNvPr>
          <p:cNvSpPr txBox="1"/>
          <p:nvPr/>
        </p:nvSpPr>
        <p:spPr>
          <a:xfrm>
            <a:off x="8718884" y="6550223"/>
            <a:ext cx="407484" cy="307777"/>
          </a:xfrm>
          <a:prstGeom prst="rect">
            <a:avLst/>
          </a:prstGeom>
          <a:noFill/>
        </p:spPr>
        <p:txBody>
          <a:bodyPr wrap="none" rtlCol="0">
            <a:spAutoFit/>
          </a:bodyPr>
          <a:lstStyle/>
          <a:p>
            <a:r>
              <a:rPr lang="en-US" sz="1400" dirty="0">
                <a:latin typeface="Comic Sans MS" pitchFamily="66" charset="0"/>
              </a:rPr>
              <a:t>2B</a:t>
            </a:r>
            <a:endParaRPr lang="en-GB" sz="1400" dirty="0">
              <a:latin typeface="Comic Sans MS" pitchFamily="66" charset="0"/>
            </a:endParaRPr>
          </a:p>
        </p:txBody>
      </p:sp>
      <p:sp>
        <p:nvSpPr>
          <p:cNvPr id="47" name="Title 1">
            <a:extLst>
              <a:ext uri="{FF2B5EF4-FFF2-40B4-BE49-F238E27FC236}">
                <a16:creationId xmlns:a16="http://schemas.microsoft.com/office/drawing/2014/main" id="{3B030A1C-863E-4420-9A13-6DA0BC69FF0A}"/>
              </a:ext>
            </a:extLst>
          </p:cNvPr>
          <p:cNvSpPr>
            <a:spLocks noGrp="1"/>
          </p:cNvSpPr>
          <p:nvPr>
            <p:ph type="title"/>
          </p:nvPr>
        </p:nvSpPr>
        <p:spPr>
          <a:xfrm>
            <a:off x="619187" y="218433"/>
            <a:ext cx="7886700" cy="1325563"/>
          </a:xfrm>
        </p:spPr>
        <p:txBody>
          <a:bodyPr/>
          <a:lstStyle/>
          <a:p>
            <a:pPr algn="ctr"/>
            <a:r>
              <a:rPr lang="en-GB" dirty="0">
                <a:latin typeface="Comic Sans MS" pitchFamily="66" charset="0"/>
              </a:rPr>
              <a:t>Series</a:t>
            </a:r>
          </a:p>
        </p:txBody>
      </p:sp>
    </p:spTree>
    <p:extLst>
      <p:ext uri="{BB962C8B-B14F-4D97-AF65-F5344CB8AC3E}">
        <p14:creationId xmlns:p14="http://schemas.microsoft.com/office/powerpoint/2010/main" val="569679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vertic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blinds(horizontal)">
                                      <p:cBhvr>
                                        <p:cTn id="22" dur="500"/>
                                        <p:tgtEl>
                                          <p:spTgt spid="3">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blinds(horizontal)">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blinds(horizontal)">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mph" presetSubtype="2" fill="hold" nodeType="clickEffect">
                                  <p:stCondLst>
                                    <p:cond delay="0"/>
                                  </p:stCondLst>
                                  <p:childTnLst>
                                    <p:animClr clrSpc="rgb" dir="cw">
                                      <p:cBhvr>
                                        <p:cTn id="41" dur="500" fill="hold"/>
                                        <p:tgtEl>
                                          <p:spTgt spid="7"/>
                                        </p:tgtEl>
                                        <p:attrNameLst>
                                          <p:attrName>fillcolor</p:attrName>
                                        </p:attrNameLst>
                                      </p:cBhvr>
                                      <p:to>
                                        <a:srgbClr val="FFCC99"/>
                                      </p:to>
                                    </p:animClr>
                                    <p:set>
                                      <p:cBhvr>
                                        <p:cTn id="42" dur="500" fill="hold"/>
                                        <p:tgtEl>
                                          <p:spTgt spid="7"/>
                                        </p:tgtEl>
                                        <p:attrNameLst>
                                          <p:attrName>fill.type</p:attrName>
                                        </p:attrNameLst>
                                      </p:cBhvr>
                                      <p:to>
                                        <p:strVal val="solid"/>
                                      </p:to>
                                    </p:set>
                                    <p:set>
                                      <p:cBhvr>
                                        <p:cTn id="43" dur="500" fill="hold"/>
                                        <p:tgtEl>
                                          <p:spTgt spid="7"/>
                                        </p:tgtEl>
                                        <p:attrNameLst>
                                          <p:attrName>fill.on</p:attrName>
                                        </p:attrNameLst>
                                      </p:cBhvr>
                                      <p:to>
                                        <p:strVal val="true"/>
                                      </p:to>
                                    </p:set>
                                  </p:childTnLst>
                                </p:cTn>
                              </p:par>
                              <p:par>
                                <p:cTn id="44" presetID="1" presetClass="emph" presetSubtype="2" fill="hold" nodeType="withEffect">
                                  <p:stCondLst>
                                    <p:cond delay="0"/>
                                  </p:stCondLst>
                                  <p:childTnLst>
                                    <p:animClr clrSpc="rgb" dir="cw">
                                      <p:cBhvr>
                                        <p:cTn id="45" dur="500" fill="hold"/>
                                        <p:tgtEl>
                                          <p:spTgt spid="19"/>
                                        </p:tgtEl>
                                        <p:attrNameLst>
                                          <p:attrName>fillcolor</p:attrName>
                                        </p:attrNameLst>
                                      </p:cBhvr>
                                      <p:to>
                                        <a:srgbClr val="FFCC99"/>
                                      </p:to>
                                    </p:animClr>
                                    <p:set>
                                      <p:cBhvr>
                                        <p:cTn id="46" dur="500" fill="hold"/>
                                        <p:tgtEl>
                                          <p:spTgt spid="19"/>
                                        </p:tgtEl>
                                        <p:attrNameLst>
                                          <p:attrName>fill.type</p:attrName>
                                        </p:attrNameLst>
                                      </p:cBhvr>
                                      <p:to>
                                        <p:strVal val="solid"/>
                                      </p:to>
                                    </p:set>
                                    <p:set>
                                      <p:cBhvr>
                                        <p:cTn id="47" dur="500" fill="hold"/>
                                        <p:tgtEl>
                                          <p:spTgt spid="19"/>
                                        </p:tgtEl>
                                        <p:attrNameLst>
                                          <p:attrName>fill.on</p:attrName>
                                        </p:attrNameLst>
                                      </p:cBhvr>
                                      <p:to>
                                        <p:strVal val="true"/>
                                      </p:to>
                                    </p:se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mph" presetSubtype="2" fill="hold" nodeType="clickEffect">
                                  <p:stCondLst>
                                    <p:cond delay="0"/>
                                  </p:stCondLst>
                                  <p:childTnLst>
                                    <p:animClr clrSpc="rgb" dir="cw">
                                      <p:cBhvr>
                                        <p:cTn id="56" dur="500" fill="hold"/>
                                        <p:tgtEl>
                                          <p:spTgt spid="7"/>
                                        </p:tgtEl>
                                        <p:attrNameLst>
                                          <p:attrName>fillcolor</p:attrName>
                                        </p:attrNameLst>
                                      </p:cBhvr>
                                      <p:to>
                                        <a:schemeClr val="bg1"/>
                                      </p:to>
                                    </p:animClr>
                                    <p:set>
                                      <p:cBhvr>
                                        <p:cTn id="57" dur="500" fill="hold"/>
                                        <p:tgtEl>
                                          <p:spTgt spid="7"/>
                                        </p:tgtEl>
                                        <p:attrNameLst>
                                          <p:attrName>fill.type</p:attrName>
                                        </p:attrNameLst>
                                      </p:cBhvr>
                                      <p:to>
                                        <p:strVal val="solid"/>
                                      </p:to>
                                    </p:set>
                                    <p:set>
                                      <p:cBhvr>
                                        <p:cTn id="58" dur="500" fill="hold"/>
                                        <p:tgtEl>
                                          <p:spTgt spid="7"/>
                                        </p:tgtEl>
                                        <p:attrNameLst>
                                          <p:attrName>fill.on</p:attrName>
                                        </p:attrNameLst>
                                      </p:cBhvr>
                                      <p:to>
                                        <p:strVal val="true"/>
                                      </p:to>
                                    </p:set>
                                  </p:childTnLst>
                                </p:cTn>
                              </p:par>
                              <p:par>
                                <p:cTn id="59" presetID="1" presetClass="emph" presetSubtype="2" fill="hold" nodeType="withEffect">
                                  <p:stCondLst>
                                    <p:cond delay="0"/>
                                  </p:stCondLst>
                                  <p:childTnLst>
                                    <p:animClr clrSpc="rgb" dir="cw">
                                      <p:cBhvr>
                                        <p:cTn id="60" dur="500" fill="hold"/>
                                        <p:tgtEl>
                                          <p:spTgt spid="19"/>
                                        </p:tgtEl>
                                        <p:attrNameLst>
                                          <p:attrName>fillcolor</p:attrName>
                                        </p:attrNameLst>
                                      </p:cBhvr>
                                      <p:to>
                                        <a:schemeClr val="bg1"/>
                                      </p:to>
                                    </p:animClr>
                                    <p:set>
                                      <p:cBhvr>
                                        <p:cTn id="61" dur="500" fill="hold"/>
                                        <p:tgtEl>
                                          <p:spTgt spid="19"/>
                                        </p:tgtEl>
                                        <p:attrNameLst>
                                          <p:attrName>fill.type</p:attrName>
                                        </p:attrNameLst>
                                      </p:cBhvr>
                                      <p:to>
                                        <p:strVal val="solid"/>
                                      </p:to>
                                    </p:set>
                                    <p:set>
                                      <p:cBhvr>
                                        <p:cTn id="62" dur="500" fill="hold"/>
                                        <p:tgtEl>
                                          <p:spTgt spid="19"/>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blinds(horizontal)">
                                      <p:cBhvr>
                                        <p:cTn id="67" dur="500"/>
                                        <p:tgtEl>
                                          <p:spTgt spid="2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blinds(horizontal)">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mph" presetSubtype="2" fill="hold" nodeType="clickEffect">
                                  <p:stCondLst>
                                    <p:cond delay="0"/>
                                  </p:stCondLst>
                                  <p:childTnLst>
                                    <p:animClr clrSpc="rgb" dir="cw">
                                      <p:cBhvr>
                                        <p:cTn id="76" dur="500" fill="hold"/>
                                        <p:tgtEl>
                                          <p:spTgt spid="18"/>
                                        </p:tgtEl>
                                        <p:attrNameLst>
                                          <p:attrName>fillcolor</p:attrName>
                                        </p:attrNameLst>
                                      </p:cBhvr>
                                      <p:to>
                                        <a:srgbClr val="FFCC99"/>
                                      </p:to>
                                    </p:animClr>
                                    <p:set>
                                      <p:cBhvr>
                                        <p:cTn id="77" dur="500" fill="hold"/>
                                        <p:tgtEl>
                                          <p:spTgt spid="18"/>
                                        </p:tgtEl>
                                        <p:attrNameLst>
                                          <p:attrName>fill.type</p:attrName>
                                        </p:attrNameLst>
                                      </p:cBhvr>
                                      <p:to>
                                        <p:strVal val="solid"/>
                                      </p:to>
                                    </p:set>
                                    <p:set>
                                      <p:cBhvr>
                                        <p:cTn id="78" dur="500" fill="hold"/>
                                        <p:tgtEl>
                                          <p:spTgt spid="18"/>
                                        </p:tgtEl>
                                        <p:attrNameLst>
                                          <p:attrName>fill.on</p:attrName>
                                        </p:attrNameLst>
                                      </p:cBhvr>
                                      <p:to>
                                        <p:strVal val="true"/>
                                      </p:to>
                                    </p:set>
                                  </p:childTnLst>
                                </p:cTn>
                              </p:par>
                              <p:par>
                                <p:cTn id="79" presetID="1" presetClass="emph" presetSubtype="2" fill="hold" nodeType="withEffect">
                                  <p:stCondLst>
                                    <p:cond delay="0"/>
                                  </p:stCondLst>
                                  <p:childTnLst>
                                    <p:animClr clrSpc="rgb" dir="cw">
                                      <p:cBhvr>
                                        <p:cTn id="80" dur="500" fill="hold"/>
                                        <p:tgtEl>
                                          <p:spTgt spid="20"/>
                                        </p:tgtEl>
                                        <p:attrNameLst>
                                          <p:attrName>fillcolor</p:attrName>
                                        </p:attrNameLst>
                                      </p:cBhvr>
                                      <p:to>
                                        <a:srgbClr val="FFCC99"/>
                                      </p:to>
                                    </p:animClr>
                                    <p:set>
                                      <p:cBhvr>
                                        <p:cTn id="81" dur="500" fill="hold"/>
                                        <p:tgtEl>
                                          <p:spTgt spid="20"/>
                                        </p:tgtEl>
                                        <p:attrNameLst>
                                          <p:attrName>fill.type</p:attrName>
                                        </p:attrNameLst>
                                      </p:cBhvr>
                                      <p:to>
                                        <p:strVal val="solid"/>
                                      </p:to>
                                    </p:set>
                                    <p:set>
                                      <p:cBhvr>
                                        <p:cTn id="82" dur="500" fill="hold"/>
                                        <p:tgtEl>
                                          <p:spTgt spid="20"/>
                                        </p:tgtEl>
                                        <p:attrNameLst>
                                          <p:attrName>fill.on</p:attrName>
                                        </p:attrNameLst>
                                      </p:cBhvr>
                                      <p:to>
                                        <p:strVal val="true"/>
                                      </p:to>
                                    </p:se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blinds(horizontal)">
                                      <p:cBhvr>
                                        <p:cTn id="87" dur="500"/>
                                        <p:tgtEl>
                                          <p:spTgt spid="14"/>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5"/>
                                        </p:tgtEl>
                                        <p:attrNameLst>
                                          <p:attrName>style.visibility</p:attrName>
                                        </p:attrNameLst>
                                      </p:cBhvr>
                                      <p:to>
                                        <p:strVal val="visible"/>
                                      </p:to>
                                    </p:set>
                                    <p:animEffect transition="in" filter="blinds(horizontal)">
                                      <p:cBhvr>
                                        <p:cTn id="92" dur="500"/>
                                        <p:tgtEl>
                                          <p:spTgt spid="15"/>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36"/>
                                        </p:tgtEl>
                                        <p:attrNameLst>
                                          <p:attrName>style.visibility</p:attrName>
                                        </p:attrNameLst>
                                      </p:cBhvr>
                                      <p:to>
                                        <p:strVal val="visible"/>
                                      </p:to>
                                    </p:set>
                                    <p:animEffect transition="in" filter="blinds(horizontal)">
                                      <p:cBhvr>
                                        <p:cTn id="97" dur="500"/>
                                        <p:tgtEl>
                                          <p:spTgt spid="36"/>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8"/>
                                        </p:tgtEl>
                                        <p:attrNameLst>
                                          <p:attrName>style.visibility</p:attrName>
                                        </p:attrNameLst>
                                      </p:cBhvr>
                                      <p:to>
                                        <p:strVal val="visible"/>
                                      </p:to>
                                    </p:set>
                                    <p:animEffect transition="in" filter="blinds(horizontal)">
                                      <p:cBhvr>
                                        <p:cTn id="102" dur="500"/>
                                        <p:tgtEl>
                                          <p:spTgt spid="38"/>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blinds(horizontal)">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blinds(horizontal)">
                                      <p:cBhvr>
                                        <p:cTn id="112" dur="500"/>
                                        <p:tgtEl>
                                          <p:spTgt spid="37"/>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9"/>
                                        </p:tgtEl>
                                        <p:attrNameLst>
                                          <p:attrName>style.visibility</p:attrName>
                                        </p:attrNameLst>
                                      </p:cBhvr>
                                      <p:to>
                                        <p:strVal val="visible"/>
                                      </p:to>
                                    </p:set>
                                    <p:animEffect transition="in" filter="blinds(horizontal)">
                                      <p:cBhvr>
                                        <p:cTn id="117" dur="500"/>
                                        <p:tgtEl>
                                          <p:spTgt spid="3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23"/>
                                        </p:tgtEl>
                                        <p:attrNameLst>
                                          <p:attrName>style.visibility</p:attrName>
                                        </p:attrNameLst>
                                      </p:cBhvr>
                                      <p:to>
                                        <p:strVal val="visible"/>
                                      </p:to>
                                    </p:set>
                                    <p:animEffect transition="in" filter="blinds(horizontal)">
                                      <p:cBhvr>
                                        <p:cTn id="122" dur="500"/>
                                        <p:tgtEl>
                                          <p:spTgt spid="23"/>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24"/>
                                        </p:tgtEl>
                                        <p:attrNameLst>
                                          <p:attrName>style.visibility</p:attrName>
                                        </p:attrNameLst>
                                      </p:cBhvr>
                                      <p:to>
                                        <p:strVal val="visible"/>
                                      </p:to>
                                    </p:set>
                                    <p:animEffect transition="in" filter="blinds(horizontal)">
                                      <p:cBhvr>
                                        <p:cTn id="127" dur="500"/>
                                        <p:tgtEl>
                                          <p:spTgt spid="24"/>
                                        </p:tgtEl>
                                      </p:cBhvr>
                                    </p:animEffect>
                                  </p:childTnLst>
                                </p:cTn>
                              </p:par>
                            </p:childTnLst>
                          </p:cTn>
                        </p:par>
                      </p:childTnLst>
                    </p:cTn>
                  </p:par>
                  <p:par>
                    <p:cTn id="128" fill="hold">
                      <p:stCondLst>
                        <p:cond delay="indefinite"/>
                      </p:stCondLst>
                      <p:childTnLst>
                        <p:par>
                          <p:cTn id="129" fill="hold">
                            <p:stCondLst>
                              <p:cond delay="0"/>
                            </p:stCondLst>
                            <p:childTnLst>
                              <p:par>
                                <p:cTn id="130" presetID="1" presetClass="emph" presetSubtype="2" fill="hold" nodeType="clickEffect">
                                  <p:stCondLst>
                                    <p:cond delay="0"/>
                                  </p:stCondLst>
                                  <p:childTnLst>
                                    <p:animClr clrSpc="rgb" dir="cw">
                                      <p:cBhvr>
                                        <p:cTn id="131" dur="500" fill="hold"/>
                                        <p:tgtEl>
                                          <p:spTgt spid="18"/>
                                        </p:tgtEl>
                                        <p:attrNameLst>
                                          <p:attrName>fillcolor</p:attrName>
                                        </p:attrNameLst>
                                      </p:cBhvr>
                                      <p:to>
                                        <a:schemeClr val="bg1"/>
                                      </p:to>
                                    </p:animClr>
                                    <p:set>
                                      <p:cBhvr>
                                        <p:cTn id="132" dur="500" fill="hold"/>
                                        <p:tgtEl>
                                          <p:spTgt spid="18"/>
                                        </p:tgtEl>
                                        <p:attrNameLst>
                                          <p:attrName>fill.type</p:attrName>
                                        </p:attrNameLst>
                                      </p:cBhvr>
                                      <p:to>
                                        <p:strVal val="solid"/>
                                      </p:to>
                                    </p:set>
                                    <p:set>
                                      <p:cBhvr>
                                        <p:cTn id="133" dur="500" fill="hold"/>
                                        <p:tgtEl>
                                          <p:spTgt spid="18"/>
                                        </p:tgtEl>
                                        <p:attrNameLst>
                                          <p:attrName>fill.on</p:attrName>
                                        </p:attrNameLst>
                                      </p:cBhvr>
                                      <p:to>
                                        <p:strVal val="true"/>
                                      </p:to>
                                    </p:set>
                                  </p:childTnLst>
                                </p:cTn>
                              </p:par>
                              <p:par>
                                <p:cTn id="134" presetID="1" presetClass="emph" presetSubtype="2" fill="hold" nodeType="withEffect">
                                  <p:stCondLst>
                                    <p:cond delay="0"/>
                                  </p:stCondLst>
                                  <p:childTnLst>
                                    <p:animClr clrSpc="rgb" dir="cw">
                                      <p:cBhvr>
                                        <p:cTn id="135" dur="500" fill="hold"/>
                                        <p:tgtEl>
                                          <p:spTgt spid="20"/>
                                        </p:tgtEl>
                                        <p:attrNameLst>
                                          <p:attrName>fillcolor</p:attrName>
                                        </p:attrNameLst>
                                      </p:cBhvr>
                                      <p:to>
                                        <a:schemeClr val="bg1"/>
                                      </p:to>
                                    </p:animClr>
                                    <p:set>
                                      <p:cBhvr>
                                        <p:cTn id="136" dur="500" fill="hold"/>
                                        <p:tgtEl>
                                          <p:spTgt spid="20"/>
                                        </p:tgtEl>
                                        <p:attrNameLst>
                                          <p:attrName>fill.type</p:attrName>
                                        </p:attrNameLst>
                                      </p:cBhvr>
                                      <p:to>
                                        <p:strVal val="solid"/>
                                      </p:to>
                                    </p:set>
                                    <p:set>
                                      <p:cBhvr>
                                        <p:cTn id="137" dur="500" fill="hold"/>
                                        <p:tgtEl>
                                          <p:spTgt spid="20"/>
                                        </p:tgtEl>
                                        <p:attrNameLst>
                                          <p:attrName>fill.on</p:attrName>
                                        </p:attrNameLst>
                                      </p:cBhvr>
                                      <p:to>
                                        <p:strVal val="true"/>
                                      </p:to>
                                    </p:set>
                                  </p:childTnLst>
                                </p:cTn>
                              </p:par>
                              <p:par>
                                <p:cTn id="138" presetID="3" presetClass="exit" presetSubtype="10" fill="hold" grpId="1" nodeType="withEffect">
                                  <p:stCondLst>
                                    <p:cond delay="0"/>
                                  </p:stCondLst>
                                  <p:childTnLst>
                                    <p:animEffect transition="out" filter="blinds(horizontal)">
                                      <p:cBhvr>
                                        <p:cTn id="139" dur="500"/>
                                        <p:tgtEl>
                                          <p:spTgt spid="15"/>
                                        </p:tgtEl>
                                      </p:cBhvr>
                                    </p:animEffect>
                                    <p:set>
                                      <p:cBhvr>
                                        <p:cTn id="140" dur="1" fill="hold">
                                          <p:stCondLst>
                                            <p:cond delay="499"/>
                                          </p:stCondLst>
                                        </p:cTn>
                                        <p:tgtEl>
                                          <p:spTgt spid="15"/>
                                        </p:tgtEl>
                                        <p:attrNameLst>
                                          <p:attrName>style.visibility</p:attrName>
                                        </p:attrNameLst>
                                      </p:cBhvr>
                                      <p:to>
                                        <p:strVal val="hidden"/>
                                      </p:to>
                                    </p:set>
                                  </p:childTnLst>
                                </p:cTn>
                              </p:par>
                              <p:par>
                                <p:cTn id="141" presetID="3" presetClass="exit" presetSubtype="10" fill="hold" grpId="1" nodeType="withEffect">
                                  <p:stCondLst>
                                    <p:cond delay="0"/>
                                  </p:stCondLst>
                                  <p:childTnLst>
                                    <p:animEffect transition="out" filter="blinds(horizontal)">
                                      <p:cBhvr>
                                        <p:cTn id="142" dur="500"/>
                                        <p:tgtEl>
                                          <p:spTgt spid="36"/>
                                        </p:tgtEl>
                                      </p:cBhvr>
                                    </p:animEffect>
                                    <p:set>
                                      <p:cBhvr>
                                        <p:cTn id="143" dur="1" fill="hold">
                                          <p:stCondLst>
                                            <p:cond delay="499"/>
                                          </p:stCondLst>
                                        </p:cTn>
                                        <p:tgtEl>
                                          <p:spTgt spid="36"/>
                                        </p:tgtEl>
                                        <p:attrNameLst>
                                          <p:attrName>style.visibility</p:attrName>
                                        </p:attrNameLst>
                                      </p:cBhvr>
                                      <p:to>
                                        <p:strVal val="hidden"/>
                                      </p:to>
                                    </p:set>
                                  </p:childTnLst>
                                </p:cTn>
                              </p:par>
                              <p:par>
                                <p:cTn id="144" presetID="3" presetClass="exit" presetSubtype="10" fill="hold" grpId="1" nodeType="withEffect">
                                  <p:stCondLst>
                                    <p:cond delay="0"/>
                                  </p:stCondLst>
                                  <p:childTnLst>
                                    <p:animEffect transition="out" filter="blinds(horizontal)">
                                      <p:cBhvr>
                                        <p:cTn id="145" dur="500"/>
                                        <p:tgtEl>
                                          <p:spTgt spid="38"/>
                                        </p:tgtEl>
                                      </p:cBhvr>
                                    </p:animEffect>
                                    <p:set>
                                      <p:cBhvr>
                                        <p:cTn id="146" dur="1" fill="hold">
                                          <p:stCondLst>
                                            <p:cond delay="499"/>
                                          </p:stCondLst>
                                        </p:cTn>
                                        <p:tgtEl>
                                          <p:spTgt spid="38"/>
                                        </p:tgtEl>
                                        <p:attrNameLst>
                                          <p:attrName>style.visibility</p:attrName>
                                        </p:attrNameLst>
                                      </p:cBhvr>
                                      <p:to>
                                        <p:strVal val="hidden"/>
                                      </p:to>
                                    </p:set>
                                  </p:childTnLst>
                                </p:cTn>
                              </p:par>
                              <p:par>
                                <p:cTn id="147" presetID="3" presetClass="exit" presetSubtype="10" fill="hold" grpId="1" nodeType="withEffect">
                                  <p:stCondLst>
                                    <p:cond delay="0"/>
                                  </p:stCondLst>
                                  <p:childTnLst>
                                    <p:animEffect transition="out" filter="blinds(horizontal)">
                                      <p:cBhvr>
                                        <p:cTn id="148" dur="500"/>
                                        <p:tgtEl>
                                          <p:spTgt spid="16"/>
                                        </p:tgtEl>
                                      </p:cBhvr>
                                    </p:animEffect>
                                    <p:set>
                                      <p:cBhvr>
                                        <p:cTn id="149" dur="1" fill="hold">
                                          <p:stCondLst>
                                            <p:cond delay="499"/>
                                          </p:stCondLst>
                                        </p:cTn>
                                        <p:tgtEl>
                                          <p:spTgt spid="16"/>
                                        </p:tgtEl>
                                        <p:attrNameLst>
                                          <p:attrName>style.visibility</p:attrName>
                                        </p:attrNameLst>
                                      </p:cBhvr>
                                      <p:to>
                                        <p:strVal val="hidden"/>
                                      </p:to>
                                    </p:set>
                                  </p:childTnLst>
                                </p:cTn>
                              </p:par>
                              <p:par>
                                <p:cTn id="150" presetID="3" presetClass="exit" presetSubtype="10" fill="hold" grpId="1" nodeType="withEffect">
                                  <p:stCondLst>
                                    <p:cond delay="0"/>
                                  </p:stCondLst>
                                  <p:childTnLst>
                                    <p:animEffect transition="out" filter="blinds(horizontal)">
                                      <p:cBhvr>
                                        <p:cTn id="151" dur="500"/>
                                        <p:tgtEl>
                                          <p:spTgt spid="37"/>
                                        </p:tgtEl>
                                      </p:cBhvr>
                                    </p:animEffect>
                                    <p:set>
                                      <p:cBhvr>
                                        <p:cTn id="152" dur="1" fill="hold">
                                          <p:stCondLst>
                                            <p:cond delay="499"/>
                                          </p:stCondLst>
                                        </p:cTn>
                                        <p:tgtEl>
                                          <p:spTgt spid="37"/>
                                        </p:tgtEl>
                                        <p:attrNameLst>
                                          <p:attrName>style.visibility</p:attrName>
                                        </p:attrNameLst>
                                      </p:cBhvr>
                                      <p:to>
                                        <p:strVal val="hidden"/>
                                      </p:to>
                                    </p:set>
                                  </p:childTnLst>
                                </p:cTn>
                              </p:par>
                              <p:par>
                                <p:cTn id="153" presetID="3" presetClass="exit" presetSubtype="10" fill="hold" grpId="1" nodeType="withEffect">
                                  <p:stCondLst>
                                    <p:cond delay="0"/>
                                  </p:stCondLst>
                                  <p:childTnLst>
                                    <p:animEffect transition="out" filter="blinds(horizontal)">
                                      <p:cBhvr>
                                        <p:cTn id="154" dur="500"/>
                                        <p:tgtEl>
                                          <p:spTgt spid="39"/>
                                        </p:tgtEl>
                                      </p:cBhvr>
                                    </p:animEffect>
                                    <p:set>
                                      <p:cBhvr>
                                        <p:cTn id="155" dur="1" fill="hold">
                                          <p:stCondLst>
                                            <p:cond delay="499"/>
                                          </p:stCondLst>
                                        </p:cTn>
                                        <p:tgtEl>
                                          <p:spTgt spid="39"/>
                                        </p:tgtEl>
                                        <p:attrNameLst>
                                          <p:attrName>style.visibility</p:attrName>
                                        </p:attrNameLst>
                                      </p:cBhvr>
                                      <p:to>
                                        <p:strVal val="hidden"/>
                                      </p:to>
                                    </p:set>
                                  </p:childTnLst>
                                </p:cTn>
                              </p:par>
                              <p:par>
                                <p:cTn id="156" presetID="3" presetClass="exit" presetSubtype="10" fill="hold" grpId="1" nodeType="withEffect">
                                  <p:stCondLst>
                                    <p:cond delay="0"/>
                                  </p:stCondLst>
                                  <p:childTnLst>
                                    <p:animEffect transition="out" filter="blinds(horizontal)">
                                      <p:cBhvr>
                                        <p:cTn id="157" dur="500"/>
                                        <p:tgtEl>
                                          <p:spTgt spid="23"/>
                                        </p:tgtEl>
                                      </p:cBhvr>
                                    </p:animEffect>
                                    <p:set>
                                      <p:cBhvr>
                                        <p:cTn id="158" dur="1" fill="hold">
                                          <p:stCondLst>
                                            <p:cond delay="499"/>
                                          </p:stCondLst>
                                        </p:cTn>
                                        <p:tgtEl>
                                          <p:spTgt spid="23"/>
                                        </p:tgtEl>
                                        <p:attrNameLst>
                                          <p:attrName>style.visibility</p:attrName>
                                        </p:attrNameLst>
                                      </p:cBhvr>
                                      <p:to>
                                        <p:strVal val="hidden"/>
                                      </p:to>
                                    </p:set>
                                  </p:childTnLst>
                                </p:cTn>
                              </p:par>
                            </p:childTnLst>
                          </p:cTn>
                        </p:par>
                      </p:childTnLst>
                    </p:cTn>
                  </p:par>
                  <p:par>
                    <p:cTn id="159" fill="hold">
                      <p:stCondLst>
                        <p:cond delay="indefinite"/>
                      </p:stCondLst>
                      <p:childTnLst>
                        <p:par>
                          <p:cTn id="160" fill="hold">
                            <p:stCondLst>
                              <p:cond delay="0"/>
                            </p:stCondLst>
                            <p:childTnLst>
                              <p:par>
                                <p:cTn id="161" presetID="3" presetClass="entr" presetSubtype="10" fill="hold" grpId="0" nodeType="clickEffect">
                                  <p:stCondLst>
                                    <p:cond delay="0"/>
                                  </p:stCondLst>
                                  <p:childTnLst>
                                    <p:set>
                                      <p:cBhvr>
                                        <p:cTn id="162" dur="1" fill="hold">
                                          <p:stCondLst>
                                            <p:cond delay="0"/>
                                          </p:stCondLst>
                                        </p:cTn>
                                        <p:tgtEl>
                                          <p:spTgt spid="31"/>
                                        </p:tgtEl>
                                        <p:attrNameLst>
                                          <p:attrName>style.visibility</p:attrName>
                                        </p:attrNameLst>
                                      </p:cBhvr>
                                      <p:to>
                                        <p:strVal val="visible"/>
                                      </p:to>
                                    </p:set>
                                    <p:animEffect transition="in" filter="blinds(horizontal)">
                                      <p:cBhvr>
                                        <p:cTn id="163" dur="500"/>
                                        <p:tgtEl>
                                          <p:spTgt spid="31"/>
                                        </p:tgtEl>
                                      </p:cBhvr>
                                    </p:animEffect>
                                  </p:childTnLst>
                                </p:cTn>
                              </p:par>
                            </p:childTnLst>
                          </p:cTn>
                        </p:par>
                      </p:childTnLst>
                    </p:cTn>
                  </p:par>
                  <p:par>
                    <p:cTn id="164" fill="hold">
                      <p:stCondLst>
                        <p:cond delay="indefinite"/>
                      </p:stCondLst>
                      <p:childTnLst>
                        <p:par>
                          <p:cTn id="165" fill="hold">
                            <p:stCondLst>
                              <p:cond delay="0"/>
                            </p:stCondLst>
                            <p:childTnLst>
                              <p:par>
                                <p:cTn id="166" presetID="3" presetClass="entr" presetSubtype="10" fill="hold" grpId="0" nodeType="clickEffect">
                                  <p:stCondLst>
                                    <p:cond delay="0"/>
                                  </p:stCondLst>
                                  <p:childTnLst>
                                    <p:set>
                                      <p:cBhvr>
                                        <p:cTn id="167" dur="1" fill="hold">
                                          <p:stCondLst>
                                            <p:cond delay="0"/>
                                          </p:stCondLst>
                                        </p:cTn>
                                        <p:tgtEl>
                                          <p:spTgt spid="32"/>
                                        </p:tgtEl>
                                        <p:attrNameLst>
                                          <p:attrName>style.visibility</p:attrName>
                                        </p:attrNameLst>
                                      </p:cBhvr>
                                      <p:to>
                                        <p:strVal val="visible"/>
                                      </p:to>
                                    </p:set>
                                    <p:animEffect transition="in" filter="blinds(horizontal)">
                                      <p:cBhvr>
                                        <p:cTn id="168" dur="500"/>
                                        <p:tgtEl>
                                          <p:spTgt spid="32"/>
                                        </p:tgtEl>
                                      </p:cBhvr>
                                    </p:animEffect>
                                  </p:childTnLst>
                                </p:cTn>
                              </p:par>
                            </p:childTnLst>
                          </p:cTn>
                        </p:par>
                      </p:childTnLst>
                    </p:cTn>
                  </p:par>
                  <p:par>
                    <p:cTn id="169" fill="hold">
                      <p:stCondLst>
                        <p:cond delay="indefinite"/>
                      </p:stCondLst>
                      <p:childTnLst>
                        <p:par>
                          <p:cTn id="170" fill="hold">
                            <p:stCondLst>
                              <p:cond delay="0"/>
                            </p:stCondLst>
                            <p:childTnLst>
                              <p:par>
                                <p:cTn id="171" presetID="1" presetClass="emph" presetSubtype="2" fill="hold" nodeType="clickEffect">
                                  <p:stCondLst>
                                    <p:cond delay="0"/>
                                  </p:stCondLst>
                                  <p:childTnLst>
                                    <p:animClr clrSpc="rgb" dir="cw">
                                      <p:cBhvr>
                                        <p:cTn id="172" dur="500" fill="hold"/>
                                        <p:tgtEl>
                                          <p:spTgt spid="18"/>
                                        </p:tgtEl>
                                        <p:attrNameLst>
                                          <p:attrName>fillcolor</p:attrName>
                                        </p:attrNameLst>
                                      </p:cBhvr>
                                      <p:to>
                                        <a:srgbClr val="FFCC99"/>
                                      </p:to>
                                    </p:animClr>
                                    <p:set>
                                      <p:cBhvr>
                                        <p:cTn id="173" dur="500" fill="hold"/>
                                        <p:tgtEl>
                                          <p:spTgt spid="18"/>
                                        </p:tgtEl>
                                        <p:attrNameLst>
                                          <p:attrName>fill.type</p:attrName>
                                        </p:attrNameLst>
                                      </p:cBhvr>
                                      <p:to>
                                        <p:strVal val="solid"/>
                                      </p:to>
                                    </p:set>
                                    <p:set>
                                      <p:cBhvr>
                                        <p:cTn id="174" dur="500" fill="hold"/>
                                        <p:tgtEl>
                                          <p:spTgt spid="18"/>
                                        </p:tgtEl>
                                        <p:attrNameLst>
                                          <p:attrName>fill.on</p:attrName>
                                        </p:attrNameLst>
                                      </p:cBhvr>
                                      <p:to>
                                        <p:strVal val="true"/>
                                      </p:to>
                                    </p:set>
                                  </p:childTnLst>
                                </p:cTn>
                              </p:par>
                              <p:par>
                                <p:cTn id="175" presetID="1" presetClass="emph" presetSubtype="2" fill="hold" nodeType="withEffect">
                                  <p:stCondLst>
                                    <p:cond delay="0"/>
                                  </p:stCondLst>
                                  <p:childTnLst>
                                    <p:animClr clrSpc="rgb" dir="cw">
                                      <p:cBhvr>
                                        <p:cTn id="176" dur="500" fill="hold"/>
                                        <p:tgtEl>
                                          <p:spTgt spid="20"/>
                                        </p:tgtEl>
                                        <p:attrNameLst>
                                          <p:attrName>fillcolor</p:attrName>
                                        </p:attrNameLst>
                                      </p:cBhvr>
                                      <p:to>
                                        <a:srgbClr val="FFCC99"/>
                                      </p:to>
                                    </p:animClr>
                                    <p:set>
                                      <p:cBhvr>
                                        <p:cTn id="177" dur="500" fill="hold"/>
                                        <p:tgtEl>
                                          <p:spTgt spid="20"/>
                                        </p:tgtEl>
                                        <p:attrNameLst>
                                          <p:attrName>fill.type</p:attrName>
                                        </p:attrNameLst>
                                      </p:cBhvr>
                                      <p:to>
                                        <p:strVal val="solid"/>
                                      </p:to>
                                    </p:set>
                                    <p:set>
                                      <p:cBhvr>
                                        <p:cTn id="178" dur="500" fill="hold"/>
                                        <p:tgtEl>
                                          <p:spTgt spid="20"/>
                                        </p:tgtEl>
                                        <p:attrNameLst>
                                          <p:attrName>fill.on</p:attrName>
                                        </p:attrNameLst>
                                      </p:cBhvr>
                                      <p:to>
                                        <p:strVal val="true"/>
                                      </p:to>
                                    </p:set>
                                  </p:childTnLst>
                                </p:cTn>
                              </p:par>
                            </p:childTnLst>
                          </p:cTn>
                        </p:par>
                      </p:childTnLst>
                    </p:cTn>
                  </p:par>
                  <p:par>
                    <p:cTn id="179" fill="hold">
                      <p:stCondLst>
                        <p:cond delay="indefinite"/>
                      </p:stCondLst>
                      <p:childTnLst>
                        <p:par>
                          <p:cTn id="180" fill="hold">
                            <p:stCondLst>
                              <p:cond delay="0"/>
                            </p:stCondLst>
                            <p:childTnLst>
                              <p:par>
                                <p:cTn id="181" presetID="3" presetClass="entr" presetSubtype="10" fill="hold" grpId="0" nodeType="clickEffect">
                                  <p:stCondLst>
                                    <p:cond delay="0"/>
                                  </p:stCondLst>
                                  <p:childTnLst>
                                    <p:set>
                                      <p:cBhvr>
                                        <p:cTn id="182" dur="1" fill="hold">
                                          <p:stCondLst>
                                            <p:cond delay="0"/>
                                          </p:stCondLst>
                                        </p:cTn>
                                        <p:tgtEl>
                                          <p:spTgt spid="25"/>
                                        </p:tgtEl>
                                        <p:attrNameLst>
                                          <p:attrName>style.visibility</p:attrName>
                                        </p:attrNameLst>
                                      </p:cBhvr>
                                      <p:to>
                                        <p:strVal val="visible"/>
                                      </p:to>
                                    </p:set>
                                    <p:animEffect transition="in" filter="blinds(horizontal)">
                                      <p:cBhvr>
                                        <p:cTn id="183" dur="500"/>
                                        <p:tgtEl>
                                          <p:spTgt spid="25"/>
                                        </p:tgtEl>
                                      </p:cBhvr>
                                    </p:animEffect>
                                  </p:childTnLst>
                                </p:cTn>
                              </p:par>
                            </p:childTnLst>
                          </p:cTn>
                        </p:par>
                      </p:childTnLst>
                    </p:cTn>
                  </p:par>
                  <p:par>
                    <p:cTn id="184" fill="hold">
                      <p:stCondLst>
                        <p:cond delay="indefinite"/>
                      </p:stCondLst>
                      <p:childTnLst>
                        <p:par>
                          <p:cTn id="185" fill="hold">
                            <p:stCondLst>
                              <p:cond delay="0"/>
                            </p:stCondLst>
                            <p:childTnLst>
                              <p:par>
                                <p:cTn id="186" presetID="3" presetClass="entr" presetSubtype="10" fill="hold" grpId="0" nodeType="clickEffect">
                                  <p:stCondLst>
                                    <p:cond delay="0"/>
                                  </p:stCondLst>
                                  <p:childTnLst>
                                    <p:set>
                                      <p:cBhvr>
                                        <p:cTn id="187" dur="1" fill="hold">
                                          <p:stCondLst>
                                            <p:cond delay="0"/>
                                          </p:stCondLst>
                                        </p:cTn>
                                        <p:tgtEl>
                                          <p:spTgt spid="34"/>
                                        </p:tgtEl>
                                        <p:attrNameLst>
                                          <p:attrName>style.visibility</p:attrName>
                                        </p:attrNameLst>
                                      </p:cBhvr>
                                      <p:to>
                                        <p:strVal val="visible"/>
                                      </p:to>
                                    </p:set>
                                    <p:animEffect transition="in" filter="blinds(horizontal)">
                                      <p:cBhvr>
                                        <p:cTn id="188" dur="500"/>
                                        <p:tgtEl>
                                          <p:spTgt spid="34"/>
                                        </p:tgtEl>
                                      </p:cBhvr>
                                    </p:animEffect>
                                  </p:childTnLst>
                                </p:cTn>
                              </p:par>
                            </p:childTnLst>
                          </p:cTn>
                        </p:par>
                      </p:childTnLst>
                    </p:cTn>
                  </p:par>
                  <p:par>
                    <p:cTn id="189" fill="hold">
                      <p:stCondLst>
                        <p:cond delay="indefinite"/>
                      </p:stCondLst>
                      <p:childTnLst>
                        <p:par>
                          <p:cTn id="190" fill="hold">
                            <p:stCondLst>
                              <p:cond delay="0"/>
                            </p:stCondLst>
                            <p:childTnLst>
                              <p:par>
                                <p:cTn id="191" presetID="3" presetClass="entr" presetSubtype="10" fill="hold" grpId="0" nodeType="clickEffect">
                                  <p:stCondLst>
                                    <p:cond delay="0"/>
                                  </p:stCondLst>
                                  <p:childTnLst>
                                    <p:set>
                                      <p:cBhvr>
                                        <p:cTn id="192" dur="1" fill="hold">
                                          <p:stCondLst>
                                            <p:cond delay="0"/>
                                          </p:stCondLst>
                                        </p:cTn>
                                        <p:tgtEl>
                                          <p:spTgt spid="40"/>
                                        </p:tgtEl>
                                        <p:attrNameLst>
                                          <p:attrName>style.visibility</p:attrName>
                                        </p:attrNameLst>
                                      </p:cBhvr>
                                      <p:to>
                                        <p:strVal val="visible"/>
                                      </p:to>
                                    </p:set>
                                    <p:animEffect transition="in" filter="blinds(horizontal)">
                                      <p:cBhvr>
                                        <p:cTn id="193" dur="500"/>
                                        <p:tgtEl>
                                          <p:spTgt spid="40"/>
                                        </p:tgtEl>
                                      </p:cBhvr>
                                    </p:animEffect>
                                  </p:childTnLst>
                                </p:cTn>
                              </p:par>
                            </p:childTnLst>
                          </p:cTn>
                        </p:par>
                      </p:childTnLst>
                    </p:cTn>
                  </p:par>
                  <p:par>
                    <p:cTn id="194" fill="hold">
                      <p:stCondLst>
                        <p:cond delay="indefinite"/>
                      </p:stCondLst>
                      <p:childTnLst>
                        <p:par>
                          <p:cTn id="195" fill="hold">
                            <p:stCondLst>
                              <p:cond delay="0"/>
                            </p:stCondLst>
                            <p:childTnLst>
                              <p:par>
                                <p:cTn id="196" presetID="3" presetClass="entr" presetSubtype="10" fill="hold" grpId="0" nodeType="clickEffect">
                                  <p:stCondLst>
                                    <p:cond delay="0"/>
                                  </p:stCondLst>
                                  <p:childTnLst>
                                    <p:set>
                                      <p:cBhvr>
                                        <p:cTn id="197" dur="1" fill="hold">
                                          <p:stCondLst>
                                            <p:cond delay="0"/>
                                          </p:stCondLst>
                                        </p:cTn>
                                        <p:tgtEl>
                                          <p:spTgt spid="44"/>
                                        </p:tgtEl>
                                        <p:attrNameLst>
                                          <p:attrName>style.visibility</p:attrName>
                                        </p:attrNameLst>
                                      </p:cBhvr>
                                      <p:to>
                                        <p:strVal val="visible"/>
                                      </p:to>
                                    </p:set>
                                    <p:animEffect transition="in" filter="blinds(horizontal)">
                                      <p:cBhvr>
                                        <p:cTn id="198" dur="500"/>
                                        <p:tgtEl>
                                          <p:spTgt spid="44"/>
                                        </p:tgtEl>
                                      </p:cBhvr>
                                    </p:animEffect>
                                  </p:childTnLst>
                                </p:cTn>
                              </p:par>
                            </p:childTnLst>
                          </p:cTn>
                        </p:par>
                      </p:childTnLst>
                    </p:cTn>
                  </p:par>
                  <p:par>
                    <p:cTn id="199" fill="hold">
                      <p:stCondLst>
                        <p:cond delay="indefinite"/>
                      </p:stCondLst>
                      <p:childTnLst>
                        <p:par>
                          <p:cTn id="200" fill="hold">
                            <p:stCondLst>
                              <p:cond delay="0"/>
                            </p:stCondLst>
                            <p:childTnLst>
                              <p:par>
                                <p:cTn id="201" presetID="3" presetClass="entr" presetSubtype="10" fill="hold" grpId="0" nodeType="clickEffect">
                                  <p:stCondLst>
                                    <p:cond delay="0"/>
                                  </p:stCondLst>
                                  <p:childTnLst>
                                    <p:set>
                                      <p:cBhvr>
                                        <p:cTn id="202" dur="1" fill="hold">
                                          <p:stCondLst>
                                            <p:cond delay="0"/>
                                          </p:stCondLst>
                                        </p:cTn>
                                        <p:tgtEl>
                                          <p:spTgt spid="35"/>
                                        </p:tgtEl>
                                        <p:attrNameLst>
                                          <p:attrName>style.visibility</p:attrName>
                                        </p:attrNameLst>
                                      </p:cBhvr>
                                      <p:to>
                                        <p:strVal val="visible"/>
                                      </p:to>
                                    </p:set>
                                    <p:animEffect transition="in" filter="blinds(horizontal)">
                                      <p:cBhvr>
                                        <p:cTn id="203" dur="500"/>
                                        <p:tgtEl>
                                          <p:spTgt spid="35"/>
                                        </p:tgtEl>
                                      </p:cBhvr>
                                    </p:animEffect>
                                  </p:childTnLst>
                                </p:cTn>
                              </p:par>
                            </p:childTnLst>
                          </p:cTn>
                        </p:par>
                      </p:childTnLst>
                    </p:cTn>
                  </p:par>
                  <p:par>
                    <p:cTn id="204" fill="hold">
                      <p:stCondLst>
                        <p:cond delay="indefinite"/>
                      </p:stCondLst>
                      <p:childTnLst>
                        <p:par>
                          <p:cTn id="205" fill="hold">
                            <p:stCondLst>
                              <p:cond delay="0"/>
                            </p:stCondLst>
                            <p:childTnLst>
                              <p:par>
                                <p:cTn id="206" presetID="3" presetClass="entr" presetSubtype="10" fill="hold" grpId="0" nodeType="clickEffect">
                                  <p:stCondLst>
                                    <p:cond delay="0"/>
                                  </p:stCondLst>
                                  <p:childTnLst>
                                    <p:set>
                                      <p:cBhvr>
                                        <p:cTn id="207" dur="1" fill="hold">
                                          <p:stCondLst>
                                            <p:cond delay="0"/>
                                          </p:stCondLst>
                                        </p:cTn>
                                        <p:tgtEl>
                                          <p:spTgt spid="42"/>
                                        </p:tgtEl>
                                        <p:attrNameLst>
                                          <p:attrName>style.visibility</p:attrName>
                                        </p:attrNameLst>
                                      </p:cBhvr>
                                      <p:to>
                                        <p:strVal val="visible"/>
                                      </p:to>
                                    </p:set>
                                    <p:animEffect transition="in" filter="blinds(horizontal)">
                                      <p:cBhvr>
                                        <p:cTn id="208" dur="500"/>
                                        <p:tgtEl>
                                          <p:spTgt spid="42"/>
                                        </p:tgtEl>
                                      </p:cBhvr>
                                    </p:animEffect>
                                  </p:childTnLst>
                                </p:cTn>
                              </p:par>
                            </p:childTnLst>
                          </p:cTn>
                        </p:par>
                      </p:childTnLst>
                    </p:cTn>
                  </p:par>
                  <p:par>
                    <p:cTn id="209" fill="hold">
                      <p:stCondLst>
                        <p:cond delay="indefinite"/>
                      </p:stCondLst>
                      <p:childTnLst>
                        <p:par>
                          <p:cTn id="210" fill="hold">
                            <p:stCondLst>
                              <p:cond delay="0"/>
                            </p:stCondLst>
                            <p:childTnLst>
                              <p:par>
                                <p:cTn id="211" presetID="3" presetClass="entr" presetSubtype="10" fill="hold" grpId="0" nodeType="clickEffect">
                                  <p:stCondLst>
                                    <p:cond delay="0"/>
                                  </p:stCondLst>
                                  <p:childTnLst>
                                    <p:set>
                                      <p:cBhvr>
                                        <p:cTn id="212" dur="1" fill="hold">
                                          <p:stCondLst>
                                            <p:cond delay="0"/>
                                          </p:stCondLst>
                                        </p:cTn>
                                        <p:tgtEl>
                                          <p:spTgt spid="43"/>
                                        </p:tgtEl>
                                        <p:attrNameLst>
                                          <p:attrName>style.visibility</p:attrName>
                                        </p:attrNameLst>
                                      </p:cBhvr>
                                      <p:to>
                                        <p:strVal val="visible"/>
                                      </p:to>
                                    </p:set>
                                    <p:animEffect transition="in" filter="blinds(horizontal)">
                                      <p:cBhvr>
                                        <p:cTn id="213" dur="500"/>
                                        <p:tgtEl>
                                          <p:spTgt spid="43"/>
                                        </p:tgtEl>
                                      </p:cBhvr>
                                    </p:animEffect>
                                  </p:childTnLst>
                                </p:cTn>
                              </p:par>
                            </p:childTnLst>
                          </p:cTn>
                        </p:par>
                      </p:childTnLst>
                    </p:cTn>
                  </p:par>
                  <p:par>
                    <p:cTn id="214" fill="hold">
                      <p:stCondLst>
                        <p:cond delay="indefinite"/>
                      </p:stCondLst>
                      <p:childTnLst>
                        <p:par>
                          <p:cTn id="215" fill="hold">
                            <p:stCondLst>
                              <p:cond delay="0"/>
                            </p:stCondLst>
                            <p:childTnLst>
                              <p:par>
                                <p:cTn id="216" presetID="3" presetClass="entr" presetSubtype="10" fill="hold" grpId="0" nodeType="clickEffect">
                                  <p:stCondLst>
                                    <p:cond delay="0"/>
                                  </p:stCondLst>
                                  <p:childTnLst>
                                    <p:set>
                                      <p:cBhvr>
                                        <p:cTn id="217" dur="1" fill="hold">
                                          <p:stCondLst>
                                            <p:cond delay="0"/>
                                          </p:stCondLst>
                                        </p:cTn>
                                        <p:tgtEl>
                                          <p:spTgt spid="41"/>
                                        </p:tgtEl>
                                        <p:attrNameLst>
                                          <p:attrName>style.visibility</p:attrName>
                                        </p:attrNameLst>
                                      </p:cBhvr>
                                      <p:to>
                                        <p:strVal val="visible"/>
                                      </p:to>
                                    </p:set>
                                    <p:animEffect transition="in" filter="blinds(horizontal)">
                                      <p:cBhvr>
                                        <p:cTn id="218" dur="500"/>
                                        <p:tgtEl>
                                          <p:spTgt spid="41"/>
                                        </p:tgtEl>
                                      </p:cBhvr>
                                    </p:animEffect>
                                  </p:childTnLst>
                                </p:cTn>
                              </p:par>
                            </p:childTnLst>
                          </p:cTn>
                        </p:par>
                      </p:childTnLst>
                    </p:cTn>
                  </p:par>
                  <p:par>
                    <p:cTn id="219" fill="hold">
                      <p:stCondLst>
                        <p:cond delay="indefinite"/>
                      </p:stCondLst>
                      <p:childTnLst>
                        <p:par>
                          <p:cTn id="220" fill="hold">
                            <p:stCondLst>
                              <p:cond delay="0"/>
                            </p:stCondLst>
                            <p:childTnLst>
                              <p:par>
                                <p:cTn id="221" presetID="3" presetClass="entr" presetSubtype="10" fill="hold" grpId="0" nodeType="clickEffect">
                                  <p:stCondLst>
                                    <p:cond delay="0"/>
                                  </p:stCondLst>
                                  <p:childTnLst>
                                    <p:set>
                                      <p:cBhvr>
                                        <p:cTn id="222" dur="1" fill="hold">
                                          <p:stCondLst>
                                            <p:cond delay="0"/>
                                          </p:stCondLst>
                                        </p:cTn>
                                        <p:tgtEl>
                                          <p:spTgt spid="45"/>
                                        </p:tgtEl>
                                        <p:attrNameLst>
                                          <p:attrName>style.visibility</p:attrName>
                                        </p:attrNameLst>
                                      </p:cBhvr>
                                      <p:to>
                                        <p:strVal val="visible"/>
                                      </p:to>
                                    </p:set>
                                    <p:animEffect transition="in" filter="blinds(horizontal)">
                                      <p:cBhvr>
                                        <p:cTn id="223" dur="500"/>
                                        <p:tgtEl>
                                          <p:spTgt spid="45"/>
                                        </p:tgtEl>
                                      </p:cBhvr>
                                    </p:animEffect>
                                  </p:childTnLst>
                                </p:cTn>
                              </p:par>
                            </p:childTnLst>
                          </p:cTn>
                        </p:par>
                      </p:childTnLst>
                    </p:cTn>
                  </p:par>
                  <p:par>
                    <p:cTn id="224" fill="hold">
                      <p:stCondLst>
                        <p:cond delay="indefinite"/>
                      </p:stCondLst>
                      <p:childTnLst>
                        <p:par>
                          <p:cTn id="225" fill="hold">
                            <p:stCondLst>
                              <p:cond delay="0"/>
                            </p:stCondLst>
                            <p:childTnLst>
                              <p:par>
                                <p:cTn id="226" presetID="1" presetClass="emph" presetSubtype="2" fill="hold" nodeType="clickEffect">
                                  <p:stCondLst>
                                    <p:cond delay="0"/>
                                  </p:stCondLst>
                                  <p:childTnLst>
                                    <p:animClr clrSpc="rgb" dir="cw">
                                      <p:cBhvr>
                                        <p:cTn id="227" dur="500" fill="hold"/>
                                        <p:tgtEl>
                                          <p:spTgt spid="18"/>
                                        </p:tgtEl>
                                        <p:attrNameLst>
                                          <p:attrName>fillcolor</p:attrName>
                                        </p:attrNameLst>
                                      </p:cBhvr>
                                      <p:to>
                                        <a:schemeClr val="bg1"/>
                                      </p:to>
                                    </p:animClr>
                                    <p:set>
                                      <p:cBhvr>
                                        <p:cTn id="228" dur="500" fill="hold"/>
                                        <p:tgtEl>
                                          <p:spTgt spid="18"/>
                                        </p:tgtEl>
                                        <p:attrNameLst>
                                          <p:attrName>fill.type</p:attrName>
                                        </p:attrNameLst>
                                      </p:cBhvr>
                                      <p:to>
                                        <p:strVal val="solid"/>
                                      </p:to>
                                    </p:set>
                                    <p:set>
                                      <p:cBhvr>
                                        <p:cTn id="229" dur="500" fill="hold"/>
                                        <p:tgtEl>
                                          <p:spTgt spid="18"/>
                                        </p:tgtEl>
                                        <p:attrNameLst>
                                          <p:attrName>fill.on</p:attrName>
                                        </p:attrNameLst>
                                      </p:cBhvr>
                                      <p:to>
                                        <p:strVal val="true"/>
                                      </p:to>
                                    </p:set>
                                  </p:childTnLst>
                                </p:cTn>
                              </p:par>
                              <p:par>
                                <p:cTn id="230" presetID="1" presetClass="emph" presetSubtype="2" fill="hold" nodeType="withEffect">
                                  <p:stCondLst>
                                    <p:cond delay="0"/>
                                  </p:stCondLst>
                                  <p:childTnLst>
                                    <p:animClr clrSpc="rgb" dir="cw">
                                      <p:cBhvr>
                                        <p:cTn id="231" dur="500" fill="hold"/>
                                        <p:tgtEl>
                                          <p:spTgt spid="20"/>
                                        </p:tgtEl>
                                        <p:attrNameLst>
                                          <p:attrName>fillcolor</p:attrName>
                                        </p:attrNameLst>
                                      </p:cBhvr>
                                      <p:to>
                                        <a:schemeClr val="bg1"/>
                                      </p:to>
                                    </p:animClr>
                                    <p:set>
                                      <p:cBhvr>
                                        <p:cTn id="232" dur="500" fill="hold"/>
                                        <p:tgtEl>
                                          <p:spTgt spid="20"/>
                                        </p:tgtEl>
                                        <p:attrNameLst>
                                          <p:attrName>fill.type</p:attrName>
                                        </p:attrNameLst>
                                      </p:cBhvr>
                                      <p:to>
                                        <p:strVal val="solid"/>
                                      </p:to>
                                    </p:set>
                                    <p:set>
                                      <p:cBhvr>
                                        <p:cTn id="233" dur="500" fill="hold"/>
                                        <p:tgtEl>
                                          <p:spTgt spid="20"/>
                                        </p:tgtEl>
                                        <p:attrNameLst>
                                          <p:attrName>fill.on</p:attrName>
                                        </p:attrNameLst>
                                      </p:cBhvr>
                                      <p:to>
                                        <p:strVal val="true"/>
                                      </p:to>
                                    </p:set>
                                  </p:childTnLst>
                                </p:cTn>
                              </p:par>
                              <p:par>
                                <p:cTn id="234" presetID="3" presetClass="exit" presetSubtype="10" fill="hold" grpId="1" nodeType="withEffect">
                                  <p:stCondLst>
                                    <p:cond delay="0"/>
                                  </p:stCondLst>
                                  <p:childTnLst>
                                    <p:animEffect transition="out" filter="blinds(horizontal)">
                                      <p:cBhvr>
                                        <p:cTn id="235" dur="500"/>
                                        <p:tgtEl>
                                          <p:spTgt spid="34"/>
                                        </p:tgtEl>
                                      </p:cBhvr>
                                    </p:animEffect>
                                    <p:set>
                                      <p:cBhvr>
                                        <p:cTn id="236" dur="1" fill="hold">
                                          <p:stCondLst>
                                            <p:cond delay="499"/>
                                          </p:stCondLst>
                                        </p:cTn>
                                        <p:tgtEl>
                                          <p:spTgt spid="34"/>
                                        </p:tgtEl>
                                        <p:attrNameLst>
                                          <p:attrName>style.visibility</p:attrName>
                                        </p:attrNameLst>
                                      </p:cBhvr>
                                      <p:to>
                                        <p:strVal val="hidden"/>
                                      </p:to>
                                    </p:set>
                                  </p:childTnLst>
                                </p:cTn>
                              </p:par>
                              <p:par>
                                <p:cTn id="237" presetID="3" presetClass="exit" presetSubtype="10" fill="hold" grpId="1" nodeType="withEffect">
                                  <p:stCondLst>
                                    <p:cond delay="0"/>
                                  </p:stCondLst>
                                  <p:childTnLst>
                                    <p:animEffect transition="out" filter="blinds(horizontal)">
                                      <p:cBhvr>
                                        <p:cTn id="238" dur="500"/>
                                        <p:tgtEl>
                                          <p:spTgt spid="40"/>
                                        </p:tgtEl>
                                      </p:cBhvr>
                                    </p:animEffect>
                                    <p:set>
                                      <p:cBhvr>
                                        <p:cTn id="239" dur="1" fill="hold">
                                          <p:stCondLst>
                                            <p:cond delay="499"/>
                                          </p:stCondLst>
                                        </p:cTn>
                                        <p:tgtEl>
                                          <p:spTgt spid="40"/>
                                        </p:tgtEl>
                                        <p:attrNameLst>
                                          <p:attrName>style.visibility</p:attrName>
                                        </p:attrNameLst>
                                      </p:cBhvr>
                                      <p:to>
                                        <p:strVal val="hidden"/>
                                      </p:to>
                                    </p:set>
                                  </p:childTnLst>
                                </p:cTn>
                              </p:par>
                              <p:par>
                                <p:cTn id="240" presetID="3" presetClass="exit" presetSubtype="10" fill="hold" grpId="1" nodeType="withEffect">
                                  <p:stCondLst>
                                    <p:cond delay="0"/>
                                  </p:stCondLst>
                                  <p:childTnLst>
                                    <p:animEffect transition="out" filter="blinds(horizontal)">
                                      <p:cBhvr>
                                        <p:cTn id="241" dur="500"/>
                                        <p:tgtEl>
                                          <p:spTgt spid="44"/>
                                        </p:tgtEl>
                                      </p:cBhvr>
                                    </p:animEffect>
                                    <p:set>
                                      <p:cBhvr>
                                        <p:cTn id="242" dur="1" fill="hold">
                                          <p:stCondLst>
                                            <p:cond delay="499"/>
                                          </p:stCondLst>
                                        </p:cTn>
                                        <p:tgtEl>
                                          <p:spTgt spid="44"/>
                                        </p:tgtEl>
                                        <p:attrNameLst>
                                          <p:attrName>style.visibility</p:attrName>
                                        </p:attrNameLst>
                                      </p:cBhvr>
                                      <p:to>
                                        <p:strVal val="hidden"/>
                                      </p:to>
                                    </p:set>
                                  </p:childTnLst>
                                </p:cTn>
                              </p:par>
                              <p:par>
                                <p:cTn id="243" presetID="3" presetClass="exit" presetSubtype="10" fill="hold" grpId="1" nodeType="withEffect">
                                  <p:stCondLst>
                                    <p:cond delay="0"/>
                                  </p:stCondLst>
                                  <p:childTnLst>
                                    <p:animEffect transition="out" filter="blinds(horizontal)">
                                      <p:cBhvr>
                                        <p:cTn id="244" dur="500"/>
                                        <p:tgtEl>
                                          <p:spTgt spid="35"/>
                                        </p:tgtEl>
                                      </p:cBhvr>
                                    </p:animEffect>
                                    <p:set>
                                      <p:cBhvr>
                                        <p:cTn id="245" dur="1" fill="hold">
                                          <p:stCondLst>
                                            <p:cond delay="499"/>
                                          </p:stCondLst>
                                        </p:cTn>
                                        <p:tgtEl>
                                          <p:spTgt spid="35"/>
                                        </p:tgtEl>
                                        <p:attrNameLst>
                                          <p:attrName>style.visibility</p:attrName>
                                        </p:attrNameLst>
                                      </p:cBhvr>
                                      <p:to>
                                        <p:strVal val="hidden"/>
                                      </p:to>
                                    </p:set>
                                  </p:childTnLst>
                                </p:cTn>
                              </p:par>
                              <p:par>
                                <p:cTn id="246" presetID="3" presetClass="exit" presetSubtype="10" fill="hold" grpId="1" nodeType="withEffect">
                                  <p:stCondLst>
                                    <p:cond delay="0"/>
                                  </p:stCondLst>
                                  <p:childTnLst>
                                    <p:animEffect transition="out" filter="blinds(horizontal)">
                                      <p:cBhvr>
                                        <p:cTn id="247" dur="500"/>
                                        <p:tgtEl>
                                          <p:spTgt spid="42"/>
                                        </p:tgtEl>
                                      </p:cBhvr>
                                    </p:animEffect>
                                    <p:set>
                                      <p:cBhvr>
                                        <p:cTn id="248" dur="1" fill="hold">
                                          <p:stCondLst>
                                            <p:cond delay="499"/>
                                          </p:stCondLst>
                                        </p:cTn>
                                        <p:tgtEl>
                                          <p:spTgt spid="42"/>
                                        </p:tgtEl>
                                        <p:attrNameLst>
                                          <p:attrName>style.visibility</p:attrName>
                                        </p:attrNameLst>
                                      </p:cBhvr>
                                      <p:to>
                                        <p:strVal val="hidden"/>
                                      </p:to>
                                    </p:set>
                                  </p:childTnLst>
                                </p:cTn>
                              </p:par>
                              <p:par>
                                <p:cTn id="249" presetID="3" presetClass="exit" presetSubtype="10" fill="hold" grpId="1" nodeType="withEffect">
                                  <p:stCondLst>
                                    <p:cond delay="0"/>
                                  </p:stCondLst>
                                  <p:childTnLst>
                                    <p:animEffect transition="out" filter="blinds(horizontal)">
                                      <p:cBhvr>
                                        <p:cTn id="250" dur="500"/>
                                        <p:tgtEl>
                                          <p:spTgt spid="43"/>
                                        </p:tgtEl>
                                      </p:cBhvr>
                                    </p:animEffect>
                                    <p:set>
                                      <p:cBhvr>
                                        <p:cTn id="251" dur="1" fill="hold">
                                          <p:stCondLst>
                                            <p:cond delay="499"/>
                                          </p:stCondLst>
                                        </p:cTn>
                                        <p:tgtEl>
                                          <p:spTgt spid="43"/>
                                        </p:tgtEl>
                                        <p:attrNameLst>
                                          <p:attrName>style.visibility</p:attrName>
                                        </p:attrNameLst>
                                      </p:cBhvr>
                                      <p:to>
                                        <p:strVal val="hidden"/>
                                      </p:to>
                                    </p:set>
                                  </p:childTnLst>
                                </p:cTn>
                              </p:par>
                              <p:par>
                                <p:cTn id="252" presetID="3" presetClass="exit" presetSubtype="10" fill="hold" grpId="1" nodeType="withEffect">
                                  <p:stCondLst>
                                    <p:cond delay="0"/>
                                  </p:stCondLst>
                                  <p:childTnLst>
                                    <p:animEffect transition="out" filter="blinds(horizontal)">
                                      <p:cBhvr>
                                        <p:cTn id="253" dur="500"/>
                                        <p:tgtEl>
                                          <p:spTgt spid="41"/>
                                        </p:tgtEl>
                                      </p:cBhvr>
                                    </p:animEffect>
                                    <p:set>
                                      <p:cBhvr>
                                        <p:cTn id="254" dur="1" fill="hold">
                                          <p:stCondLst>
                                            <p:cond delay="499"/>
                                          </p:stCondLst>
                                        </p:cTn>
                                        <p:tgtEl>
                                          <p:spTgt spid="41"/>
                                        </p:tgtEl>
                                        <p:attrNameLst>
                                          <p:attrName>style.visibility</p:attrName>
                                        </p:attrNameLst>
                                      </p:cBhvr>
                                      <p:to>
                                        <p:strVal val="hidden"/>
                                      </p:to>
                                    </p:set>
                                  </p:childTnLst>
                                </p:cTn>
                              </p:par>
                            </p:childTnLst>
                          </p:cTn>
                        </p:par>
                      </p:childTnLst>
                    </p:cTn>
                  </p:par>
                  <p:par>
                    <p:cTn id="255" fill="hold">
                      <p:stCondLst>
                        <p:cond delay="indefinite"/>
                      </p:stCondLst>
                      <p:childTnLst>
                        <p:par>
                          <p:cTn id="256" fill="hold">
                            <p:stCondLst>
                              <p:cond delay="0"/>
                            </p:stCondLst>
                            <p:childTnLst>
                              <p:par>
                                <p:cTn id="257" presetID="3" presetClass="entr" presetSubtype="10" fill="hold" grpId="0" nodeType="clickEffect">
                                  <p:stCondLst>
                                    <p:cond delay="0"/>
                                  </p:stCondLst>
                                  <p:childTnLst>
                                    <p:set>
                                      <p:cBhvr>
                                        <p:cTn id="258" dur="1" fill="hold">
                                          <p:stCondLst>
                                            <p:cond delay="0"/>
                                          </p:stCondLst>
                                        </p:cTn>
                                        <p:tgtEl>
                                          <p:spTgt spid="8"/>
                                        </p:tgtEl>
                                        <p:attrNameLst>
                                          <p:attrName>style.visibility</p:attrName>
                                        </p:attrNameLst>
                                      </p:cBhvr>
                                      <p:to>
                                        <p:strVal val="visible"/>
                                      </p:to>
                                    </p:set>
                                    <p:animEffect transition="in" filter="blinds(horizontal)">
                                      <p:cBhvr>
                                        <p:cTn id="25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12" grpId="0"/>
      <p:bldP spid="13" grpId="0"/>
      <p:bldP spid="14" grpId="0"/>
      <p:bldP spid="15" grpId="0"/>
      <p:bldP spid="15" grpId="1"/>
      <p:bldP spid="16" grpId="0"/>
      <p:bldP spid="16" grpId="1"/>
      <p:bldP spid="23" grpId="0"/>
      <p:bldP spid="23" grpId="1"/>
      <p:bldP spid="24" grpId="0"/>
      <p:bldP spid="25" grpId="0"/>
      <p:bldP spid="27" grpId="0" animBg="1"/>
      <p:bldP spid="28" grpId="0"/>
      <p:bldP spid="29" grpId="0" animBg="1"/>
      <p:bldP spid="30" grpId="0"/>
      <p:bldP spid="31" grpId="0" animBg="1"/>
      <p:bldP spid="32" grpId="0"/>
      <p:bldP spid="34" grpId="0"/>
      <p:bldP spid="34" grpId="1"/>
      <p:bldP spid="35" grpId="0"/>
      <p:bldP spid="35" grpId="1"/>
      <p:bldP spid="36" grpId="0" animBg="1"/>
      <p:bldP spid="36" grpId="1" animBg="1"/>
      <p:bldP spid="37" grpId="0" animBg="1"/>
      <p:bldP spid="37" grpId="1" animBg="1"/>
      <p:bldP spid="38" grpId="0"/>
      <p:bldP spid="38" grpId="1"/>
      <p:bldP spid="39" grpId="0"/>
      <p:bldP spid="39" grpId="1"/>
      <p:bldP spid="40" grpId="0" animBg="1"/>
      <p:bldP spid="40" grpId="1" animBg="1"/>
      <p:bldP spid="41" grpId="0"/>
      <p:bldP spid="41" grpId="1"/>
      <p:bldP spid="42" grpId="0" animBg="1"/>
      <p:bldP spid="42" grpId="1" animBg="1"/>
      <p:bldP spid="43" grpId="0"/>
      <p:bldP spid="43" grpId="1"/>
      <p:bldP spid="44" grpId="0"/>
      <p:bldP spid="44" grpId="1"/>
      <p:bldP spid="45"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524" y="1600200"/>
            <a:ext cx="3240360" cy="4525963"/>
          </a:xfrm>
        </p:spPr>
        <p:txBody>
          <a:bodyPr>
            <a:normAutofit/>
          </a:bodyPr>
          <a:lstStyle/>
          <a:p>
            <a:pPr marL="0" indent="0" algn="ctr">
              <a:buNone/>
            </a:pPr>
            <a:r>
              <a:rPr lang="en-GB" sz="1400" b="1" dirty="0">
                <a:latin typeface="Comic Sans MS" panose="030F0702030302020204" pitchFamily="66" charset="0"/>
              </a:rPr>
              <a:t>You need to be able to find and use higher derivatives of functions</a:t>
            </a:r>
            <a:endParaRPr lang="en-GB"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sym typeface="Wingdings" panose="05000000000000000000" pitchFamily="2" charset="2"/>
              </a:rPr>
              <a:t>Given that:</a:t>
            </a: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r>
              <a:rPr lang="en-US" sz="1400" dirty="0">
                <a:latin typeface="Comic Sans MS" panose="030F0702030302020204" pitchFamily="66" charset="0"/>
                <a:sym typeface="Wingdings" panose="05000000000000000000" pitchFamily="2" charset="2"/>
              </a:rPr>
              <a:t>Find the value of:</a:t>
            </a: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r>
              <a:rPr lang="en-US" sz="1400" dirty="0">
                <a:latin typeface="Comic Sans MS" panose="030F0702030302020204" pitchFamily="66" charset="0"/>
                <a:sym typeface="Wingdings" panose="05000000000000000000" pitchFamily="2" charset="2"/>
              </a:rPr>
              <a:t> So we need to find the value of the 3</a:t>
            </a:r>
            <a:r>
              <a:rPr lang="en-US" sz="1400" baseline="30000" dirty="0">
                <a:latin typeface="Comic Sans MS" panose="030F0702030302020204" pitchFamily="66" charset="0"/>
                <a:sym typeface="Wingdings" panose="05000000000000000000" pitchFamily="2" charset="2"/>
              </a:rPr>
              <a:t>rd</a:t>
            </a:r>
            <a:r>
              <a:rPr lang="en-US" sz="1400" dirty="0">
                <a:latin typeface="Comic Sans MS" panose="030F0702030302020204" pitchFamily="66" charset="0"/>
                <a:sym typeface="Wingdings" panose="05000000000000000000" pitchFamily="2" charset="2"/>
              </a:rPr>
              <a:t> differential when x = </a:t>
            </a:r>
            <a:r>
              <a:rPr lang="en-US" sz="1400" baseline="30000" dirty="0">
                <a:latin typeface="Comic Sans MS" panose="030F0702030302020204" pitchFamily="66" charset="0"/>
                <a:sym typeface="Wingdings" panose="05000000000000000000" pitchFamily="2" charset="2"/>
              </a:rPr>
              <a:t>1</a:t>
            </a:r>
            <a:r>
              <a:rPr lang="en-US" sz="1400" dirty="0">
                <a:latin typeface="Comic Sans MS" panose="030F0702030302020204" pitchFamily="66" charset="0"/>
                <a:sym typeface="Wingdings" panose="05000000000000000000" pitchFamily="2" charset="2"/>
              </a:rPr>
              <a:t>/</a:t>
            </a:r>
            <a:r>
              <a:rPr lang="en-US" sz="1400" baseline="-25000" dirty="0">
                <a:latin typeface="Comic Sans MS" panose="030F0702030302020204" pitchFamily="66" charset="0"/>
                <a:sym typeface="Wingdings" panose="05000000000000000000" pitchFamily="2" charset="2"/>
              </a:rPr>
              <a:t>2</a:t>
            </a:r>
            <a:r>
              <a:rPr lang="en-US" sz="1400" dirty="0">
                <a:latin typeface="Comic Sans MS" panose="030F0702030302020204" pitchFamily="66" charset="0"/>
                <a:sym typeface="Wingdings" panose="05000000000000000000" pitchFamily="2" charset="2"/>
              </a:rPr>
              <a:t> is substituted into it</a:t>
            </a:r>
            <a:endParaRPr lang="en-GB" sz="1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TextBox 5"/>
              <p:cNvSpPr txBox="1"/>
              <p:nvPr/>
            </p:nvSpPr>
            <p:spPr>
              <a:xfrm>
                <a:off x="1187624" y="2672916"/>
                <a:ext cx="144706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a:rPr>
                        <m:t>𝑦</m:t>
                      </m:r>
                      <m:r>
                        <a:rPr lang="en-US" sz="1600" b="0" i="1" smtClean="0">
                          <a:latin typeface="Cambria Math"/>
                        </a:rPr>
                        <m:t>=</m:t>
                      </m:r>
                      <m:r>
                        <a:rPr lang="en-US" sz="1600" b="0" i="1" smtClean="0">
                          <a:latin typeface="Cambria Math"/>
                        </a:rPr>
                        <m:t>𝑙𝑛</m:t>
                      </m:r>
                      <m:d>
                        <m:dPr>
                          <m:ctrlPr>
                            <a:rPr lang="en-US" sz="1600" b="0" i="1" smtClean="0">
                              <a:latin typeface="Cambria Math" panose="02040503050406030204" pitchFamily="18" charset="0"/>
                            </a:rPr>
                          </m:ctrlPr>
                        </m:dPr>
                        <m:e>
                          <m:r>
                            <a:rPr lang="en-US" sz="1600" b="0" i="1" smtClean="0">
                              <a:latin typeface="Cambria Math"/>
                            </a:rPr>
                            <m:t>1−</m:t>
                          </m:r>
                          <m:r>
                            <a:rPr lang="en-US" sz="1600" b="0" i="1" smtClean="0">
                              <a:latin typeface="Cambria Math"/>
                            </a:rPr>
                            <m:t>𝑥</m:t>
                          </m:r>
                        </m:e>
                      </m:d>
                    </m:oMath>
                  </m:oMathPara>
                </a14:m>
                <a:endParaRPr lang="en-GB" sz="1600" dirty="0"/>
              </a:p>
            </p:txBody>
          </p:sp>
        </mc:Choice>
        <mc:Fallback xmlns="">
          <p:sp>
            <p:nvSpPr>
              <p:cNvPr id="6" name="TextBox 5"/>
              <p:cNvSpPr txBox="1">
                <a:spLocks noRot="1" noChangeAspect="1" noMove="1" noResize="1" noEditPoints="1" noAdjustHandles="1" noChangeArrowheads="1" noChangeShapeType="1" noTextEdit="1"/>
              </p:cNvSpPr>
              <p:nvPr/>
            </p:nvSpPr>
            <p:spPr>
              <a:xfrm>
                <a:off x="1187624" y="2672916"/>
                <a:ext cx="1447063" cy="338554"/>
              </a:xfrm>
              <a:prstGeom prst="rect">
                <a:avLst/>
              </a:prstGeom>
              <a:blipFill>
                <a:blip r:embed="rId2"/>
                <a:stretch>
                  <a:fillRect b="-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6444208" y="152636"/>
                <a:ext cx="838628" cy="338554"/>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sz="1600" b="0" i="0" smtClean="0">
                          <a:latin typeface="Cambria Math"/>
                        </a:rPr>
                        <m:t>ln</m:t>
                      </m:r>
                      <m:r>
                        <a:rPr lang="en-US" sz="1600" b="0" i="1" smtClean="0">
                          <a:latin typeface="Cambria Math"/>
                        </a:rPr>
                        <m:t>⁡</m:t>
                      </m:r>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oMath>
                  </m:oMathPara>
                </a14:m>
                <a:endParaRPr lang="en-GB"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6444208" y="152636"/>
                <a:ext cx="838628" cy="338554"/>
              </a:xfrm>
              <a:prstGeom prst="rect">
                <a:avLst/>
              </a:prstGeom>
              <a:blipFill>
                <a:blip r:embed="rId3"/>
                <a:stretch>
                  <a:fillRect b="-5000"/>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8451697" y="0"/>
                <a:ext cx="681405" cy="617348"/>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600" i="1" smtClean="0">
                              <a:latin typeface="Cambria Math" panose="02040503050406030204" pitchFamily="18" charset="0"/>
                            </a:rPr>
                          </m:ctrlPr>
                        </m:fPr>
                        <m:num>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num>
                        <m:den>
                          <m:r>
                            <a:rPr lang="en-US" sz="1600" b="0" i="1" smtClean="0">
                              <a:latin typeface="Cambria Math"/>
                            </a:rPr>
                            <m:t>𝑓</m:t>
                          </m:r>
                          <m:r>
                            <a:rPr lang="en-US" sz="1600" b="0" i="1" smtClean="0">
                              <a:latin typeface="Cambria Math"/>
                            </a:rPr>
                            <m:t>(</m:t>
                          </m:r>
                          <m:r>
                            <a:rPr lang="en-US" sz="1600" b="0" i="1" smtClean="0">
                              <a:latin typeface="Cambria Math"/>
                            </a:rPr>
                            <m:t>𝑥</m:t>
                          </m:r>
                          <m:r>
                            <a:rPr lang="en-US" sz="1600" b="0" i="1" smtClean="0">
                              <a:latin typeface="Cambria Math"/>
                            </a:rPr>
                            <m:t>)</m:t>
                          </m:r>
                        </m:den>
                      </m:f>
                    </m:oMath>
                  </m:oMathPara>
                </a14:m>
                <a:endParaRPr lang="en-GB" sz="1600" dirty="0"/>
              </a:p>
            </p:txBody>
          </p:sp>
        </mc:Choice>
        <mc:Fallback xmlns="">
          <p:sp>
            <p:nvSpPr>
              <p:cNvPr id="19" name="TextBox 18"/>
              <p:cNvSpPr txBox="1">
                <a:spLocks noRot="1" noChangeAspect="1" noMove="1" noResize="1" noEditPoints="1" noAdjustHandles="1" noChangeArrowheads="1" noChangeShapeType="1" noTextEdit="1"/>
              </p:cNvSpPr>
              <p:nvPr/>
            </p:nvSpPr>
            <p:spPr>
              <a:xfrm>
                <a:off x="8451697" y="0"/>
                <a:ext cx="681405" cy="617348"/>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9" name="Straight Arrow Connector 8"/>
          <p:cNvCxnSpPr/>
          <p:nvPr/>
        </p:nvCxnSpPr>
        <p:spPr>
          <a:xfrm>
            <a:off x="7380312" y="332656"/>
            <a:ext cx="9001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236296" y="15711"/>
            <a:ext cx="1170513" cy="276999"/>
          </a:xfrm>
          <a:prstGeom prst="rect">
            <a:avLst/>
          </a:prstGeom>
          <a:noFill/>
        </p:spPr>
        <p:txBody>
          <a:bodyPr wrap="none" rtlCol="0">
            <a:spAutoFit/>
          </a:bodyPr>
          <a:lstStyle/>
          <a:p>
            <a:r>
              <a:rPr lang="en-US" sz="1200" b="1" dirty="0">
                <a:latin typeface="Comic Sans MS" panose="030F0702030302020204" pitchFamily="66" charset="0"/>
              </a:rPr>
              <a:t>Differentiate</a:t>
            </a:r>
            <a:endParaRPr lang="en-GB" sz="1200" b="1"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8" name="TextBox 17"/>
              <p:cNvSpPr txBox="1"/>
              <p:nvPr/>
            </p:nvSpPr>
            <p:spPr>
              <a:xfrm>
                <a:off x="1043608" y="116632"/>
                <a:ext cx="887038" cy="338554"/>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600" b="0" i="1" smtClean="0">
                              <a:latin typeface="Cambria Math" panose="02040503050406030204" pitchFamily="18" charset="0"/>
                            </a:rPr>
                          </m:ctrlPr>
                        </m:sSupPr>
                        <m:e>
                          <m:d>
                            <m:dPr>
                              <m:begChr m:val="["/>
                              <m:endChr m:val="]"/>
                              <m:ctrlPr>
                                <a:rPr lang="en-GB" sz="1600" b="0" i="1" smtClean="0">
                                  <a:latin typeface="Cambria Math" panose="02040503050406030204" pitchFamily="18" charset="0"/>
                                </a:rPr>
                              </m:ctrlPr>
                            </m:dPr>
                            <m:e>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e>
                          </m:d>
                        </m:e>
                        <m:sup>
                          <m:r>
                            <a:rPr lang="en-GB" sz="1600" b="0" i="1" smtClean="0">
                              <a:latin typeface="Cambria Math"/>
                            </a:rPr>
                            <m:t>𝑛</m:t>
                          </m:r>
                        </m:sup>
                      </m:sSup>
                    </m:oMath>
                  </m:oMathPara>
                </a14:m>
                <a:endParaRPr lang="en-GB" sz="1600" dirty="0"/>
              </a:p>
            </p:txBody>
          </p:sp>
        </mc:Choice>
        <mc:Fallback xmlns="">
          <p:sp>
            <p:nvSpPr>
              <p:cNvPr id="18" name="TextBox 17"/>
              <p:cNvSpPr txBox="1">
                <a:spLocks noRot="1" noChangeAspect="1" noMove="1" noResize="1" noEditPoints="1" noAdjustHandles="1" noChangeArrowheads="1" noChangeShapeType="1" noTextEdit="1"/>
              </p:cNvSpPr>
              <p:nvPr/>
            </p:nvSpPr>
            <p:spPr>
              <a:xfrm>
                <a:off x="1043608" y="116632"/>
                <a:ext cx="887038" cy="338554"/>
              </a:xfrm>
              <a:prstGeom prst="rect">
                <a:avLst/>
              </a:prstGeom>
              <a:blipFill>
                <a:blip r:embed="rId5"/>
                <a:stretch>
                  <a:fillRect b="-5000"/>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3059832" y="116632"/>
                <a:ext cx="1797030" cy="338554"/>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𝑛</m:t>
                      </m:r>
                      <m:sSup>
                        <m:sSupPr>
                          <m:ctrlPr>
                            <a:rPr lang="en-GB" sz="1600" b="0" i="1" smtClean="0">
                              <a:latin typeface="Cambria Math" panose="02040503050406030204" pitchFamily="18" charset="0"/>
                            </a:rPr>
                          </m:ctrlPr>
                        </m:sSupPr>
                        <m:e>
                          <m:d>
                            <m:dPr>
                              <m:begChr m:val="["/>
                              <m:endChr m:val="]"/>
                              <m:ctrlPr>
                                <a:rPr lang="en-GB" sz="1600" b="0" i="1" smtClean="0">
                                  <a:latin typeface="Cambria Math" panose="02040503050406030204" pitchFamily="18" charset="0"/>
                                </a:rPr>
                              </m:ctrlPr>
                            </m:dPr>
                            <m:e>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e>
                          </m:d>
                        </m:e>
                        <m:sup>
                          <m:r>
                            <a:rPr lang="en-GB" sz="1600" b="0" i="1" smtClean="0">
                              <a:latin typeface="Cambria Math"/>
                            </a:rPr>
                            <m:t>𝑛</m:t>
                          </m:r>
                          <m:r>
                            <a:rPr lang="en-GB" sz="1600" b="0" i="1" smtClean="0">
                              <a:latin typeface="Cambria Math"/>
                            </a:rPr>
                            <m:t>−1</m:t>
                          </m:r>
                        </m:sup>
                      </m:sSup>
                      <m:d>
                        <m:dPr>
                          <m:begChr m:val="["/>
                          <m:endChr m:val="]"/>
                          <m:ctrlPr>
                            <a:rPr lang="en-GB" sz="1600" b="0" i="1" smtClean="0">
                              <a:latin typeface="Cambria Math" panose="02040503050406030204" pitchFamily="18" charset="0"/>
                            </a:rPr>
                          </m:ctrlPr>
                        </m:dPr>
                        <m:e>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e>
                      </m:d>
                    </m:oMath>
                  </m:oMathPara>
                </a14:m>
                <a:endParaRPr lang="en-GB" sz="1600" dirty="0"/>
              </a:p>
            </p:txBody>
          </p:sp>
        </mc:Choice>
        <mc:Fallback xmlns="">
          <p:sp>
            <p:nvSpPr>
              <p:cNvPr id="20" name="TextBox 19"/>
              <p:cNvSpPr txBox="1">
                <a:spLocks noRot="1" noChangeAspect="1" noMove="1" noResize="1" noEditPoints="1" noAdjustHandles="1" noChangeArrowheads="1" noChangeShapeType="1" noTextEdit="1"/>
              </p:cNvSpPr>
              <p:nvPr/>
            </p:nvSpPr>
            <p:spPr>
              <a:xfrm>
                <a:off x="3059832" y="116632"/>
                <a:ext cx="1797030" cy="338554"/>
              </a:xfrm>
              <a:prstGeom prst="rect">
                <a:avLst/>
              </a:prstGeom>
              <a:blipFill>
                <a:blip r:embed="rId6"/>
                <a:stretch>
                  <a:fillRect b="-6667"/>
                </a:stretch>
              </a:blipFill>
              <a:ln w="25400">
                <a:solidFill>
                  <a:schemeClr val="tx1"/>
                </a:solidFill>
              </a:ln>
            </p:spPr>
            <p:txBody>
              <a:bodyPr/>
              <a:lstStyle/>
              <a:p>
                <a:r>
                  <a:rPr lang="en-GB">
                    <a:noFill/>
                  </a:rPr>
                  <a:t> </a:t>
                </a:r>
              </a:p>
            </p:txBody>
          </p:sp>
        </mc:Fallback>
      </mc:AlternateContent>
      <p:cxnSp>
        <p:nvCxnSpPr>
          <p:cNvPr id="21" name="Straight Arrow Connector 20"/>
          <p:cNvCxnSpPr/>
          <p:nvPr/>
        </p:nvCxnSpPr>
        <p:spPr>
          <a:xfrm>
            <a:off x="2051720" y="296652"/>
            <a:ext cx="9001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015716" y="9754"/>
            <a:ext cx="925253" cy="276999"/>
          </a:xfrm>
          <a:prstGeom prst="rect">
            <a:avLst/>
          </a:prstGeom>
          <a:noFill/>
        </p:spPr>
        <p:txBody>
          <a:bodyPr wrap="none" rtlCol="0">
            <a:spAutoFit/>
          </a:bodyPr>
          <a:lstStyle/>
          <a:p>
            <a:r>
              <a:rPr lang="en-US" sz="1200" b="1" dirty="0">
                <a:latin typeface="Comic Sans MS" panose="030F0702030302020204" pitchFamily="66" charset="0"/>
              </a:rPr>
              <a:t>Chain rule</a:t>
            </a:r>
            <a:endParaRPr lang="en-GB" sz="1200" b="1"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6" name="TextBox 45"/>
              <p:cNvSpPr txBox="1"/>
              <p:nvPr/>
            </p:nvSpPr>
            <p:spPr>
              <a:xfrm>
                <a:off x="4175956" y="2349636"/>
                <a:ext cx="810222" cy="67454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rPr>
                          </m:ctrlPr>
                        </m:sSubPr>
                        <m:e>
                          <m:d>
                            <m:dPr>
                              <m:ctrlPr>
                                <a:rPr lang="en-US" sz="1400" b="0" i="1" smtClean="0">
                                  <a:latin typeface="Cambria Math" panose="02040503050406030204" pitchFamily="18" charset="0"/>
                                </a:rPr>
                              </m:ctrlPr>
                            </m:dPr>
                            <m:e>
                              <m:f>
                                <m:fPr>
                                  <m:ctrlPr>
                                    <a:rPr lang="en-US" sz="1400" b="0" i="1" smtClean="0">
                                      <a:latin typeface="Cambria Math" panose="02040503050406030204" pitchFamily="18" charset="0"/>
                                    </a:rPr>
                                  </m:ctrlPr>
                                </m:fPr>
                                <m:num>
                                  <m:sSup>
                                    <m:sSupPr>
                                      <m:ctrlPr>
                                        <a:rPr lang="en-US" sz="1400" b="0" i="1" smtClean="0">
                                          <a:latin typeface="Cambria Math" panose="02040503050406030204" pitchFamily="18" charset="0"/>
                                        </a:rPr>
                                      </m:ctrlPr>
                                    </m:sSupPr>
                                    <m:e>
                                      <m:r>
                                        <a:rPr lang="en-US" sz="1400" b="0" i="1" smtClean="0">
                                          <a:latin typeface="Cambria Math"/>
                                        </a:rPr>
                                        <m:t>𝑑</m:t>
                                      </m:r>
                                    </m:e>
                                    <m:sup>
                                      <m:r>
                                        <a:rPr lang="en-US" sz="1400" b="0" i="1" smtClean="0">
                                          <a:latin typeface="Cambria Math"/>
                                        </a:rPr>
                                        <m:t>3</m:t>
                                      </m:r>
                                    </m:sup>
                                  </m:sSup>
                                  <m:r>
                                    <a:rPr lang="en-US" sz="1400" b="0" i="1" smtClean="0">
                                      <a:latin typeface="Cambria Math"/>
                                    </a:rPr>
                                    <m:t>𝑦</m:t>
                                  </m:r>
                                </m:num>
                                <m:den>
                                  <m:sSup>
                                    <m:sSupPr>
                                      <m:ctrlPr>
                                        <a:rPr lang="en-US" sz="1400" b="0" i="1" smtClean="0">
                                          <a:latin typeface="Cambria Math" panose="02040503050406030204" pitchFamily="18" charset="0"/>
                                        </a:rPr>
                                      </m:ctrlPr>
                                    </m:sSupPr>
                                    <m:e>
                                      <m:r>
                                        <a:rPr lang="en-US" sz="1400" b="0" i="1" smtClean="0">
                                          <a:latin typeface="Cambria Math"/>
                                        </a:rPr>
                                        <m:t>𝑑𝑥</m:t>
                                      </m:r>
                                    </m:e>
                                    <m:sup>
                                      <m:r>
                                        <a:rPr lang="en-US" sz="1400" b="0" i="1" smtClean="0">
                                          <a:latin typeface="Cambria Math"/>
                                        </a:rPr>
                                        <m:t>3</m:t>
                                      </m:r>
                                    </m:sup>
                                  </m:sSup>
                                </m:den>
                              </m:f>
                            </m:e>
                          </m:d>
                        </m:e>
                        <m:sub>
                          <m:f>
                            <m:fPr>
                              <m:ctrlPr>
                                <a:rPr lang="en-US" sz="1400" b="0" i="1" smtClean="0">
                                  <a:latin typeface="Cambria Math" panose="02040503050406030204" pitchFamily="18" charset="0"/>
                                </a:rPr>
                              </m:ctrlPr>
                            </m:fPr>
                            <m:num>
                              <m:r>
                                <a:rPr lang="en-US" sz="1400" b="0" i="1" smtClean="0">
                                  <a:latin typeface="Cambria Math"/>
                                </a:rPr>
                                <m:t>1</m:t>
                              </m:r>
                            </m:num>
                            <m:den>
                              <m:r>
                                <a:rPr lang="en-US" sz="1400" b="0" i="1" smtClean="0">
                                  <a:latin typeface="Cambria Math"/>
                                </a:rPr>
                                <m:t>2</m:t>
                              </m:r>
                            </m:den>
                          </m:f>
                        </m:sub>
                      </m:sSub>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4175956" y="2349636"/>
                <a:ext cx="810222" cy="674544"/>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282834" y="1556792"/>
                <a:ext cx="1802180" cy="5550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sSup>
                            <m:sSupPr>
                              <m:ctrlPr>
                                <a:rPr lang="en-US" sz="1400" b="0" i="1" smtClean="0">
                                  <a:latin typeface="Cambria Math" panose="02040503050406030204" pitchFamily="18" charset="0"/>
                                </a:rPr>
                              </m:ctrlPr>
                            </m:sSupPr>
                            <m:e>
                              <m:r>
                                <a:rPr lang="en-GB" sz="1400" b="0" i="1" smtClean="0">
                                  <a:latin typeface="Cambria Math"/>
                                </a:rPr>
                                <m:t>𝑑</m:t>
                              </m:r>
                            </m:e>
                            <m:sup>
                              <m:r>
                                <a:rPr lang="en-GB" sz="1400" b="0" i="1" smtClean="0">
                                  <a:latin typeface="Cambria Math"/>
                                </a:rPr>
                                <m:t>3</m:t>
                              </m:r>
                            </m:sup>
                          </m:sSup>
                          <m:r>
                            <a:rPr lang="en-GB" sz="1400" b="0" i="1" smtClean="0">
                              <a:latin typeface="Cambria Math"/>
                            </a:rPr>
                            <m:t>𝑦</m:t>
                          </m:r>
                        </m:num>
                        <m:den>
                          <m:sSup>
                            <m:sSupPr>
                              <m:ctrlPr>
                                <a:rPr lang="en-US" sz="1400" b="0" i="1" smtClean="0">
                                  <a:latin typeface="Cambria Math" panose="02040503050406030204" pitchFamily="18" charset="0"/>
                                </a:rPr>
                              </m:ctrlPr>
                            </m:sSupPr>
                            <m:e>
                              <m:r>
                                <a:rPr lang="en-GB" sz="1400" b="0" i="1" smtClean="0">
                                  <a:latin typeface="Cambria Math"/>
                                </a:rPr>
                                <m:t>𝑑𝑥</m:t>
                              </m:r>
                            </m:e>
                            <m:sup>
                              <m:r>
                                <a:rPr lang="en-GB" sz="1400" b="0" i="1" smtClean="0">
                                  <a:latin typeface="Cambria Math"/>
                                </a:rPr>
                                <m:t>3</m:t>
                              </m:r>
                            </m:sup>
                          </m:sSup>
                        </m:den>
                      </m:f>
                      <m:r>
                        <a:rPr lang="en-GB" sz="1400" b="0" i="1" smtClean="0">
                          <a:latin typeface="Cambria Math"/>
                        </a:rPr>
                        <m:t>=</m:t>
                      </m:r>
                      <m:f>
                        <m:fPr>
                          <m:ctrlPr>
                            <a:rPr lang="en-US" sz="1400" i="1">
                              <a:latin typeface="Cambria Math" panose="02040503050406030204" pitchFamily="18" charset="0"/>
                            </a:rPr>
                          </m:ctrlPr>
                        </m:fPr>
                        <m:num>
                          <m:r>
                            <a:rPr lang="en-GB" sz="1400" i="1">
                              <a:latin typeface="Cambria Math"/>
                            </a:rPr>
                            <m:t>−2</m:t>
                          </m:r>
                        </m:num>
                        <m:den>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a:rPr>
                                    <m:t>1−</m:t>
                                  </m:r>
                                  <m:r>
                                    <a:rPr lang="en-GB" sz="1400" i="1">
                                      <a:latin typeface="Cambria Math"/>
                                    </a:rPr>
                                    <m:t>𝑥</m:t>
                                  </m:r>
                                </m:e>
                              </m:d>
                            </m:e>
                            <m:sup>
                              <m:r>
                                <a:rPr lang="en-GB" sz="1400" i="1">
                                  <a:latin typeface="Cambria Math"/>
                                </a:rPr>
                                <m:t>3</m:t>
                              </m:r>
                            </m:sup>
                          </m:sSup>
                        </m:den>
                      </m:f>
                    </m:oMath>
                  </m:oMathPara>
                </a14:m>
                <a:endParaRPr lang="en-GB" sz="14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282834" y="1556792"/>
                <a:ext cx="1802180" cy="555024"/>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825162" y="2373388"/>
                <a:ext cx="1161472" cy="71840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  </m:t>
                      </m:r>
                      <m:f>
                        <m:fPr>
                          <m:ctrlPr>
                            <a:rPr lang="en-US" sz="1400" i="1">
                              <a:latin typeface="Cambria Math" panose="02040503050406030204" pitchFamily="18" charset="0"/>
                            </a:rPr>
                          </m:ctrlPr>
                        </m:fPr>
                        <m:num>
                          <m:r>
                            <a:rPr lang="en-GB" sz="1400" i="1">
                              <a:latin typeface="Cambria Math"/>
                            </a:rPr>
                            <m:t>−2</m:t>
                          </m:r>
                        </m:num>
                        <m:den>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a:rPr>
                                    <m:t>1−</m:t>
                                  </m:r>
                                  <m:f>
                                    <m:fPr>
                                      <m:ctrlPr>
                                        <a:rPr lang="en-GB" sz="140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e>
                              </m:d>
                            </m:e>
                            <m:sup>
                              <m:r>
                                <a:rPr lang="en-GB" sz="1400" i="1">
                                  <a:latin typeface="Cambria Math"/>
                                </a:rPr>
                                <m:t>3</m:t>
                              </m:r>
                            </m:sup>
                          </m:sSup>
                        </m:den>
                      </m:f>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4825162" y="2373388"/>
                <a:ext cx="1161472" cy="718402"/>
              </a:xfrm>
              <a:prstGeom prst="rect">
                <a:avLst/>
              </a:prstGeom>
              <a:blipFill>
                <a:blip r:embed="rId9"/>
                <a:stretch>
                  <a:fillRect b="-16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823182" y="3416437"/>
                <a:ext cx="82285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  </m:t>
                      </m:r>
                      <m:r>
                        <a:rPr lang="en-GB" sz="1400" i="1" smtClean="0">
                          <a:latin typeface="Cambria Math"/>
                        </a:rPr>
                        <m:t>−</m:t>
                      </m:r>
                      <m:r>
                        <a:rPr lang="en-GB" sz="1400" b="0" i="1" smtClean="0">
                          <a:latin typeface="Cambria Math"/>
                        </a:rPr>
                        <m:t>16</m:t>
                      </m:r>
                    </m:oMath>
                  </m:oMathPara>
                </a14:m>
                <a:endParaRPr lang="en-GB" sz="1400" dirty="0"/>
              </a:p>
            </p:txBody>
          </p:sp>
        </mc:Choice>
        <mc:Fallback xmlns="">
          <p:sp>
            <p:nvSpPr>
              <p:cNvPr id="50" name="TextBox 49"/>
              <p:cNvSpPr txBox="1">
                <a:spLocks noRot="1" noChangeAspect="1" noMove="1" noResize="1" noEditPoints="1" noAdjustHandles="1" noChangeArrowheads="1" noChangeShapeType="1" noTextEdit="1"/>
              </p:cNvSpPr>
              <p:nvPr/>
            </p:nvSpPr>
            <p:spPr>
              <a:xfrm>
                <a:off x="4823182" y="3416437"/>
                <a:ext cx="822854" cy="307777"/>
              </a:xfrm>
              <a:prstGeom prst="rect">
                <a:avLst/>
              </a:prstGeom>
              <a:blipFill>
                <a:blip r:embed="rId10"/>
                <a:stretch>
                  <a:fillRect/>
                </a:stretch>
              </a:blipFill>
            </p:spPr>
            <p:txBody>
              <a:bodyPr/>
              <a:lstStyle/>
              <a:p>
                <a:r>
                  <a:rPr lang="en-GB">
                    <a:noFill/>
                  </a:rPr>
                  <a:t> </a:t>
                </a:r>
              </a:p>
            </p:txBody>
          </p:sp>
        </mc:Fallback>
      </mc:AlternateContent>
      <p:sp>
        <p:nvSpPr>
          <p:cNvPr id="51" name="Arc 50"/>
          <p:cNvSpPr/>
          <p:nvPr/>
        </p:nvSpPr>
        <p:spPr>
          <a:xfrm>
            <a:off x="5773496" y="1851983"/>
            <a:ext cx="461049" cy="8318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TextBox 51"/>
          <p:cNvSpPr txBox="1"/>
          <p:nvPr/>
        </p:nvSpPr>
        <p:spPr>
          <a:xfrm>
            <a:off x="6222138" y="2078182"/>
            <a:ext cx="137807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x = </a:t>
            </a:r>
            <a:r>
              <a:rPr lang="en-US" sz="1400" baseline="30000" dirty="0">
                <a:solidFill>
                  <a:srgbClr val="FF0000"/>
                </a:solidFill>
                <a:latin typeface="Comic Sans MS" panose="030F0702030302020204" pitchFamily="66" charset="0"/>
              </a:rPr>
              <a:t>1</a:t>
            </a:r>
            <a:r>
              <a:rPr lang="en-US" sz="1400" dirty="0">
                <a:solidFill>
                  <a:srgbClr val="FF0000"/>
                </a:solidFill>
                <a:latin typeface="Comic Sans MS" panose="030F0702030302020204" pitchFamily="66" charset="0"/>
              </a:rPr>
              <a:t>/</a:t>
            </a:r>
            <a:r>
              <a:rPr lang="en-US" sz="1400" baseline="-25000" dirty="0">
                <a:solidFill>
                  <a:srgbClr val="FF0000"/>
                </a:solidFill>
                <a:latin typeface="Comic Sans MS" panose="030F0702030302020204" pitchFamily="66" charset="0"/>
              </a:rPr>
              <a:t>2</a:t>
            </a:r>
            <a:endParaRPr lang="en-GB" sz="1400" baseline="-25000" dirty="0">
              <a:solidFill>
                <a:srgbClr val="FF0000"/>
              </a:solidFill>
              <a:latin typeface="Comic Sans MS" panose="030F0702030302020204" pitchFamily="66" charset="0"/>
            </a:endParaRPr>
          </a:p>
        </p:txBody>
      </p:sp>
      <p:sp>
        <p:nvSpPr>
          <p:cNvPr id="54" name="Arc 53"/>
          <p:cNvSpPr/>
          <p:nvPr/>
        </p:nvSpPr>
        <p:spPr>
          <a:xfrm>
            <a:off x="5771516" y="2728778"/>
            <a:ext cx="461049" cy="8318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TextBox 54"/>
          <p:cNvSpPr txBox="1"/>
          <p:nvPr/>
        </p:nvSpPr>
        <p:spPr>
          <a:xfrm>
            <a:off x="6184533" y="2978728"/>
            <a:ext cx="102378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a:t>
            </a:r>
            <a:endParaRPr lang="en-GB" sz="1400" baseline="-25000" dirty="0">
              <a:solidFill>
                <a:srgbClr val="FF0000"/>
              </a:solidFill>
              <a:latin typeface="Comic Sans MS" panose="030F0702030302020204" pitchFamily="66" charset="0"/>
            </a:endParaRPr>
          </a:p>
        </p:txBody>
      </p:sp>
      <p:sp>
        <p:nvSpPr>
          <p:cNvPr id="11" name="Rectangle 10"/>
          <p:cNvSpPr/>
          <p:nvPr/>
        </p:nvSpPr>
        <p:spPr>
          <a:xfrm>
            <a:off x="4773881" y="2707574"/>
            <a:ext cx="142503" cy="285008"/>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p:cNvSpPr/>
          <p:nvPr/>
        </p:nvSpPr>
        <p:spPr>
          <a:xfrm>
            <a:off x="5567548" y="2705594"/>
            <a:ext cx="180109" cy="358239"/>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p:cNvSpPr/>
          <p:nvPr/>
        </p:nvSpPr>
        <p:spPr>
          <a:xfrm>
            <a:off x="5470566" y="1884217"/>
            <a:ext cx="170213" cy="19396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3">
            <a:extLst>
              <a:ext uri="{FF2B5EF4-FFF2-40B4-BE49-F238E27FC236}">
                <a16:creationId xmlns:a16="http://schemas.microsoft.com/office/drawing/2014/main" id="{4C1A5A36-18A1-484E-B084-E7B5BA826F72}"/>
              </a:ext>
            </a:extLst>
          </p:cNvPr>
          <p:cNvSpPr txBox="1"/>
          <p:nvPr/>
        </p:nvSpPr>
        <p:spPr>
          <a:xfrm>
            <a:off x="8718884" y="6550223"/>
            <a:ext cx="407484" cy="307777"/>
          </a:xfrm>
          <a:prstGeom prst="rect">
            <a:avLst/>
          </a:prstGeom>
          <a:noFill/>
        </p:spPr>
        <p:txBody>
          <a:bodyPr wrap="none" rtlCol="0">
            <a:spAutoFit/>
          </a:bodyPr>
          <a:lstStyle/>
          <a:p>
            <a:r>
              <a:rPr lang="en-US" sz="1400" dirty="0">
                <a:latin typeface="Comic Sans MS" pitchFamily="66" charset="0"/>
              </a:rPr>
              <a:t>2B</a:t>
            </a:r>
            <a:endParaRPr lang="en-GB" sz="1400" dirty="0">
              <a:latin typeface="Comic Sans MS" pitchFamily="66" charset="0"/>
            </a:endParaRPr>
          </a:p>
        </p:txBody>
      </p:sp>
      <p:sp>
        <p:nvSpPr>
          <p:cNvPr id="29" name="Title 1">
            <a:extLst>
              <a:ext uri="{FF2B5EF4-FFF2-40B4-BE49-F238E27FC236}">
                <a16:creationId xmlns:a16="http://schemas.microsoft.com/office/drawing/2014/main" id="{B2FE00FE-11E3-48DB-A57F-14E99CCB7A13}"/>
              </a:ext>
            </a:extLst>
          </p:cNvPr>
          <p:cNvSpPr>
            <a:spLocks noGrp="1"/>
          </p:cNvSpPr>
          <p:nvPr>
            <p:ph type="title"/>
          </p:nvPr>
        </p:nvSpPr>
        <p:spPr>
          <a:xfrm>
            <a:off x="619187" y="218433"/>
            <a:ext cx="7886700" cy="1325563"/>
          </a:xfrm>
        </p:spPr>
        <p:txBody>
          <a:bodyPr/>
          <a:lstStyle/>
          <a:p>
            <a:pPr algn="ctr"/>
            <a:r>
              <a:rPr lang="en-GB" dirty="0">
                <a:latin typeface="Comic Sans MS" pitchFamily="66" charset="0"/>
              </a:rPr>
              <a:t>Series</a:t>
            </a:r>
          </a:p>
        </p:txBody>
      </p:sp>
      <mc:AlternateContent xmlns:mc="http://schemas.openxmlformats.org/markup-compatibility/2006" xmlns:a14="http://schemas.microsoft.com/office/drawing/2010/main">
        <mc:Choice Requires="a14">
          <p:sp>
            <p:nvSpPr>
              <p:cNvPr id="30" name="TextBox 16">
                <a:extLst>
                  <a:ext uri="{FF2B5EF4-FFF2-40B4-BE49-F238E27FC236}">
                    <a16:creationId xmlns:a16="http://schemas.microsoft.com/office/drawing/2014/main" id="{E6F78A13-E4EC-4EAD-8401-08F8B2C6064A}"/>
                  </a:ext>
                </a:extLst>
              </p:cNvPr>
              <p:cNvSpPr txBox="1"/>
              <p:nvPr/>
            </p:nvSpPr>
            <p:spPr>
              <a:xfrm>
                <a:off x="1511660" y="3766845"/>
                <a:ext cx="900888" cy="75777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rPr>
                          </m:ctrlPr>
                        </m:sSubPr>
                        <m:e>
                          <m:d>
                            <m:dPr>
                              <m:ctrlPr>
                                <a:rPr lang="en-US" sz="1600" b="0" i="1" smtClean="0">
                                  <a:latin typeface="Cambria Math" panose="02040503050406030204" pitchFamily="18" charset="0"/>
                                </a:rPr>
                              </m:ctrlPr>
                            </m:dPr>
                            <m:e>
                              <m:f>
                                <m:fPr>
                                  <m:ctrlPr>
                                    <a:rPr lang="en-US" sz="1600" b="0" i="1" smtClean="0">
                                      <a:latin typeface="Cambria Math" panose="02040503050406030204" pitchFamily="18" charset="0"/>
                                    </a:rPr>
                                  </m:ctrlPr>
                                </m:fPr>
                                <m:num>
                                  <m:sSup>
                                    <m:sSupPr>
                                      <m:ctrlPr>
                                        <a:rPr lang="en-US" sz="1600" b="0" i="1" smtClean="0">
                                          <a:latin typeface="Cambria Math" panose="02040503050406030204" pitchFamily="18" charset="0"/>
                                        </a:rPr>
                                      </m:ctrlPr>
                                    </m:sSupPr>
                                    <m:e>
                                      <m:r>
                                        <a:rPr lang="en-US" sz="1600" b="0" i="1" smtClean="0">
                                          <a:latin typeface="Cambria Math"/>
                                        </a:rPr>
                                        <m:t>𝑑</m:t>
                                      </m:r>
                                    </m:e>
                                    <m:sup>
                                      <m:r>
                                        <a:rPr lang="en-US" sz="1600" b="0" i="1" smtClean="0">
                                          <a:latin typeface="Cambria Math"/>
                                        </a:rPr>
                                        <m:t>3</m:t>
                                      </m:r>
                                    </m:sup>
                                  </m:sSup>
                                  <m:r>
                                    <a:rPr lang="en-US" sz="1600" b="0" i="1" smtClean="0">
                                      <a:latin typeface="Cambria Math"/>
                                    </a:rPr>
                                    <m:t>𝑦</m:t>
                                  </m:r>
                                </m:num>
                                <m:den>
                                  <m:sSup>
                                    <m:sSupPr>
                                      <m:ctrlPr>
                                        <a:rPr lang="en-US" sz="1600" b="0" i="1" smtClean="0">
                                          <a:latin typeface="Cambria Math" panose="02040503050406030204" pitchFamily="18" charset="0"/>
                                        </a:rPr>
                                      </m:ctrlPr>
                                    </m:sSupPr>
                                    <m:e>
                                      <m:r>
                                        <a:rPr lang="en-US" sz="1600" b="0" i="1" smtClean="0">
                                          <a:latin typeface="Cambria Math"/>
                                        </a:rPr>
                                        <m:t>𝑑𝑥</m:t>
                                      </m:r>
                                    </m:e>
                                    <m:sup>
                                      <m:r>
                                        <a:rPr lang="en-US" sz="1600" b="0" i="1" smtClean="0">
                                          <a:latin typeface="Cambria Math"/>
                                        </a:rPr>
                                        <m:t>3</m:t>
                                      </m:r>
                                    </m:sup>
                                  </m:sSup>
                                </m:den>
                              </m:f>
                            </m:e>
                          </m:d>
                        </m:e>
                        <m:sub>
                          <m:f>
                            <m:fPr>
                              <m:ctrlPr>
                                <a:rPr lang="en-US" sz="1600" b="0" i="1" smtClean="0">
                                  <a:latin typeface="Cambria Math" panose="02040503050406030204" pitchFamily="18" charset="0"/>
                                </a:rPr>
                              </m:ctrlPr>
                            </m:fPr>
                            <m:num>
                              <m:r>
                                <a:rPr lang="en-US" sz="1600" b="0" i="1" smtClean="0">
                                  <a:latin typeface="Cambria Math"/>
                                </a:rPr>
                                <m:t>1</m:t>
                              </m:r>
                            </m:num>
                            <m:den>
                              <m:r>
                                <a:rPr lang="en-US" sz="1600" b="0" i="1" smtClean="0">
                                  <a:latin typeface="Cambria Math"/>
                                </a:rPr>
                                <m:t>2</m:t>
                              </m:r>
                            </m:den>
                          </m:f>
                        </m:sub>
                      </m:sSub>
                    </m:oMath>
                  </m:oMathPara>
                </a14:m>
                <a:endParaRPr lang="en-GB" sz="1600" dirty="0"/>
              </a:p>
            </p:txBody>
          </p:sp>
        </mc:Choice>
        <mc:Fallback xmlns="">
          <p:sp>
            <p:nvSpPr>
              <p:cNvPr id="30" name="TextBox 16">
                <a:extLst>
                  <a:ext uri="{FF2B5EF4-FFF2-40B4-BE49-F238E27FC236}">
                    <a16:creationId xmlns:a16="http://schemas.microsoft.com/office/drawing/2014/main" id="{E6F78A13-E4EC-4EAD-8401-08F8B2C6064A}"/>
                  </a:ext>
                </a:extLst>
              </p:cNvPr>
              <p:cNvSpPr txBox="1">
                <a:spLocks noRot="1" noChangeAspect="1" noMove="1" noResize="1" noEditPoints="1" noAdjustHandles="1" noChangeArrowheads="1" noChangeShapeType="1" noTextEdit="1"/>
              </p:cNvSpPr>
              <p:nvPr/>
            </p:nvSpPr>
            <p:spPr>
              <a:xfrm>
                <a:off x="1511660" y="3766845"/>
                <a:ext cx="900888" cy="757772"/>
              </a:xfrm>
              <a:prstGeom prst="rect">
                <a:avLst/>
              </a:prstGeom>
              <a:blipFill>
                <a:blip r:embed="rId11"/>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845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blinds(horizontal)">
                                      <p:cBhvr>
                                        <p:cTn id="7" dur="5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blinds(horizontal)">
                                      <p:cBhvr>
                                        <p:cTn id="12" dur="5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blinds(horizontal)">
                                      <p:cBhvr>
                                        <p:cTn id="17" dur="500"/>
                                        <p:tgtEl>
                                          <p:spTgt spid="5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blinds(horizontal)">
                                      <p:cBhvr>
                                        <p:cTn id="22" dur="500"/>
                                        <p:tgtEl>
                                          <p:spTgt spid="4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blinds(horizontal)">
                                      <p:cBhvr>
                                        <p:cTn id="27" dur="500"/>
                                        <p:tgtEl>
                                          <p:spTgt spid="4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blinds(horizontal)">
                                      <p:cBhvr>
                                        <p:cTn id="32" dur="500"/>
                                        <p:tgtEl>
                                          <p:spTgt spid="5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blinds(horizontal)">
                                      <p:cBhvr>
                                        <p:cTn id="42" dur="500"/>
                                        <p:tgtEl>
                                          <p:spTgt spid="5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1" nodeType="clickEffect">
                                  <p:stCondLst>
                                    <p:cond delay="0"/>
                                  </p:stCondLst>
                                  <p:childTnLst>
                                    <p:animEffect transition="out" filter="blinds(horizontal)">
                                      <p:cBhvr>
                                        <p:cTn id="46" dur="500"/>
                                        <p:tgtEl>
                                          <p:spTgt spid="57"/>
                                        </p:tgtEl>
                                      </p:cBhvr>
                                    </p:animEffect>
                                    <p:set>
                                      <p:cBhvr>
                                        <p:cTn id="47" dur="1" fill="hold">
                                          <p:stCondLst>
                                            <p:cond delay="499"/>
                                          </p:stCondLst>
                                        </p:cTn>
                                        <p:tgtEl>
                                          <p:spTgt spid="57"/>
                                        </p:tgtEl>
                                        <p:attrNameLst>
                                          <p:attrName>style.visibility</p:attrName>
                                        </p:attrNameLst>
                                      </p:cBhvr>
                                      <p:to>
                                        <p:strVal val="hidden"/>
                                      </p:to>
                                    </p:set>
                                  </p:childTnLst>
                                </p:cTn>
                              </p:par>
                              <p:par>
                                <p:cTn id="48" presetID="3" presetClass="exit" presetSubtype="10" fill="hold" grpId="1" nodeType="withEffect">
                                  <p:stCondLst>
                                    <p:cond delay="0"/>
                                  </p:stCondLst>
                                  <p:childTnLst>
                                    <p:animEffect transition="out" filter="blinds(horizontal)">
                                      <p:cBhvr>
                                        <p:cTn id="49" dur="500"/>
                                        <p:tgtEl>
                                          <p:spTgt spid="11"/>
                                        </p:tgtEl>
                                      </p:cBhvr>
                                    </p:animEffect>
                                    <p:set>
                                      <p:cBhvr>
                                        <p:cTn id="50" dur="1" fill="hold">
                                          <p:stCondLst>
                                            <p:cond delay="499"/>
                                          </p:stCondLst>
                                        </p:cTn>
                                        <p:tgtEl>
                                          <p:spTgt spid="11"/>
                                        </p:tgtEl>
                                        <p:attrNameLst>
                                          <p:attrName>style.visibility</p:attrName>
                                        </p:attrNameLst>
                                      </p:cBhvr>
                                      <p:to>
                                        <p:strVal val="hidden"/>
                                      </p:to>
                                    </p:set>
                                  </p:childTnLst>
                                </p:cTn>
                              </p:par>
                              <p:par>
                                <p:cTn id="51" presetID="3" presetClass="exit" presetSubtype="10" fill="hold" grpId="1" nodeType="withEffect">
                                  <p:stCondLst>
                                    <p:cond delay="0"/>
                                  </p:stCondLst>
                                  <p:childTnLst>
                                    <p:animEffect transition="out" filter="blinds(horizontal)">
                                      <p:cBhvr>
                                        <p:cTn id="52" dur="500"/>
                                        <p:tgtEl>
                                          <p:spTgt spid="56"/>
                                        </p:tgtEl>
                                      </p:cBhvr>
                                    </p:animEffect>
                                    <p:set>
                                      <p:cBhvr>
                                        <p:cTn id="53" dur="1" fill="hold">
                                          <p:stCondLst>
                                            <p:cond delay="499"/>
                                          </p:stCondLst>
                                        </p:cTn>
                                        <p:tgtEl>
                                          <p:spTgt spid="56"/>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54"/>
                                        </p:tgtEl>
                                        <p:attrNameLst>
                                          <p:attrName>style.visibility</p:attrName>
                                        </p:attrNameLst>
                                      </p:cBhvr>
                                      <p:to>
                                        <p:strVal val="visible"/>
                                      </p:to>
                                    </p:set>
                                    <p:animEffect transition="in" filter="blinds(horizontal)">
                                      <p:cBhvr>
                                        <p:cTn id="58" dur="500"/>
                                        <p:tgtEl>
                                          <p:spTgt spid="54"/>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blinds(horizontal)">
                                      <p:cBhvr>
                                        <p:cTn id="63" dur="500"/>
                                        <p:tgtEl>
                                          <p:spTgt spid="55"/>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50"/>
                                        </p:tgtEl>
                                        <p:attrNameLst>
                                          <p:attrName>style.visibility</p:attrName>
                                        </p:attrNameLst>
                                      </p:cBhvr>
                                      <p:to>
                                        <p:strVal val="visible"/>
                                      </p:to>
                                    </p:set>
                                    <p:animEffect transition="in" filter="blinds(horizontal)">
                                      <p:cBhvr>
                                        <p:cTn id="68"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9" grpId="0"/>
      <p:bldP spid="50" grpId="0"/>
      <p:bldP spid="51" grpId="0" animBg="1"/>
      <p:bldP spid="52" grpId="0"/>
      <p:bldP spid="54" grpId="0" animBg="1"/>
      <p:bldP spid="55" grpId="0"/>
      <p:bldP spid="11" grpId="0" animBg="1"/>
      <p:bldP spid="11" grpId="1" animBg="1"/>
      <p:bldP spid="56" grpId="0" animBg="1"/>
      <p:bldP spid="56" grpId="1" animBg="1"/>
      <p:bldP spid="57" grpId="0" animBg="1"/>
      <p:bldP spid="5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524" y="1600200"/>
            <a:ext cx="3240360" cy="4525963"/>
          </a:xfrm>
        </p:spPr>
        <p:txBody>
          <a:bodyPr>
            <a:normAutofit/>
          </a:bodyPr>
          <a:lstStyle/>
          <a:p>
            <a:pPr marL="0" indent="0" algn="ctr">
              <a:buNone/>
            </a:pPr>
            <a:r>
              <a:rPr lang="en-GB" sz="1400" b="1" dirty="0">
                <a:latin typeface="Comic Sans MS" panose="030F0702030302020204" pitchFamily="66" charset="0"/>
              </a:rPr>
              <a:t>You need to be able to find and use higher derivatives of functions</a:t>
            </a:r>
            <a:endParaRPr lang="en-GB"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sym typeface="Wingdings" panose="05000000000000000000" pitchFamily="2" charset="2"/>
              </a:rPr>
              <a:t>Given that:</a:t>
            </a: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algn="ctr">
              <a:buAutoNum type="alphaLcParenR"/>
            </a:pPr>
            <a:r>
              <a:rPr lang="en-US" sz="1400" dirty="0">
                <a:latin typeface="Comic Sans MS" panose="030F0702030302020204" pitchFamily="66" charset="0"/>
                <a:sym typeface="Wingdings" panose="05000000000000000000" pitchFamily="2" charset="2"/>
              </a:rPr>
              <a:t>Show that:</a:t>
            </a: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p:txBody>
      </p:sp>
      <mc:AlternateContent xmlns:mc="http://schemas.openxmlformats.org/markup-compatibility/2006" xmlns:a14="http://schemas.microsoft.com/office/drawing/2010/main">
        <mc:Choice Requires="a14">
          <p:sp>
            <p:nvSpPr>
              <p:cNvPr id="8" name="TextBox 7"/>
              <p:cNvSpPr txBox="1"/>
              <p:nvPr/>
            </p:nvSpPr>
            <p:spPr>
              <a:xfrm>
                <a:off x="1270659" y="2660073"/>
                <a:ext cx="1204817" cy="3722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d>
                        <m:dPr>
                          <m:ctrlPr>
                            <a:rPr lang="en-GB" sz="1600" b="0" i="1" smtClean="0">
                              <a:latin typeface="Cambria Math" panose="02040503050406030204" pitchFamily="18" charset="0"/>
                            </a:rPr>
                          </m:ctrlPr>
                        </m:dPr>
                        <m:e>
                          <m:r>
                            <a:rPr lang="en-GB" sz="1600" b="0" i="1" smtClean="0">
                              <a:latin typeface="Cambria Math"/>
                            </a:rPr>
                            <m:t>𝑥</m:t>
                          </m:r>
                        </m:e>
                      </m:d>
                      <m:r>
                        <a:rPr lang="en-GB" sz="1600" b="0" i="1" smtClean="0">
                          <a:latin typeface="Cambria Math"/>
                        </a:rPr>
                        <m:t>=</m:t>
                      </m:r>
                      <m:sSup>
                        <m:sSupPr>
                          <m:ctrlPr>
                            <a:rPr lang="en-GB" sz="1600" b="0" i="1" smtClean="0">
                              <a:latin typeface="Cambria Math" panose="02040503050406030204" pitchFamily="18" charset="0"/>
                            </a:rPr>
                          </m:ctrlPr>
                        </m:sSupPr>
                        <m:e>
                          <m:r>
                            <a:rPr lang="en-GB" sz="1600" b="0" i="1" smtClean="0">
                              <a:latin typeface="Cambria Math"/>
                            </a:rPr>
                            <m:t>𝑒</m:t>
                          </m:r>
                        </m:e>
                        <m:sup>
                          <m:sSup>
                            <m:sSupPr>
                              <m:ctrlPr>
                                <a:rPr lang="en-GB" sz="1600" b="0" i="1" smtClean="0">
                                  <a:latin typeface="Cambria Math" panose="02040503050406030204" pitchFamily="18" charset="0"/>
                                </a:rPr>
                              </m:ctrlPr>
                            </m:sSupPr>
                            <m:e>
                              <m:r>
                                <a:rPr lang="en-GB" sz="1600" b="0" i="1" smtClean="0">
                                  <a:latin typeface="Cambria Math"/>
                                </a:rPr>
                                <m:t>𝑥</m:t>
                              </m:r>
                            </m:e>
                            <m:sup>
                              <m:r>
                                <a:rPr lang="en-GB" sz="1600" b="0" i="1" smtClean="0">
                                  <a:latin typeface="Cambria Math"/>
                                </a:rPr>
                                <m:t>2</m:t>
                              </m:r>
                            </m:sup>
                          </m:sSup>
                        </m:sup>
                      </m:sSup>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1270659" y="2660073"/>
                <a:ext cx="1204817" cy="372281"/>
              </a:xfrm>
              <a:prstGeom prst="rect">
                <a:avLst/>
              </a:prstGeom>
              <a:blipFill>
                <a:blip r:embed="rId2"/>
                <a:stretch>
                  <a:fillRect b="-98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1126176" y="3689968"/>
                <a:ext cx="157588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r>
                        <a:rPr lang="en-GB" sz="1600" b="0" i="1" smtClean="0">
                          <a:latin typeface="Cambria Math"/>
                        </a:rPr>
                        <m:t>′</m:t>
                      </m:r>
                      <m:d>
                        <m:dPr>
                          <m:ctrlPr>
                            <a:rPr lang="en-GB" sz="1600" b="0" i="1" smtClean="0">
                              <a:latin typeface="Cambria Math" panose="02040503050406030204" pitchFamily="18" charset="0"/>
                            </a:rPr>
                          </m:ctrlPr>
                        </m:dPr>
                        <m:e>
                          <m:r>
                            <a:rPr lang="en-GB" sz="1600" b="0" i="1" smtClean="0">
                              <a:latin typeface="Cambria Math"/>
                            </a:rPr>
                            <m:t>𝑥</m:t>
                          </m:r>
                        </m:e>
                      </m:d>
                      <m:r>
                        <a:rPr lang="en-GB" sz="1600" b="0" i="1" smtClean="0">
                          <a:latin typeface="Cambria Math"/>
                        </a:rPr>
                        <m:t>=2</m:t>
                      </m:r>
                      <m:r>
                        <a:rPr lang="en-GB" sz="1600" b="0" i="1" smtClean="0">
                          <a:latin typeface="Cambria Math"/>
                        </a:rPr>
                        <m:t>𝑥𝑓</m:t>
                      </m:r>
                      <m:r>
                        <a:rPr lang="en-GB" sz="1600" b="0" i="1" smtClean="0">
                          <a:latin typeface="Cambria Math"/>
                        </a:rPr>
                        <m:t>(</m:t>
                      </m:r>
                      <m:r>
                        <a:rPr lang="en-GB" sz="1600" b="0" i="1" smtClean="0">
                          <a:latin typeface="Cambria Math"/>
                        </a:rPr>
                        <m:t>𝑥</m:t>
                      </m:r>
                      <m:r>
                        <a:rPr lang="en-GB" sz="1600" b="0" i="1" smtClean="0">
                          <a:latin typeface="Cambria Math"/>
                        </a:rPr>
                        <m:t>)</m:t>
                      </m:r>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1126176" y="3689968"/>
                <a:ext cx="1575881" cy="338554"/>
              </a:xfrm>
              <a:prstGeom prst="rect">
                <a:avLst/>
              </a:prstGeom>
              <a:blipFill>
                <a:blip r:embed="rId3"/>
                <a:stretch>
                  <a:fillRect b="-107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355976" y="1592796"/>
                <a:ext cx="1078116" cy="33727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m:t>
                      </m:r>
                      <m:sSup>
                        <m:sSupPr>
                          <m:ctrlPr>
                            <a:rPr lang="en-GB" sz="1400" b="0" i="1" smtClean="0">
                              <a:latin typeface="Cambria Math" panose="02040503050406030204" pitchFamily="18" charset="0"/>
                            </a:rPr>
                          </m:ctrlPr>
                        </m:sSupPr>
                        <m:e>
                          <m:r>
                            <a:rPr lang="en-GB" sz="1400" b="0" i="1" smtClean="0">
                              <a:latin typeface="Cambria Math"/>
                            </a:rPr>
                            <m:t>𝑒</m:t>
                          </m:r>
                        </m:e>
                        <m:sup>
                          <m:sSup>
                            <m:sSupPr>
                              <m:ctrlPr>
                                <a:rPr lang="en-GB" sz="1400" b="0" i="1" smtClean="0">
                                  <a:latin typeface="Cambria Math" panose="02040503050406030204" pitchFamily="18" charset="0"/>
                                </a:rPr>
                              </m:ctrlPr>
                            </m:sSupPr>
                            <m:e>
                              <m:r>
                                <a:rPr lang="en-GB" sz="1400" b="0" i="1" smtClean="0">
                                  <a:latin typeface="Cambria Math"/>
                                </a:rPr>
                                <m:t>𝑥</m:t>
                              </m:r>
                            </m:e>
                            <m:sup>
                              <m:r>
                                <a:rPr lang="en-GB" sz="1400" b="0" i="1" smtClean="0">
                                  <a:latin typeface="Cambria Math"/>
                                </a:rPr>
                                <m:t>2</m:t>
                              </m:r>
                            </m:sup>
                          </m:sSup>
                        </m:sup>
                      </m:sSup>
                    </m:oMath>
                  </m:oMathPara>
                </a14:m>
                <a:endParaRPr lang="en-GB" sz="1400" dirty="0"/>
              </a:p>
            </p:txBody>
          </p:sp>
        </mc:Choice>
        <mc:Fallback xmlns="">
          <p:sp>
            <p:nvSpPr>
              <p:cNvPr id="9" name="TextBox 8"/>
              <p:cNvSpPr txBox="1">
                <a:spLocks noRot="1" noChangeAspect="1" noMove="1" noResize="1" noEditPoints="1" noAdjustHandles="1" noChangeArrowheads="1" noChangeShapeType="1" noTextEdit="1"/>
              </p:cNvSpPr>
              <p:nvPr/>
            </p:nvSpPr>
            <p:spPr>
              <a:xfrm>
                <a:off x="4355976" y="1592796"/>
                <a:ext cx="1078116" cy="337272"/>
              </a:xfrm>
              <a:prstGeom prst="rect">
                <a:avLst/>
              </a:prstGeom>
              <a:blipFill>
                <a:blip r:embed="rId4"/>
                <a:stretch>
                  <a:fillRect b="-535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4319972" y="2132856"/>
                <a:ext cx="1332148" cy="33727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m:t>
                      </m:r>
                      <m:sSup>
                        <m:sSupPr>
                          <m:ctrlPr>
                            <a:rPr lang="en-GB" sz="1400" b="0" i="1" smtClean="0">
                              <a:latin typeface="Cambria Math" panose="02040503050406030204" pitchFamily="18" charset="0"/>
                            </a:rPr>
                          </m:ctrlPr>
                        </m:sSupPr>
                        <m:e>
                          <m:r>
                            <a:rPr lang="en-GB" sz="1400" b="0" i="1" smtClean="0">
                              <a:latin typeface="Cambria Math"/>
                            </a:rPr>
                            <m:t>2</m:t>
                          </m:r>
                          <m:r>
                            <a:rPr lang="en-GB" sz="1400" b="0" i="1" smtClean="0">
                              <a:latin typeface="Cambria Math"/>
                            </a:rPr>
                            <m:t>𝑥𝑒</m:t>
                          </m:r>
                        </m:e>
                        <m:sup>
                          <m:sSup>
                            <m:sSupPr>
                              <m:ctrlPr>
                                <a:rPr lang="en-GB" sz="1400" b="0" i="1" smtClean="0">
                                  <a:latin typeface="Cambria Math" panose="02040503050406030204" pitchFamily="18" charset="0"/>
                                </a:rPr>
                              </m:ctrlPr>
                            </m:sSupPr>
                            <m:e>
                              <m:r>
                                <a:rPr lang="en-GB" sz="1400" b="0" i="1" smtClean="0">
                                  <a:latin typeface="Cambria Math"/>
                                </a:rPr>
                                <m:t>𝑥</m:t>
                              </m:r>
                            </m:e>
                            <m:sup>
                              <m:r>
                                <a:rPr lang="en-GB" sz="1400" b="0" i="1" smtClean="0">
                                  <a:latin typeface="Cambria Math"/>
                                </a:rPr>
                                <m:t>2</m:t>
                              </m:r>
                            </m:sup>
                          </m:sSup>
                        </m:sup>
                      </m:sSup>
                    </m:oMath>
                  </m:oMathPara>
                </a14:m>
                <a:endParaRPr lang="en-GB" sz="1400" dirty="0"/>
              </a:p>
            </p:txBody>
          </p:sp>
        </mc:Choice>
        <mc:Fallback xmlns="">
          <p:sp>
            <p:nvSpPr>
              <p:cNvPr id="10" name="TextBox 9"/>
              <p:cNvSpPr txBox="1">
                <a:spLocks noRot="1" noChangeAspect="1" noMove="1" noResize="1" noEditPoints="1" noAdjustHandles="1" noChangeArrowheads="1" noChangeShapeType="1" noTextEdit="1"/>
              </p:cNvSpPr>
              <p:nvPr/>
            </p:nvSpPr>
            <p:spPr>
              <a:xfrm>
                <a:off x="4319972" y="2132856"/>
                <a:ext cx="1332148" cy="337272"/>
              </a:xfrm>
              <a:prstGeom prst="rect">
                <a:avLst/>
              </a:prstGeom>
              <a:blipFill>
                <a:blip r:embed="rId5"/>
                <a:stretch>
                  <a:fillRect b="-9091"/>
                </a:stretch>
              </a:blipFill>
            </p:spPr>
            <p:txBody>
              <a:bodyPr/>
              <a:lstStyle/>
              <a:p>
                <a:r>
                  <a:rPr lang="en-GB">
                    <a:noFill/>
                  </a:rPr>
                  <a:t> </a:t>
                </a:r>
              </a:p>
            </p:txBody>
          </p:sp>
        </mc:Fallback>
      </mc:AlternateContent>
      <p:sp>
        <p:nvSpPr>
          <p:cNvPr id="11" name="Arc 10"/>
          <p:cNvSpPr/>
          <p:nvPr/>
        </p:nvSpPr>
        <p:spPr>
          <a:xfrm>
            <a:off x="5616117" y="1808820"/>
            <a:ext cx="432048" cy="504056"/>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TextBox 11"/>
          <p:cNvSpPr txBox="1"/>
          <p:nvPr/>
        </p:nvSpPr>
        <p:spPr>
          <a:xfrm>
            <a:off x="5976157" y="1844824"/>
            <a:ext cx="1908212"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Differentiate using the rule for ‘e’ (above)</a:t>
            </a:r>
            <a:endParaRPr lang="en-GB" sz="1200" baseline="-25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TextBox 5"/>
              <p:cNvSpPr txBox="1"/>
              <p:nvPr/>
            </p:nvSpPr>
            <p:spPr>
              <a:xfrm>
                <a:off x="5940152" y="33883"/>
                <a:ext cx="723724" cy="380810"/>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i="1" smtClean="0">
                              <a:latin typeface="Cambria Math" panose="02040503050406030204" pitchFamily="18" charset="0"/>
                            </a:rPr>
                          </m:ctrlPr>
                        </m:sSupPr>
                        <m:e>
                          <m:r>
                            <a:rPr lang="en-GB" b="0" i="1" smtClean="0">
                              <a:latin typeface="Cambria Math"/>
                            </a:rPr>
                            <m:t>𝑒</m:t>
                          </m:r>
                        </m:e>
                        <m:sup>
                          <m:r>
                            <a:rPr lang="en-GB" b="0" i="1" smtClean="0">
                              <a:latin typeface="Cambria Math"/>
                            </a:rPr>
                            <m:t>𝑓</m:t>
                          </m:r>
                          <m:r>
                            <a:rPr lang="en-GB" b="0" i="1" smtClean="0">
                              <a:latin typeface="Cambria Math"/>
                            </a:rPr>
                            <m:t>(</m:t>
                          </m:r>
                          <m:r>
                            <a:rPr lang="en-GB" b="0" i="1" smtClean="0">
                              <a:latin typeface="Cambria Math"/>
                            </a:rPr>
                            <m:t>𝑥</m:t>
                          </m:r>
                          <m:r>
                            <a:rPr lang="en-GB" b="0" i="1" smtClean="0">
                              <a:latin typeface="Cambria Math"/>
                            </a:rPr>
                            <m:t>)</m:t>
                          </m:r>
                        </m:sup>
                      </m:sSup>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5940152" y="33883"/>
                <a:ext cx="723724" cy="380810"/>
              </a:xfrm>
              <a:prstGeom prst="rect">
                <a:avLst/>
              </a:prstGeom>
              <a:blipFill>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7888720" y="33883"/>
                <a:ext cx="1255280" cy="380810"/>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i="1" smtClean="0">
                              <a:latin typeface="Cambria Math" panose="02040503050406030204" pitchFamily="18" charset="0"/>
                            </a:rPr>
                          </m:ctrlPr>
                        </m:sSupPr>
                        <m:e>
                          <m:sSup>
                            <m:sSupPr>
                              <m:ctrlPr>
                                <a:rPr lang="en-GB" b="0" i="1" smtClean="0">
                                  <a:latin typeface="Cambria Math" panose="02040503050406030204" pitchFamily="18" charset="0"/>
                                </a:rPr>
                              </m:ctrlPr>
                            </m:sSupPr>
                            <m:e>
                              <m:r>
                                <a:rPr lang="en-GB" b="0" i="1" smtClean="0">
                                  <a:latin typeface="Cambria Math"/>
                                </a:rPr>
                                <m:t>𝑓</m:t>
                              </m:r>
                            </m:e>
                            <m:sup>
                              <m:r>
                                <a:rPr lang="en-GB" b="0" i="1" smtClean="0">
                                  <a:latin typeface="Cambria Math"/>
                                </a:rPr>
                                <m:t>′</m:t>
                              </m:r>
                            </m:sup>
                          </m:sSup>
                          <m:r>
                            <a:rPr lang="en-GB" b="0" i="1" smtClean="0">
                              <a:latin typeface="Cambria Math"/>
                            </a:rPr>
                            <m:t>(</m:t>
                          </m:r>
                          <m:r>
                            <a:rPr lang="en-GB" b="0" i="1" smtClean="0">
                              <a:latin typeface="Cambria Math"/>
                            </a:rPr>
                            <m:t>𝑥</m:t>
                          </m:r>
                          <m:r>
                            <a:rPr lang="en-GB" b="0" i="1" smtClean="0">
                              <a:latin typeface="Cambria Math"/>
                            </a:rPr>
                            <m:t>)</m:t>
                          </m:r>
                          <m:r>
                            <a:rPr lang="en-GB" b="0" i="1" smtClean="0">
                              <a:latin typeface="Cambria Math"/>
                            </a:rPr>
                            <m:t>𝑒</m:t>
                          </m:r>
                        </m:e>
                        <m:sup>
                          <m:r>
                            <a:rPr lang="en-GB" b="0" i="1" smtClean="0">
                              <a:latin typeface="Cambria Math"/>
                            </a:rPr>
                            <m:t>𝑓</m:t>
                          </m:r>
                          <m:r>
                            <a:rPr lang="en-GB" b="0" i="1" smtClean="0">
                              <a:latin typeface="Cambria Math"/>
                            </a:rPr>
                            <m:t>(</m:t>
                          </m:r>
                          <m:r>
                            <a:rPr lang="en-GB" b="0" i="1" smtClean="0">
                              <a:latin typeface="Cambria Math"/>
                            </a:rPr>
                            <m:t>𝑥</m:t>
                          </m:r>
                          <m:r>
                            <a:rPr lang="en-GB" b="0" i="1" smtClean="0">
                              <a:latin typeface="Cambria Math"/>
                            </a:rPr>
                            <m:t>)</m:t>
                          </m:r>
                        </m:sup>
                      </m:sSup>
                    </m:oMath>
                  </m:oMathPara>
                </a14:m>
                <a:endParaRPr lang="en-GB" dirty="0"/>
              </a:p>
            </p:txBody>
          </p:sp>
        </mc:Choice>
        <mc:Fallback xmlns="">
          <p:sp>
            <p:nvSpPr>
              <p:cNvPr id="13" name="TextBox 12"/>
              <p:cNvSpPr txBox="1">
                <a:spLocks noRot="1" noChangeAspect="1" noMove="1" noResize="1" noEditPoints="1" noAdjustHandles="1" noChangeArrowheads="1" noChangeShapeType="1" noTextEdit="1"/>
              </p:cNvSpPr>
              <p:nvPr/>
            </p:nvSpPr>
            <p:spPr>
              <a:xfrm>
                <a:off x="7888720" y="33883"/>
                <a:ext cx="1255280" cy="380810"/>
              </a:xfrm>
              <a:prstGeom prst="rect">
                <a:avLst/>
              </a:prstGeom>
              <a:blipFill>
                <a:blip r:embed="rId7"/>
                <a:stretch>
                  <a:fillRect b="-9091"/>
                </a:stretch>
              </a:blipFill>
              <a:ln w="25400">
                <a:solidFill>
                  <a:schemeClr val="tx1"/>
                </a:solidFill>
              </a:ln>
            </p:spPr>
            <p:txBody>
              <a:bodyPr/>
              <a:lstStyle/>
              <a:p>
                <a:r>
                  <a:rPr lang="en-GB">
                    <a:noFill/>
                  </a:rPr>
                  <a:t> </a:t>
                </a:r>
              </a:p>
            </p:txBody>
          </p:sp>
        </mc:Fallback>
      </mc:AlternateContent>
      <p:cxnSp>
        <p:nvCxnSpPr>
          <p:cNvPr id="14" name="Straight Arrow Connector 13"/>
          <p:cNvCxnSpPr/>
          <p:nvPr/>
        </p:nvCxnSpPr>
        <p:spPr>
          <a:xfrm>
            <a:off x="6840252" y="249907"/>
            <a:ext cx="9001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660232" y="-2121"/>
            <a:ext cx="1170513" cy="276999"/>
          </a:xfrm>
          <a:prstGeom prst="rect">
            <a:avLst/>
          </a:prstGeom>
          <a:noFill/>
        </p:spPr>
        <p:txBody>
          <a:bodyPr wrap="none" rtlCol="0">
            <a:spAutoFit/>
          </a:bodyPr>
          <a:lstStyle/>
          <a:p>
            <a:r>
              <a:rPr lang="en-US" sz="1200" b="1" dirty="0">
                <a:latin typeface="Comic Sans MS" panose="030F0702030302020204" pitchFamily="66" charset="0"/>
              </a:rPr>
              <a:t>Differentiate</a:t>
            </a:r>
            <a:endParaRPr lang="en-GB" sz="1200" b="1" dirty="0">
              <a:latin typeface="Comic Sans MS" panose="030F0702030302020204" pitchFamily="66" charset="0"/>
            </a:endParaRPr>
          </a:p>
        </p:txBody>
      </p:sp>
      <p:sp>
        <p:nvSpPr>
          <p:cNvPr id="16" name="Arc 15"/>
          <p:cNvSpPr/>
          <p:nvPr/>
        </p:nvSpPr>
        <p:spPr>
          <a:xfrm>
            <a:off x="5616116" y="2384884"/>
            <a:ext cx="432048" cy="504056"/>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TextBox 16"/>
          <p:cNvSpPr txBox="1"/>
          <p:nvPr/>
        </p:nvSpPr>
        <p:spPr>
          <a:xfrm>
            <a:off x="5976156" y="2384884"/>
            <a:ext cx="2700300"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Use the equation from the start to replace the exponential</a:t>
            </a:r>
            <a:endParaRPr lang="en-GB" sz="1200" baseline="-25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8" name="TextBox 17"/>
              <p:cNvSpPr txBox="1"/>
              <p:nvPr/>
            </p:nvSpPr>
            <p:spPr>
              <a:xfrm>
                <a:off x="4247964" y="2708920"/>
                <a:ext cx="158417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=2</m:t>
                      </m:r>
                      <m:r>
                        <a:rPr lang="en-GB" sz="1400" b="0" i="1" smtClean="0">
                          <a:latin typeface="Cambria Math"/>
                        </a:rPr>
                        <m:t>𝑥𝑓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18" name="TextBox 17"/>
              <p:cNvSpPr txBox="1">
                <a:spLocks noRot="1" noChangeAspect="1" noMove="1" noResize="1" noEditPoints="1" noAdjustHandles="1" noChangeArrowheads="1" noChangeShapeType="1" noTextEdit="1"/>
              </p:cNvSpPr>
              <p:nvPr/>
            </p:nvSpPr>
            <p:spPr>
              <a:xfrm>
                <a:off x="4247964" y="2708920"/>
                <a:ext cx="1584176" cy="307777"/>
              </a:xfrm>
              <a:prstGeom prst="rect">
                <a:avLst/>
              </a:prstGeom>
              <a:blipFill>
                <a:blip r:embed="rId8"/>
                <a:stretch>
                  <a:fillRect b="-7843"/>
                </a:stretch>
              </a:blipFill>
            </p:spPr>
            <p:txBody>
              <a:bodyPr/>
              <a:lstStyle/>
              <a:p>
                <a:r>
                  <a:rPr lang="en-GB">
                    <a:noFill/>
                  </a:rPr>
                  <a:t> </a:t>
                </a:r>
              </a:p>
            </p:txBody>
          </p:sp>
        </mc:Fallback>
      </mc:AlternateContent>
      <p:sp>
        <p:nvSpPr>
          <p:cNvPr id="7" name="Rectangle 6"/>
          <p:cNvSpPr/>
          <p:nvPr/>
        </p:nvSpPr>
        <p:spPr>
          <a:xfrm>
            <a:off x="1367644" y="2672916"/>
            <a:ext cx="1008112" cy="36004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5256076" y="2168860"/>
            <a:ext cx="288032" cy="28803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5256076" y="2744924"/>
            <a:ext cx="360040" cy="28803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3">
            <a:extLst>
              <a:ext uri="{FF2B5EF4-FFF2-40B4-BE49-F238E27FC236}">
                <a16:creationId xmlns:a16="http://schemas.microsoft.com/office/drawing/2014/main" id="{7565C537-5803-4C3F-AE4D-470DE5AE69C1}"/>
              </a:ext>
            </a:extLst>
          </p:cNvPr>
          <p:cNvSpPr txBox="1"/>
          <p:nvPr/>
        </p:nvSpPr>
        <p:spPr>
          <a:xfrm>
            <a:off x="8718884" y="6550223"/>
            <a:ext cx="407484" cy="307777"/>
          </a:xfrm>
          <a:prstGeom prst="rect">
            <a:avLst/>
          </a:prstGeom>
          <a:noFill/>
        </p:spPr>
        <p:txBody>
          <a:bodyPr wrap="none" rtlCol="0">
            <a:spAutoFit/>
          </a:bodyPr>
          <a:lstStyle/>
          <a:p>
            <a:r>
              <a:rPr lang="en-US" sz="1400" dirty="0">
                <a:latin typeface="Comic Sans MS" pitchFamily="66" charset="0"/>
              </a:rPr>
              <a:t>2B</a:t>
            </a:r>
            <a:endParaRPr lang="en-GB" sz="1400" dirty="0">
              <a:latin typeface="Comic Sans MS" pitchFamily="66" charset="0"/>
            </a:endParaRPr>
          </a:p>
        </p:txBody>
      </p:sp>
      <p:sp>
        <p:nvSpPr>
          <p:cNvPr id="24" name="Title 1">
            <a:extLst>
              <a:ext uri="{FF2B5EF4-FFF2-40B4-BE49-F238E27FC236}">
                <a16:creationId xmlns:a16="http://schemas.microsoft.com/office/drawing/2014/main" id="{451BEBE9-687D-4D58-ABA1-DFD25F5A331B}"/>
              </a:ext>
            </a:extLst>
          </p:cNvPr>
          <p:cNvSpPr>
            <a:spLocks noGrp="1"/>
          </p:cNvSpPr>
          <p:nvPr>
            <p:ph type="title"/>
          </p:nvPr>
        </p:nvSpPr>
        <p:spPr>
          <a:xfrm>
            <a:off x="619187" y="218433"/>
            <a:ext cx="7886700" cy="1325563"/>
          </a:xfrm>
        </p:spPr>
        <p:txBody>
          <a:bodyPr/>
          <a:lstStyle/>
          <a:p>
            <a:pPr algn="ctr"/>
            <a:r>
              <a:rPr lang="en-GB" dirty="0">
                <a:latin typeface="Comic Sans MS" pitchFamily="66" charset="0"/>
              </a:rPr>
              <a:t>Series</a:t>
            </a:r>
          </a:p>
        </p:txBody>
      </p:sp>
    </p:spTree>
    <p:extLst>
      <p:ext uri="{BB962C8B-B14F-4D97-AF65-F5344CB8AC3E}">
        <p14:creationId xmlns:p14="http://schemas.microsoft.com/office/powerpoint/2010/main" val="147768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mph" presetSubtype="2" fill="hold" nodeType="clickEffect">
                                  <p:stCondLst>
                                    <p:cond delay="0"/>
                                  </p:stCondLst>
                                  <p:childTnLst>
                                    <p:animClr clrSpc="rgb" dir="cw">
                                      <p:cBhvr>
                                        <p:cTn id="36" dur="500" fill="hold"/>
                                        <p:tgtEl>
                                          <p:spTgt spid="6"/>
                                        </p:tgtEl>
                                        <p:attrNameLst>
                                          <p:attrName>fillcolor</p:attrName>
                                        </p:attrNameLst>
                                      </p:cBhvr>
                                      <p:to>
                                        <a:srgbClr val="FFCC99"/>
                                      </p:to>
                                    </p:animClr>
                                    <p:set>
                                      <p:cBhvr>
                                        <p:cTn id="37" dur="500" fill="hold"/>
                                        <p:tgtEl>
                                          <p:spTgt spid="6"/>
                                        </p:tgtEl>
                                        <p:attrNameLst>
                                          <p:attrName>fill.type</p:attrName>
                                        </p:attrNameLst>
                                      </p:cBhvr>
                                      <p:to>
                                        <p:strVal val="solid"/>
                                      </p:to>
                                    </p:set>
                                    <p:set>
                                      <p:cBhvr>
                                        <p:cTn id="38" dur="500" fill="hold"/>
                                        <p:tgtEl>
                                          <p:spTgt spid="6"/>
                                        </p:tgtEl>
                                        <p:attrNameLst>
                                          <p:attrName>fill.on</p:attrName>
                                        </p:attrNameLst>
                                      </p:cBhvr>
                                      <p:to>
                                        <p:strVal val="true"/>
                                      </p:to>
                                    </p:set>
                                  </p:childTnLst>
                                </p:cTn>
                              </p:par>
                              <p:par>
                                <p:cTn id="39" presetID="1" presetClass="emph" presetSubtype="2" fill="hold" nodeType="withEffect">
                                  <p:stCondLst>
                                    <p:cond delay="0"/>
                                  </p:stCondLst>
                                  <p:childTnLst>
                                    <p:animClr clrSpc="rgb" dir="cw">
                                      <p:cBhvr>
                                        <p:cTn id="40" dur="500" fill="hold"/>
                                        <p:tgtEl>
                                          <p:spTgt spid="13"/>
                                        </p:tgtEl>
                                        <p:attrNameLst>
                                          <p:attrName>fillcolor</p:attrName>
                                        </p:attrNameLst>
                                      </p:cBhvr>
                                      <p:to>
                                        <a:srgbClr val="FFCC99"/>
                                      </p:to>
                                    </p:animClr>
                                    <p:set>
                                      <p:cBhvr>
                                        <p:cTn id="41" dur="500" fill="hold"/>
                                        <p:tgtEl>
                                          <p:spTgt spid="13"/>
                                        </p:tgtEl>
                                        <p:attrNameLst>
                                          <p:attrName>fill.type</p:attrName>
                                        </p:attrNameLst>
                                      </p:cBhvr>
                                      <p:to>
                                        <p:strVal val="solid"/>
                                      </p:to>
                                    </p:set>
                                    <p:set>
                                      <p:cBhvr>
                                        <p:cTn id="42" dur="500" fill="hold"/>
                                        <p:tgtEl>
                                          <p:spTgt spid="13"/>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mph" presetSubtype="2" fill="hold" nodeType="clickEffect">
                                  <p:stCondLst>
                                    <p:cond delay="0"/>
                                  </p:stCondLst>
                                  <p:childTnLst>
                                    <p:animClr clrSpc="rgb" dir="cw">
                                      <p:cBhvr>
                                        <p:cTn id="51" dur="500" fill="hold"/>
                                        <p:tgtEl>
                                          <p:spTgt spid="6"/>
                                        </p:tgtEl>
                                        <p:attrNameLst>
                                          <p:attrName>fillcolor</p:attrName>
                                        </p:attrNameLst>
                                      </p:cBhvr>
                                      <p:to>
                                        <a:schemeClr val="bg1"/>
                                      </p:to>
                                    </p:animClr>
                                    <p:set>
                                      <p:cBhvr>
                                        <p:cTn id="52" dur="500" fill="hold"/>
                                        <p:tgtEl>
                                          <p:spTgt spid="6"/>
                                        </p:tgtEl>
                                        <p:attrNameLst>
                                          <p:attrName>fill.type</p:attrName>
                                        </p:attrNameLst>
                                      </p:cBhvr>
                                      <p:to>
                                        <p:strVal val="solid"/>
                                      </p:to>
                                    </p:set>
                                    <p:set>
                                      <p:cBhvr>
                                        <p:cTn id="53" dur="500" fill="hold"/>
                                        <p:tgtEl>
                                          <p:spTgt spid="6"/>
                                        </p:tgtEl>
                                        <p:attrNameLst>
                                          <p:attrName>fill.on</p:attrName>
                                        </p:attrNameLst>
                                      </p:cBhvr>
                                      <p:to>
                                        <p:strVal val="true"/>
                                      </p:to>
                                    </p:set>
                                  </p:childTnLst>
                                </p:cTn>
                              </p:par>
                              <p:par>
                                <p:cTn id="54" presetID="1" presetClass="emph" presetSubtype="2" fill="hold" nodeType="withEffect">
                                  <p:stCondLst>
                                    <p:cond delay="0"/>
                                  </p:stCondLst>
                                  <p:childTnLst>
                                    <p:animClr clrSpc="rgb" dir="cw">
                                      <p:cBhvr>
                                        <p:cTn id="55" dur="500" fill="hold"/>
                                        <p:tgtEl>
                                          <p:spTgt spid="13"/>
                                        </p:tgtEl>
                                        <p:attrNameLst>
                                          <p:attrName>fillcolor</p:attrName>
                                        </p:attrNameLst>
                                      </p:cBhvr>
                                      <p:to>
                                        <a:schemeClr val="bg1"/>
                                      </p:to>
                                    </p:animClr>
                                    <p:set>
                                      <p:cBhvr>
                                        <p:cTn id="56" dur="500" fill="hold"/>
                                        <p:tgtEl>
                                          <p:spTgt spid="13"/>
                                        </p:tgtEl>
                                        <p:attrNameLst>
                                          <p:attrName>fill.type</p:attrName>
                                        </p:attrNameLst>
                                      </p:cBhvr>
                                      <p:to>
                                        <p:strVal val="solid"/>
                                      </p:to>
                                    </p:set>
                                    <p:set>
                                      <p:cBhvr>
                                        <p:cTn id="57" dur="500" fill="hold"/>
                                        <p:tgtEl>
                                          <p:spTgt spid="13"/>
                                        </p:tgtEl>
                                        <p:attrNameLst>
                                          <p:attrName>fill.on</p:attrName>
                                        </p:attrNameLst>
                                      </p:cBhvr>
                                      <p:to>
                                        <p:strVal val="true"/>
                                      </p:to>
                                    </p:se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linds(horizontal)">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blinds(horizontal)">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blinds(horizontal)">
                                      <p:cBhvr>
                                        <p:cTn id="72" dur="500"/>
                                        <p:tgtEl>
                                          <p:spTgt spid="18"/>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blinds(horizontal)">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blinds(horizontal)">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blinds(horizontal)">
                                      <p:cBhvr>
                                        <p:cTn id="87" dur="500"/>
                                        <p:tgtEl>
                                          <p:spTgt spid="7"/>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xit" presetSubtype="10" fill="hold" grpId="1" nodeType="clickEffect">
                                  <p:stCondLst>
                                    <p:cond delay="0"/>
                                  </p:stCondLst>
                                  <p:childTnLst>
                                    <p:animEffect transition="out" filter="blinds(horizontal)">
                                      <p:cBhvr>
                                        <p:cTn id="91" dur="500"/>
                                        <p:tgtEl>
                                          <p:spTgt spid="20"/>
                                        </p:tgtEl>
                                      </p:cBhvr>
                                    </p:animEffect>
                                    <p:set>
                                      <p:cBhvr>
                                        <p:cTn id="92" dur="1" fill="hold">
                                          <p:stCondLst>
                                            <p:cond delay="499"/>
                                          </p:stCondLst>
                                        </p:cTn>
                                        <p:tgtEl>
                                          <p:spTgt spid="20"/>
                                        </p:tgtEl>
                                        <p:attrNameLst>
                                          <p:attrName>style.visibility</p:attrName>
                                        </p:attrNameLst>
                                      </p:cBhvr>
                                      <p:to>
                                        <p:strVal val="hidden"/>
                                      </p:to>
                                    </p:set>
                                  </p:childTnLst>
                                </p:cTn>
                              </p:par>
                              <p:par>
                                <p:cTn id="93" presetID="3" presetClass="exit" presetSubtype="10" fill="hold" grpId="1" nodeType="withEffect">
                                  <p:stCondLst>
                                    <p:cond delay="0"/>
                                  </p:stCondLst>
                                  <p:childTnLst>
                                    <p:animEffect transition="out" filter="blinds(horizontal)">
                                      <p:cBhvr>
                                        <p:cTn id="94" dur="500"/>
                                        <p:tgtEl>
                                          <p:spTgt spid="21"/>
                                        </p:tgtEl>
                                      </p:cBhvr>
                                    </p:animEffect>
                                    <p:set>
                                      <p:cBhvr>
                                        <p:cTn id="95" dur="1" fill="hold">
                                          <p:stCondLst>
                                            <p:cond delay="499"/>
                                          </p:stCondLst>
                                        </p:cTn>
                                        <p:tgtEl>
                                          <p:spTgt spid="21"/>
                                        </p:tgtEl>
                                        <p:attrNameLst>
                                          <p:attrName>style.visibility</p:attrName>
                                        </p:attrNameLst>
                                      </p:cBhvr>
                                      <p:to>
                                        <p:strVal val="hidden"/>
                                      </p:to>
                                    </p:set>
                                  </p:childTnLst>
                                </p:cTn>
                              </p:par>
                              <p:par>
                                <p:cTn id="96" presetID="3" presetClass="exit" presetSubtype="10" fill="hold" grpId="1" nodeType="withEffect">
                                  <p:stCondLst>
                                    <p:cond delay="0"/>
                                  </p:stCondLst>
                                  <p:childTnLst>
                                    <p:animEffect transition="out" filter="blinds(horizontal)">
                                      <p:cBhvr>
                                        <p:cTn id="97" dur="500"/>
                                        <p:tgtEl>
                                          <p:spTgt spid="7"/>
                                        </p:tgtEl>
                                      </p:cBhvr>
                                    </p:animEffect>
                                    <p:set>
                                      <p:cBhvr>
                                        <p:cTn id="98"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8" grpId="0"/>
      <p:bldP spid="9" grpId="0"/>
      <p:bldP spid="10" grpId="0"/>
      <p:bldP spid="11" grpId="0" animBg="1"/>
      <p:bldP spid="12" grpId="0"/>
      <p:bldP spid="16" grpId="0" animBg="1"/>
      <p:bldP spid="17" grpId="0"/>
      <p:bldP spid="18" grpId="0"/>
      <p:bldP spid="7" grpId="0" animBg="1"/>
      <p:bldP spid="7" grpId="1" animBg="1"/>
      <p:bldP spid="20" grpId="0" animBg="1"/>
      <p:bldP spid="20" grpId="1" animBg="1"/>
      <p:bldP spid="21" grpId="0" animBg="1"/>
      <p:bldP spid="2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524" y="1600200"/>
            <a:ext cx="3240360" cy="4525963"/>
          </a:xfrm>
        </p:spPr>
        <p:txBody>
          <a:bodyPr>
            <a:normAutofit/>
          </a:bodyPr>
          <a:lstStyle/>
          <a:p>
            <a:pPr marL="0" indent="0" algn="ctr">
              <a:buNone/>
            </a:pPr>
            <a:r>
              <a:rPr lang="en-GB" sz="1400" b="1" dirty="0">
                <a:latin typeface="Comic Sans MS" panose="030F0702030302020204" pitchFamily="66" charset="0"/>
              </a:rPr>
              <a:t>You need to be able to find and use higher derivatives of functions</a:t>
            </a:r>
            <a:endParaRPr lang="en-GB"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sym typeface="Wingdings" panose="05000000000000000000" pitchFamily="2" charset="2"/>
              </a:rPr>
              <a:t>Given that:</a:t>
            </a: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algn="ctr">
              <a:buAutoNum type="alphaLcParenR"/>
            </a:pPr>
            <a:r>
              <a:rPr lang="en-US" sz="1400" dirty="0">
                <a:latin typeface="Comic Sans MS" panose="030F0702030302020204" pitchFamily="66" charset="0"/>
                <a:sym typeface="Wingdings" panose="05000000000000000000" pitchFamily="2" charset="2"/>
              </a:rPr>
              <a:t>Show that:</a:t>
            </a:r>
          </a:p>
          <a:p>
            <a:pPr algn="ctr">
              <a:buAutoNum type="alphaLcParenR"/>
            </a:pPr>
            <a:endParaRPr lang="en-US" sz="1400" dirty="0">
              <a:latin typeface="Comic Sans MS" panose="030F0702030302020204" pitchFamily="66" charset="0"/>
              <a:sym typeface="Wingdings" panose="05000000000000000000" pitchFamily="2" charset="2"/>
            </a:endParaRPr>
          </a:p>
          <a:p>
            <a:pPr algn="ctr">
              <a:buAutoNum type="alphaLcParenR"/>
            </a:pPr>
            <a:endParaRPr lang="en-US" sz="1400" dirty="0">
              <a:latin typeface="Comic Sans MS" panose="030F0702030302020204" pitchFamily="66" charset="0"/>
              <a:sym typeface="Wingdings" panose="05000000000000000000" pitchFamily="2" charset="2"/>
            </a:endParaRPr>
          </a:p>
          <a:p>
            <a:pPr algn="ctr">
              <a:buAutoNum type="alphaLcParenR"/>
            </a:pPr>
            <a:r>
              <a:rPr lang="en-US" sz="1400" dirty="0">
                <a:latin typeface="Comic Sans MS" panose="030F0702030302020204" pitchFamily="66" charset="0"/>
                <a:sym typeface="Wingdings" panose="05000000000000000000" pitchFamily="2" charset="2"/>
              </a:rPr>
              <a:t>By differentiating the result twice more with respect to x, find f’’(x) and f’’’(x)</a:t>
            </a: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p:txBody>
      </p:sp>
      <mc:AlternateContent xmlns:mc="http://schemas.openxmlformats.org/markup-compatibility/2006" xmlns:a14="http://schemas.microsoft.com/office/drawing/2010/main">
        <mc:Choice Requires="a14">
          <p:sp>
            <p:nvSpPr>
              <p:cNvPr id="8" name="TextBox 7"/>
              <p:cNvSpPr txBox="1"/>
              <p:nvPr/>
            </p:nvSpPr>
            <p:spPr>
              <a:xfrm>
                <a:off x="1270659" y="2660073"/>
                <a:ext cx="1204817" cy="3722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d>
                        <m:dPr>
                          <m:ctrlPr>
                            <a:rPr lang="en-GB" sz="1600" b="0" i="1" smtClean="0">
                              <a:latin typeface="Cambria Math" panose="02040503050406030204" pitchFamily="18" charset="0"/>
                            </a:rPr>
                          </m:ctrlPr>
                        </m:dPr>
                        <m:e>
                          <m:r>
                            <a:rPr lang="en-GB" sz="1600" b="0" i="1" smtClean="0">
                              <a:latin typeface="Cambria Math"/>
                            </a:rPr>
                            <m:t>𝑥</m:t>
                          </m:r>
                        </m:e>
                      </m:d>
                      <m:r>
                        <a:rPr lang="en-GB" sz="1600" b="0" i="1" smtClean="0">
                          <a:latin typeface="Cambria Math"/>
                        </a:rPr>
                        <m:t>=</m:t>
                      </m:r>
                      <m:sSup>
                        <m:sSupPr>
                          <m:ctrlPr>
                            <a:rPr lang="en-GB" sz="1600" b="0" i="1" smtClean="0">
                              <a:latin typeface="Cambria Math" panose="02040503050406030204" pitchFamily="18" charset="0"/>
                            </a:rPr>
                          </m:ctrlPr>
                        </m:sSupPr>
                        <m:e>
                          <m:r>
                            <a:rPr lang="en-GB" sz="1600" b="0" i="1" smtClean="0">
                              <a:latin typeface="Cambria Math"/>
                            </a:rPr>
                            <m:t>𝑒</m:t>
                          </m:r>
                        </m:e>
                        <m:sup>
                          <m:sSup>
                            <m:sSupPr>
                              <m:ctrlPr>
                                <a:rPr lang="en-GB" sz="1600" b="0" i="1" smtClean="0">
                                  <a:latin typeface="Cambria Math" panose="02040503050406030204" pitchFamily="18" charset="0"/>
                                </a:rPr>
                              </m:ctrlPr>
                            </m:sSupPr>
                            <m:e>
                              <m:r>
                                <a:rPr lang="en-GB" sz="1600" b="0" i="1" smtClean="0">
                                  <a:latin typeface="Cambria Math"/>
                                </a:rPr>
                                <m:t>𝑥</m:t>
                              </m:r>
                            </m:e>
                            <m:sup>
                              <m:r>
                                <a:rPr lang="en-GB" sz="1600" b="0" i="1" smtClean="0">
                                  <a:latin typeface="Cambria Math"/>
                                </a:rPr>
                                <m:t>2</m:t>
                              </m:r>
                            </m:sup>
                          </m:sSup>
                        </m:sup>
                      </m:sSup>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1270659" y="2660073"/>
                <a:ext cx="1204817" cy="372281"/>
              </a:xfrm>
              <a:prstGeom prst="rect">
                <a:avLst/>
              </a:prstGeom>
              <a:blipFill>
                <a:blip r:embed="rId2"/>
                <a:stretch>
                  <a:fillRect b="-98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3671900" y="1664804"/>
                <a:ext cx="144016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=2</m:t>
                      </m:r>
                      <m:r>
                        <a:rPr lang="en-GB" sz="1400" b="0" i="1" smtClean="0">
                          <a:latin typeface="Cambria Math"/>
                        </a:rPr>
                        <m:t>𝑥𝑓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9" name="TextBox 8"/>
              <p:cNvSpPr txBox="1">
                <a:spLocks noRot="1" noChangeAspect="1" noMove="1" noResize="1" noEditPoints="1" noAdjustHandles="1" noChangeArrowheads="1" noChangeShapeType="1" noTextEdit="1"/>
              </p:cNvSpPr>
              <p:nvPr/>
            </p:nvSpPr>
            <p:spPr>
              <a:xfrm>
                <a:off x="3671900" y="1664804"/>
                <a:ext cx="1440160" cy="307777"/>
              </a:xfrm>
              <a:prstGeom prst="rect">
                <a:avLst/>
              </a:prstGeom>
              <a:blipFill>
                <a:blip r:embed="rId3"/>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4181785" y="5506199"/>
                <a:ext cx="4601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2</m:t>
                      </m:r>
                      <m:r>
                        <a:rPr lang="en-GB" sz="1600" b="0" i="1" smtClean="0">
                          <a:latin typeface="Cambria Math"/>
                        </a:rPr>
                        <m:t>𝑥</m:t>
                      </m:r>
                    </m:oMath>
                  </m:oMathPara>
                </a14:m>
                <a:endParaRPr lang="en-GB" sz="1600" dirty="0"/>
              </a:p>
            </p:txBody>
          </p:sp>
        </mc:Choice>
        <mc:Fallback xmlns="">
          <p:sp>
            <p:nvSpPr>
              <p:cNvPr id="10" name="TextBox 9"/>
              <p:cNvSpPr txBox="1">
                <a:spLocks noRot="1" noChangeAspect="1" noMove="1" noResize="1" noEditPoints="1" noAdjustHandles="1" noChangeArrowheads="1" noChangeShapeType="1" noTextEdit="1"/>
              </p:cNvSpPr>
              <p:nvPr/>
            </p:nvSpPr>
            <p:spPr>
              <a:xfrm>
                <a:off x="4181785" y="5506199"/>
                <a:ext cx="460191" cy="3385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909582" y="5506199"/>
                <a:ext cx="63453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oMath>
                  </m:oMathPara>
                </a14:m>
                <a:endParaRPr lang="en-GB" sz="1600" dirty="0"/>
              </a:p>
            </p:txBody>
          </p:sp>
        </mc:Choice>
        <mc:Fallback xmlns="">
          <p:sp>
            <p:nvSpPr>
              <p:cNvPr id="11" name="TextBox 10"/>
              <p:cNvSpPr txBox="1">
                <a:spLocks noRot="1" noChangeAspect="1" noMove="1" noResize="1" noEditPoints="1" noAdjustHandles="1" noChangeArrowheads="1" noChangeShapeType="1" noTextEdit="1"/>
              </p:cNvSpPr>
              <p:nvPr/>
            </p:nvSpPr>
            <p:spPr>
              <a:xfrm>
                <a:off x="4909582" y="5506199"/>
                <a:ext cx="634533" cy="338554"/>
              </a:xfrm>
              <a:prstGeom prst="rect">
                <a:avLst/>
              </a:prstGeom>
              <a:blipFill>
                <a:blip r:embed="rId5"/>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239397" y="6013827"/>
                <a:ext cx="344966"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2</m:t>
                      </m:r>
                    </m:oMath>
                  </m:oMathPara>
                </a14:m>
                <a:endParaRPr lang="en-GB" sz="1600" dirty="0"/>
              </a:p>
            </p:txBody>
          </p:sp>
        </mc:Choice>
        <mc:Fallback xmlns="">
          <p:sp>
            <p:nvSpPr>
              <p:cNvPr id="12" name="TextBox 11"/>
              <p:cNvSpPr txBox="1">
                <a:spLocks noRot="1" noChangeAspect="1" noMove="1" noResize="1" noEditPoints="1" noAdjustHandles="1" noChangeArrowheads="1" noChangeShapeType="1" noTextEdit="1"/>
              </p:cNvSpPr>
              <p:nvPr/>
            </p:nvSpPr>
            <p:spPr>
              <a:xfrm>
                <a:off x="4239397" y="6013827"/>
                <a:ext cx="344966" cy="338554"/>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4862711" y="6013827"/>
                <a:ext cx="68140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oMath>
                  </m:oMathPara>
                </a14:m>
                <a:endParaRPr lang="en-GB"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4862711" y="6013827"/>
                <a:ext cx="681404" cy="338554"/>
              </a:xfrm>
              <a:prstGeom prst="rect">
                <a:avLst/>
              </a:prstGeom>
              <a:blipFill>
                <a:blip r:embed="rId7"/>
                <a:stretch>
                  <a:fillRect b="-12727"/>
                </a:stretch>
              </a:blipFill>
            </p:spPr>
            <p:txBody>
              <a:bodyPr/>
              <a:lstStyle/>
              <a:p>
                <a:r>
                  <a:rPr lang="en-GB">
                    <a:noFill/>
                  </a:rPr>
                  <a:t> </a:t>
                </a:r>
              </a:p>
            </p:txBody>
          </p:sp>
        </mc:Fallback>
      </mc:AlternateContent>
      <p:sp>
        <p:nvSpPr>
          <p:cNvPr id="6" name="TextBox 5"/>
          <p:cNvSpPr txBox="1"/>
          <p:nvPr/>
        </p:nvSpPr>
        <p:spPr>
          <a:xfrm>
            <a:off x="3887924" y="5229200"/>
            <a:ext cx="1949573" cy="276999"/>
          </a:xfrm>
          <a:prstGeom prst="rect">
            <a:avLst/>
          </a:prstGeom>
          <a:noFill/>
        </p:spPr>
        <p:txBody>
          <a:bodyPr wrap="none" rtlCol="0">
            <a:spAutoFit/>
          </a:bodyPr>
          <a:lstStyle/>
          <a:p>
            <a:pPr algn="ctr"/>
            <a:r>
              <a:rPr lang="en-GB" sz="1200" b="1" u="sng" dirty="0">
                <a:latin typeface="Comic Sans MS" panose="030F0702030302020204" pitchFamily="66" charset="0"/>
              </a:rPr>
              <a:t>Product Rule for 2xf(x)</a:t>
            </a:r>
          </a:p>
        </p:txBody>
      </p:sp>
      <mc:AlternateContent xmlns:mc="http://schemas.openxmlformats.org/markup-compatibility/2006" xmlns:a14="http://schemas.microsoft.com/office/drawing/2010/main">
        <mc:Choice Requires="a14">
          <p:sp>
            <p:nvSpPr>
              <p:cNvPr id="14" name="TextBox 13"/>
              <p:cNvSpPr txBox="1"/>
              <p:nvPr/>
            </p:nvSpPr>
            <p:spPr>
              <a:xfrm>
                <a:off x="3563888" y="2240868"/>
                <a:ext cx="100811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m:t>
                      </m:r>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3563888" y="2240868"/>
                <a:ext cx="1008112" cy="307777"/>
              </a:xfrm>
              <a:prstGeom prst="rect">
                <a:avLst/>
              </a:prstGeom>
              <a:blipFill>
                <a:blip r:embed="rId8"/>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4824028" y="2240868"/>
                <a:ext cx="100811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+ 2</m:t>
                      </m:r>
                      <m:r>
                        <a:rPr lang="en-GB" sz="1400" b="0" i="1" smtClean="0">
                          <a:latin typeface="Cambria Math"/>
                        </a:rPr>
                        <m:t>𝑥𝑓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15" name="TextBox 14"/>
              <p:cNvSpPr txBox="1">
                <a:spLocks noRot="1" noChangeAspect="1" noMove="1" noResize="1" noEditPoints="1" noAdjustHandles="1" noChangeArrowheads="1" noChangeShapeType="1" noTextEdit="1"/>
              </p:cNvSpPr>
              <p:nvPr/>
            </p:nvSpPr>
            <p:spPr>
              <a:xfrm>
                <a:off x="4824028" y="2240868"/>
                <a:ext cx="1008112" cy="307777"/>
              </a:xfrm>
              <a:prstGeom prst="rect">
                <a:avLst/>
              </a:prstGeom>
              <a:blipFill>
                <a:blip r:embed="rId9"/>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4283968" y="2240868"/>
                <a:ext cx="79208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2</m:t>
                      </m:r>
                      <m:r>
                        <a:rPr lang="en-GB" sz="1400" b="0" i="1" smtClean="0">
                          <a:latin typeface="Cambria Math"/>
                        </a:rPr>
                        <m:t>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4283968" y="2240868"/>
                <a:ext cx="792088" cy="307777"/>
              </a:xfrm>
              <a:prstGeom prst="rect">
                <a:avLst/>
              </a:prstGeom>
              <a:blipFill>
                <a:blip r:embed="rId10"/>
                <a:stretch>
                  <a:fillRect b="-8000"/>
                </a:stretch>
              </a:blipFill>
            </p:spPr>
            <p:txBody>
              <a:bodyPr/>
              <a:lstStyle/>
              <a:p>
                <a:r>
                  <a:rPr lang="en-GB">
                    <a:noFill/>
                  </a:rPr>
                  <a:t> </a:t>
                </a:r>
              </a:p>
            </p:txBody>
          </p:sp>
        </mc:Fallback>
      </mc:AlternateContent>
      <p:cxnSp>
        <p:nvCxnSpPr>
          <p:cNvPr id="17" name="Straight Arrow Connector 16"/>
          <p:cNvCxnSpPr/>
          <p:nvPr/>
        </p:nvCxnSpPr>
        <p:spPr>
          <a:xfrm>
            <a:off x="4556312" y="5768970"/>
            <a:ext cx="324036" cy="324036"/>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4592316" y="5768970"/>
            <a:ext cx="324036" cy="324036"/>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Arc 19"/>
          <p:cNvSpPr/>
          <p:nvPr/>
        </p:nvSpPr>
        <p:spPr>
          <a:xfrm>
            <a:off x="5544108" y="1880828"/>
            <a:ext cx="432048" cy="504056"/>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TextBox 20"/>
          <p:cNvSpPr txBox="1"/>
          <p:nvPr/>
        </p:nvSpPr>
        <p:spPr>
          <a:xfrm>
            <a:off x="5904148" y="1916832"/>
            <a:ext cx="1872208"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Differentiate using the product rule</a:t>
            </a:r>
            <a:endParaRPr lang="en-GB" sz="1200" baseline="-25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2" name="TextBox 21"/>
              <p:cNvSpPr txBox="1"/>
              <p:nvPr/>
            </p:nvSpPr>
            <p:spPr>
              <a:xfrm>
                <a:off x="3527884" y="2816932"/>
                <a:ext cx="100811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m:t>
                      </m:r>
                    </m:oMath>
                  </m:oMathPara>
                </a14:m>
                <a:endParaRPr lang="en-GB" sz="1400" dirty="0"/>
              </a:p>
            </p:txBody>
          </p:sp>
        </mc:Choice>
        <mc:Fallback xmlns="">
          <p:sp>
            <p:nvSpPr>
              <p:cNvPr id="22" name="TextBox 21"/>
              <p:cNvSpPr txBox="1">
                <a:spLocks noRot="1" noChangeAspect="1" noMove="1" noResize="1" noEditPoints="1" noAdjustHandles="1" noChangeArrowheads="1" noChangeShapeType="1" noTextEdit="1"/>
              </p:cNvSpPr>
              <p:nvPr/>
            </p:nvSpPr>
            <p:spPr>
              <a:xfrm>
                <a:off x="3527884" y="2816932"/>
                <a:ext cx="1008112" cy="307777"/>
              </a:xfrm>
              <a:prstGeom prst="rect">
                <a:avLst/>
              </a:prstGeom>
              <a:blipFill>
                <a:blip r:embed="rId11"/>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4319972" y="2816932"/>
                <a:ext cx="68407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2</m:t>
                      </m:r>
                      <m:r>
                        <a:rPr lang="en-GB" sz="1400" b="0" i="1" smtClean="0">
                          <a:latin typeface="Cambria Math"/>
                        </a:rPr>
                        <m:t>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23" name="TextBox 22"/>
              <p:cNvSpPr txBox="1">
                <a:spLocks noRot="1" noChangeAspect="1" noMove="1" noResize="1" noEditPoints="1" noAdjustHandles="1" noChangeArrowheads="1" noChangeShapeType="1" noTextEdit="1"/>
              </p:cNvSpPr>
              <p:nvPr/>
            </p:nvSpPr>
            <p:spPr>
              <a:xfrm>
                <a:off x="4319972" y="2816932"/>
                <a:ext cx="684076" cy="307777"/>
              </a:xfrm>
              <a:prstGeom prst="rect">
                <a:avLst/>
              </a:prstGeom>
              <a:blipFill>
                <a:blip r:embed="rId12"/>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4860032" y="2816932"/>
                <a:ext cx="97210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+ 2</m:t>
                      </m:r>
                      <m:r>
                        <a:rPr lang="en-GB" sz="1400" b="0" i="1" smtClean="0">
                          <a:latin typeface="Cambria Math"/>
                        </a:rPr>
                        <m:t>𝑥𝑓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4860032" y="2816932"/>
                <a:ext cx="972108" cy="307777"/>
              </a:xfrm>
              <a:prstGeom prst="rect">
                <a:avLst/>
              </a:prstGeom>
              <a:blipFill>
                <a:blip r:embed="rId13"/>
                <a:stretch>
                  <a:fillRect r="-625"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6699724" y="5506199"/>
                <a:ext cx="4601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2</m:t>
                      </m:r>
                      <m:r>
                        <a:rPr lang="en-GB" sz="1600" b="0" i="1" smtClean="0">
                          <a:latin typeface="Cambria Math"/>
                        </a:rPr>
                        <m:t>𝑥</m:t>
                      </m:r>
                    </m:oMath>
                  </m:oMathPara>
                </a14:m>
                <a:endParaRPr lang="en-GB" sz="1600" dirty="0"/>
              </a:p>
            </p:txBody>
          </p:sp>
        </mc:Choice>
        <mc:Fallback xmlns="">
          <p:sp>
            <p:nvSpPr>
              <p:cNvPr id="25" name="TextBox 24"/>
              <p:cNvSpPr txBox="1">
                <a:spLocks noRot="1" noChangeAspect="1" noMove="1" noResize="1" noEditPoints="1" noAdjustHandles="1" noChangeArrowheads="1" noChangeShapeType="1" noTextEdit="1"/>
              </p:cNvSpPr>
              <p:nvPr/>
            </p:nvSpPr>
            <p:spPr>
              <a:xfrm>
                <a:off x="6699724" y="5506199"/>
                <a:ext cx="460191"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7427521" y="5506199"/>
                <a:ext cx="68140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7427521" y="5506199"/>
                <a:ext cx="681404" cy="338554"/>
              </a:xfrm>
              <a:prstGeom prst="rect">
                <a:avLst/>
              </a:prstGeom>
              <a:blipFill>
                <a:blip r:embed="rId15"/>
                <a:stretch>
                  <a:fillRect b="-107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6757336" y="6013827"/>
                <a:ext cx="344966"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2</m:t>
                      </m:r>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6757336" y="6013827"/>
                <a:ext cx="344966"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7380650" y="6013827"/>
                <a:ext cx="73430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r>
                        <a:rPr lang="en-GB" sz="1600" b="0" i="1" smtClean="0">
                          <a:latin typeface="Cambria Math"/>
                        </a:rPr>
                        <m:t>′′(</m:t>
                      </m:r>
                      <m:r>
                        <a:rPr lang="en-GB" sz="1600" b="0" i="1" smtClean="0">
                          <a:latin typeface="Cambria Math"/>
                        </a:rPr>
                        <m:t>𝑥</m:t>
                      </m:r>
                      <m:r>
                        <a:rPr lang="en-GB" sz="1600" b="0" i="1" smtClean="0">
                          <a:latin typeface="Cambria Math"/>
                        </a:rPr>
                        <m:t>)</m:t>
                      </m:r>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7380650" y="6013827"/>
                <a:ext cx="734304" cy="338554"/>
              </a:xfrm>
              <a:prstGeom prst="rect">
                <a:avLst/>
              </a:prstGeom>
              <a:blipFill>
                <a:blip r:embed="rId17"/>
                <a:stretch>
                  <a:fillRect b="-12727"/>
                </a:stretch>
              </a:blipFill>
            </p:spPr>
            <p:txBody>
              <a:bodyPr/>
              <a:lstStyle/>
              <a:p>
                <a:r>
                  <a:rPr lang="en-GB">
                    <a:noFill/>
                  </a:rPr>
                  <a:t> </a:t>
                </a:r>
              </a:p>
            </p:txBody>
          </p:sp>
        </mc:Fallback>
      </mc:AlternateContent>
      <p:sp>
        <p:nvSpPr>
          <p:cNvPr id="30" name="TextBox 29"/>
          <p:cNvSpPr txBox="1"/>
          <p:nvPr/>
        </p:nvSpPr>
        <p:spPr>
          <a:xfrm>
            <a:off x="6372200" y="5229200"/>
            <a:ext cx="2016899" cy="276999"/>
          </a:xfrm>
          <a:prstGeom prst="rect">
            <a:avLst/>
          </a:prstGeom>
          <a:noFill/>
        </p:spPr>
        <p:txBody>
          <a:bodyPr wrap="none" rtlCol="0">
            <a:spAutoFit/>
          </a:bodyPr>
          <a:lstStyle/>
          <a:p>
            <a:pPr algn="ctr"/>
            <a:r>
              <a:rPr lang="en-GB" sz="1200" b="1" u="sng" dirty="0">
                <a:latin typeface="Comic Sans MS" panose="030F0702030302020204" pitchFamily="66" charset="0"/>
              </a:rPr>
              <a:t>Product Rule for 2xf’(x)</a:t>
            </a:r>
          </a:p>
        </p:txBody>
      </p:sp>
      <p:cxnSp>
        <p:nvCxnSpPr>
          <p:cNvPr id="31" name="Straight Arrow Connector 30"/>
          <p:cNvCxnSpPr/>
          <p:nvPr/>
        </p:nvCxnSpPr>
        <p:spPr>
          <a:xfrm>
            <a:off x="7074251" y="5768970"/>
            <a:ext cx="324036" cy="324036"/>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7110255" y="5768970"/>
            <a:ext cx="324036" cy="324036"/>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p:cNvSpPr txBox="1"/>
              <p:nvPr/>
            </p:nvSpPr>
            <p:spPr>
              <a:xfrm>
                <a:off x="5688124" y="2816932"/>
                <a:ext cx="82809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+ 2</m:t>
                      </m:r>
                      <m:r>
                        <a:rPr lang="en-GB" sz="1400" b="0" i="1" smtClean="0">
                          <a:latin typeface="Cambria Math"/>
                        </a:rPr>
                        <m:t>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5688124" y="2816932"/>
                <a:ext cx="828092" cy="307777"/>
              </a:xfrm>
              <a:prstGeom prst="rect">
                <a:avLst/>
              </a:prstGeom>
              <a:blipFill>
                <a:blip r:embed="rId18"/>
                <a:stretch>
                  <a:fillRect r="-1471"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3527884" y="3392996"/>
                <a:ext cx="100811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m:t>
                      </m:r>
                    </m:oMath>
                  </m:oMathPara>
                </a14:m>
                <a:endParaRPr lang="en-GB" sz="1400" dirty="0"/>
              </a:p>
            </p:txBody>
          </p:sp>
        </mc:Choice>
        <mc:Fallback xmlns="">
          <p:sp>
            <p:nvSpPr>
              <p:cNvPr id="34" name="TextBox 33"/>
              <p:cNvSpPr txBox="1">
                <a:spLocks noRot="1" noChangeAspect="1" noMove="1" noResize="1" noEditPoints="1" noAdjustHandles="1" noChangeArrowheads="1" noChangeShapeType="1" noTextEdit="1"/>
              </p:cNvSpPr>
              <p:nvPr/>
            </p:nvSpPr>
            <p:spPr>
              <a:xfrm>
                <a:off x="3527884" y="3392996"/>
                <a:ext cx="1008112" cy="307777"/>
              </a:xfrm>
              <a:prstGeom prst="rect">
                <a:avLst/>
              </a:prstGeom>
              <a:blipFill>
                <a:blip r:embed="rId19"/>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4319972" y="3392996"/>
                <a:ext cx="86409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2</m:t>
                      </m:r>
                      <m:r>
                        <a:rPr lang="en-GB" sz="1400" b="0" i="1" smtClean="0">
                          <a:latin typeface="Cambria Math"/>
                        </a:rPr>
                        <m:t>𝑥𝑓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35" name="TextBox 34"/>
              <p:cNvSpPr txBox="1">
                <a:spLocks noRot="1" noChangeAspect="1" noMove="1" noResize="1" noEditPoints="1" noAdjustHandles="1" noChangeArrowheads="1" noChangeShapeType="1" noTextEdit="1"/>
              </p:cNvSpPr>
              <p:nvPr/>
            </p:nvSpPr>
            <p:spPr>
              <a:xfrm>
                <a:off x="4319972" y="3392996"/>
                <a:ext cx="864096" cy="307777"/>
              </a:xfrm>
              <a:prstGeom prst="rect">
                <a:avLst/>
              </a:prstGeom>
              <a:blipFill>
                <a:blip r:embed="rId20"/>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5004048" y="3392996"/>
                <a:ext cx="86409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 </m:t>
                      </m:r>
                      <m:r>
                        <a:rPr lang="en-GB" sz="1400" i="1">
                          <a:latin typeface="Cambria Math"/>
                        </a:rPr>
                        <m:t>4</m:t>
                      </m:r>
                      <m:r>
                        <a:rPr lang="en-GB" sz="1400" b="0" i="1" smtClean="0">
                          <a:latin typeface="Cambria Math"/>
                        </a:rPr>
                        <m:t>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36" name="TextBox 35"/>
              <p:cNvSpPr txBox="1">
                <a:spLocks noRot="1" noChangeAspect="1" noMove="1" noResize="1" noEditPoints="1" noAdjustHandles="1" noChangeArrowheads="1" noChangeShapeType="1" noTextEdit="1"/>
              </p:cNvSpPr>
              <p:nvPr/>
            </p:nvSpPr>
            <p:spPr>
              <a:xfrm>
                <a:off x="5004048" y="3392996"/>
                <a:ext cx="864096" cy="307777"/>
              </a:xfrm>
              <a:prstGeom prst="rect">
                <a:avLst/>
              </a:prstGeom>
              <a:blipFill>
                <a:blip r:embed="rId21"/>
                <a:stretch>
                  <a:fillRect b="-10000"/>
                </a:stretch>
              </a:blipFill>
            </p:spPr>
            <p:txBody>
              <a:bodyPr/>
              <a:lstStyle/>
              <a:p>
                <a:r>
                  <a:rPr lang="en-GB">
                    <a:noFill/>
                  </a:rPr>
                  <a:t> </a:t>
                </a:r>
              </a:p>
            </p:txBody>
          </p:sp>
        </mc:Fallback>
      </mc:AlternateContent>
      <p:sp>
        <p:nvSpPr>
          <p:cNvPr id="37" name="Arc 36"/>
          <p:cNvSpPr/>
          <p:nvPr/>
        </p:nvSpPr>
        <p:spPr>
          <a:xfrm>
            <a:off x="6264188" y="2456892"/>
            <a:ext cx="432048" cy="504056"/>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Arc 37"/>
          <p:cNvSpPr/>
          <p:nvPr/>
        </p:nvSpPr>
        <p:spPr>
          <a:xfrm>
            <a:off x="6264188" y="3032956"/>
            <a:ext cx="432048" cy="504056"/>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TextBox 38"/>
          <p:cNvSpPr txBox="1"/>
          <p:nvPr/>
        </p:nvSpPr>
        <p:spPr>
          <a:xfrm>
            <a:off x="6588223" y="2456892"/>
            <a:ext cx="2563245"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Differentiate (using the product rule for the second term)</a:t>
            </a:r>
            <a:endParaRPr lang="en-GB" sz="1200" baseline="-25000" dirty="0">
              <a:solidFill>
                <a:srgbClr val="FF0000"/>
              </a:solidFill>
              <a:latin typeface="Comic Sans MS" panose="030F0702030302020204" pitchFamily="66" charset="0"/>
            </a:endParaRPr>
          </a:p>
        </p:txBody>
      </p:sp>
      <p:sp>
        <p:nvSpPr>
          <p:cNvPr id="40" name="TextBox 39"/>
          <p:cNvSpPr txBox="1"/>
          <p:nvPr/>
        </p:nvSpPr>
        <p:spPr>
          <a:xfrm>
            <a:off x="6696236" y="3068960"/>
            <a:ext cx="165618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Simplify by grouping like terms</a:t>
            </a:r>
            <a:endParaRPr lang="en-GB" sz="1200" baseline="-25000" dirty="0">
              <a:solidFill>
                <a:srgbClr val="FF0000"/>
              </a:solidFill>
              <a:latin typeface="Comic Sans MS" panose="030F0702030302020204" pitchFamily="66" charset="0"/>
            </a:endParaRPr>
          </a:p>
        </p:txBody>
      </p:sp>
      <p:sp>
        <p:nvSpPr>
          <p:cNvPr id="41" name="TextBox 40"/>
          <p:cNvSpPr txBox="1"/>
          <p:nvPr/>
        </p:nvSpPr>
        <p:spPr>
          <a:xfrm>
            <a:off x="3635896" y="4149080"/>
            <a:ext cx="5364596"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Note that you could also get to f’’’(x) using the </a:t>
            </a:r>
            <a:r>
              <a:rPr lang="en-US" sz="1400" baseline="30000" dirty="0" err="1">
                <a:solidFill>
                  <a:srgbClr val="FF0000"/>
                </a:solidFill>
                <a:latin typeface="Comic Sans MS" panose="030F0702030302020204" pitchFamily="66" charset="0"/>
              </a:rPr>
              <a:t>dy</a:t>
            </a:r>
            <a:r>
              <a:rPr lang="en-US" sz="1400" dirty="0">
                <a:solidFill>
                  <a:srgbClr val="FF0000"/>
                </a:solidFill>
                <a:latin typeface="Comic Sans MS" panose="030F0702030302020204" pitchFamily="66" charset="0"/>
              </a:rPr>
              <a:t>/</a:t>
            </a:r>
            <a:r>
              <a:rPr lang="en-US" sz="1400" baseline="-25000" dirty="0">
                <a:solidFill>
                  <a:srgbClr val="FF0000"/>
                </a:solidFill>
                <a:latin typeface="Comic Sans MS" panose="030F0702030302020204" pitchFamily="66" charset="0"/>
              </a:rPr>
              <a:t>dx</a:t>
            </a:r>
            <a:r>
              <a:rPr lang="en-US" sz="1400" dirty="0">
                <a:solidFill>
                  <a:srgbClr val="FF0000"/>
                </a:solidFill>
                <a:latin typeface="Comic Sans MS" panose="030F0702030302020204" pitchFamily="66" charset="0"/>
              </a:rPr>
              <a:t> notation…</a:t>
            </a:r>
            <a:endParaRPr lang="en-GB" sz="1400" baseline="-25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2" name="TextBox 41"/>
              <p:cNvSpPr txBox="1"/>
              <p:nvPr/>
            </p:nvSpPr>
            <p:spPr>
              <a:xfrm>
                <a:off x="5220072" y="4509120"/>
                <a:ext cx="1872208" cy="5376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sSup>
                            <m:sSupPr>
                              <m:ctrlPr>
                                <a:rPr lang="en-GB" sz="1400" b="0" i="1" smtClean="0">
                                  <a:latin typeface="Cambria Math" panose="02040503050406030204" pitchFamily="18" charset="0"/>
                                </a:rPr>
                              </m:ctrlPr>
                            </m:sSupPr>
                            <m:e>
                              <m:r>
                                <a:rPr lang="en-GB" sz="1400" b="0" i="1" smtClean="0">
                                  <a:latin typeface="Cambria Math"/>
                                </a:rPr>
                                <m:t>𝑑</m:t>
                              </m:r>
                            </m:e>
                            <m:sup>
                              <m:r>
                                <a:rPr lang="en-GB" sz="1400" b="0" i="1" smtClean="0">
                                  <a:latin typeface="Cambria Math"/>
                                </a:rPr>
                                <m:t>3</m:t>
                              </m:r>
                            </m:sup>
                          </m:sSup>
                          <m:r>
                            <a:rPr lang="en-GB" sz="1400" b="0" i="1" smtClean="0">
                              <a:latin typeface="Cambria Math"/>
                            </a:rPr>
                            <m:t>𝑦</m:t>
                          </m:r>
                        </m:num>
                        <m:den>
                          <m:sSup>
                            <m:sSupPr>
                              <m:ctrlPr>
                                <a:rPr lang="en-GB" sz="1400" b="0" i="1" smtClean="0">
                                  <a:latin typeface="Cambria Math" panose="02040503050406030204" pitchFamily="18" charset="0"/>
                                </a:rPr>
                              </m:ctrlPr>
                            </m:sSupPr>
                            <m:e>
                              <m:r>
                                <a:rPr lang="en-GB" sz="1400" b="0" i="1" smtClean="0">
                                  <a:latin typeface="Cambria Math"/>
                                </a:rPr>
                                <m:t>𝑑</m:t>
                              </m:r>
                            </m:e>
                            <m:sup>
                              <m:r>
                                <a:rPr lang="en-GB" sz="1400" b="0" i="1" smtClean="0">
                                  <a:latin typeface="Cambria Math"/>
                                </a:rPr>
                                <m:t>3</m:t>
                              </m:r>
                            </m:sup>
                          </m:sSup>
                          <m:r>
                            <a:rPr lang="en-GB" sz="1400" b="0" i="1" smtClean="0">
                              <a:latin typeface="Cambria Math"/>
                            </a:rPr>
                            <m:t>𝑥</m:t>
                          </m:r>
                        </m:den>
                      </m:f>
                      <m:r>
                        <a:rPr lang="en-GB" sz="1400" b="0" i="1" smtClean="0">
                          <a:latin typeface="Cambria Math"/>
                        </a:rPr>
                        <m:t>=2</m:t>
                      </m:r>
                      <m:r>
                        <a:rPr lang="en-GB" sz="1400" b="0" i="1" smtClean="0">
                          <a:latin typeface="Cambria Math"/>
                        </a:rPr>
                        <m:t>𝑥</m:t>
                      </m:r>
                      <m:f>
                        <m:fPr>
                          <m:ctrlPr>
                            <a:rPr lang="en-GB" sz="1400" b="0" i="1" smtClean="0">
                              <a:latin typeface="Cambria Math" panose="02040503050406030204" pitchFamily="18" charset="0"/>
                            </a:rPr>
                          </m:ctrlPr>
                        </m:fPr>
                        <m:num>
                          <m:sSup>
                            <m:sSupPr>
                              <m:ctrlPr>
                                <a:rPr lang="en-GB" sz="1400" b="0" i="1" smtClean="0">
                                  <a:latin typeface="Cambria Math" panose="02040503050406030204" pitchFamily="18" charset="0"/>
                                </a:rPr>
                              </m:ctrlPr>
                            </m:sSupPr>
                            <m:e>
                              <m:r>
                                <a:rPr lang="en-GB" sz="1400" b="0" i="1" smtClean="0">
                                  <a:latin typeface="Cambria Math"/>
                                </a:rPr>
                                <m:t>𝑑</m:t>
                              </m:r>
                            </m:e>
                            <m:sup>
                              <m:r>
                                <a:rPr lang="en-GB" sz="1400" b="0" i="1" smtClean="0">
                                  <a:latin typeface="Cambria Math"/>
                                </a:rPr>
                                <m:t>2</m:t>
                              </m:r>
                            </m:sup>
                          </m:sSup>
                          <m:r>
                            <a:rPr lang="en-GB" sz="1400" b="0" i="1" smtClean="0">
                              <a:latin typeface="Cambria Math"/>
                            </a:rPr>
                            <m:t>𝑦</m:t>
                          </m:r>
                        </m:num>
                        <m:den>
                          <m:sSup>
                            <m:sSupPr>
                              <m:ctrlPr>
                                <a:rPr lang="en-GB" sz="1400" b="0" i="1" smtClean="0">
                                  <a:latin typeface="Cambria Math" panose="02040503050406030204" pitchFamily="18" charset="0"/>
                                </a:rPr>
                              </m:ctrlPr>
                            </m:sSupPr>
                            <m:e>
                              <m:r>
                                <a:rPr lang="en-GB" sz="1400" b="0" i="1" smtClean="0">
                                  <a:latin typeface="Cambria Math"/>
                                </a:rPr>
                                <m:t>𝑑𝑥</m:t>
                              </m:r>
                            </m:e>
                            <m:sup>
                              <m:r>
                                <a:rPr lang="en-GB" sz="1400" b="0" i="1" smtClean="0">
                                  <a:latin typeface="Cambria Math"/>
                                </a:rPr>
                                <m:t>2</m:t>
                              </m:r>
                            </m:sup>
                          </m:sSup>
                        </m:den>
                      </m:f>
                      <m:r>
                        <a:rPr lang="en-GB" sz="1400" b="0" i="1" smtClean="0">
                          <a:latin typeface="Cambria Math"/>
                        </a:rPr>
                        <m:t>+4</m:t>
                      </m:r>
                      <m:f>
                        <m:fPr>
                          <m:ctrlPr>
                            <a:rPr lang="en-GB" sz="1400" b="0" i="1" smtClean="0">
                              <a:latin typeface="Cambria Math" panose="02040503050406030204" pitchFamily="18" charset="0"/>
                            </a:rPr>
                          </m:ctrlPr>
                        </m:fPr>
                        <m:num>
                          <m:r>
                            <a:rPr lang="en-GB" sz="1400" b="0" i="1" smtClean="0">
                              <a:latin typeface="Cambria Math"/>
                            </a:rPr>
                            <m:t>𝑑𝑦</m:t>
                          </m:r>
                        </m:num>
                        <m:den>
                          <m:r>
                            <a:rPr lang="en-GB" sz="1400" b="0" i="1" smtClean="0">
                              <a:latin typeface="Cambria Math"/>
                            </a:rPr>
                            <m:t>𝑑𝑥</m:t>
                          </m:r>
                        </m:den>
                      </m:f>
                    </m:oMath>
                  </m:oMathPara>
                </a14:m>
                <a:endParaRPr lang="en-GB" sz="1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5220072" y="4509120"/>
                <a:ext cx="1872208" cy="537648"/>
              </a:xfrm>
              <a:prstGeom prst="rect">
                <a:avLst/>
              </a:prstGeom>
              <a:blipFill>
                <a:blip r:embed="rId22"/>
                <a:stretch>
                  <a:fillRect/>
                </a:stretch>
              </a:blipFill>
            </p:spPr>
            <p:txBody>
              <a:bodyPr/>
              <a:lstStyle/>
              <a:p>
                <a:r>
                  <a:rPr lang="en-GB">
                    <a:noFill/>
                  </a:rPr>
                  <a:t> </a:t>
                </a:r>
              </a:p>
            </p:txBody>
          </p:sp>
        </mc:Fallback>
      </mc:AlternateContent>
      <p:sp>
        <p:nvSpPr>
          <p:cNvPr id="45" name="Rectangle 44"/>
          <p:cNvSpPr/>
          <p:nvPr/>
        </p:nvSpPr>
        <p:spPr>
          <a:xfrm>
            <a:off x="5292080" y="4509120"/>
            <a:ext cx="1764196" cy="576064"/>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p:cNvSpPr/>
          <p:nvPr/>
        </p:nvSpPr>
        <p:spPr>
          <a:xfrm>
            <a:off x="3671900" y="3392996"/>
            <a:ext cx="2160240" cy="324036"/>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3">
            <a:extLst>
              <a:ext uri="{FF2B5EF4-FFF2-40B4-BE49-F238E27FC236}">
                <a16:creationId xmlns:a16="http://schemas.microsoft.com/office/drawing/2014/main" id="{5CA2A5A2-2F9B-4A24-A7A1-C81617AA0860}"/>
              </a:ext>
            </a:extLst>
          </p:cNvPr>
          <p:cNvSpPr txBox="1"/>
          <p:nvPr/>
        </p:nvSpPr>
        <p:spPr>
          <a:xfrm>
            <a:off x="8718884" y="6550223"/>
            <a:ext cx="407484" cy="307777"/>
          </a:xfrm>
          <a:prstGeom prst="rect">
            <a:avLst/>
          </a:prstGeom>
          <a:noFill/>
        </p:spPr>
        <p:txBody>
          <a:bodyPr wrap="none" rtlCol="0">
            <a:spAutoFit/>
          </a:bodyPr>
          <a:lstStyle/>
          <a:p>
            <a:r>
              <a:rPr lang="en-US" sz="1400" dirty="0">
                <a:latin typeface="Comic Sans MS" pitchFamily="66" charset="0"/>
              </a:rPr>
              <a:t>2B</a:t>
            </a:r>
            <a:endParaRPr lang="en-GB" sz="1400" dirty="0">
              <a:latin typeface="Comic Sans MS" pitchFamily="66" charset="0"/>
            </a:endParaRPr>
          </a:p>
        </p:txBody>
      </p:sp>
      <p:sp>
        <p:nvSpPr>
          <p:cNvPr id="47" name="Title 1">
            <a:extLst>
              <a:ext uri="{FF2B5EF4-FFF2-40B4-BE49-F238E27FC236}">
                <a16:creationId xmlns:a16="http://schemas.microsoft.com/office/drawing/2014/main" id="{F928032C-42E1-4FA5-8465-ABD9888CAF2B}"/>
              </a:ext>
            </a:extLst>
          </p:cNvPr>
          <p:cNvSpPr>
            <a:spLocks noGrp="1"/>
          </p:cNvSpPr>
          <p:nvPr>
            <p:ph type="title"/>
          </p:nvPr>
        </p:nvSpPr>
        <p:spPr>
          <a:xfrm>
            <a:off x="619187" y="218433"/>
            <a:ext cx="7886700" cy="1325563"/>
          </a:xfrm>
        </p:spPr>
        <p:txBody>
          <a:bodyPr/>
          <a:lstStyle/>
          <a:p>
            <a:pPr algn="ctr"/>
            <a:r>
              <a:rPr lang="en-GB" dirty="0">
                <a:latin typeface="Comic Sans MS" pitchFamily="66" charset="0"/>
              </a:rPr>
              <a:t>Series</a:t>
            </a:r>
          </a:p>
        </p:txBody>
      </p:sp>
      <mc:AlternateContent xmlns:mc="http://schemas.openxmlformats.org/markup-compatibility/2006" xmlns:a14="http://schemas.microsoft.com/office/drawing/2010/main">
        <mc:Choice Requires="a14">
          <p:sp>
            <p:nvSpPr>
              <p:cNvPr id="48" name="TextBox 27">
                <a:extLst>
                  <a:ext uri="{FF2B5EF4-FFF2-40B4-BE49-F238E27FC236}">
                    <a16:creationId xmlns:a16="http://schemas.microsoft.com/office/drawing/2014/main" id="{6CEAA8BA-56CF-4C2E-AE92-51951161123E}"/>
                  </a:ext>
                </a:extLst>
              </p:cNvPr>
              <p:cNvSpPr txBox="1"/>
              <p:nvPr/>
            </p:nvSpPr>
            <p:spPr>
              <a:xfrm>
                <a:off x="1126176" y="3689968"/>
                <a:ext cx="157588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r>
                        <a:rPr lang="en-GB" sz="1600" b="0" i="1" smtClean="0">
                          <a:latin typeface="Cambria Math"/>
                        </a:rPr>
                        <m:t>′</m:t>
                      </m:r>
                      <m:d>
                        <m:dPr>
                          <m:ctrlPr>
                            <a:rPr lang="en-GB" sz="1600" b="0" i="1" smtClean="0">
                              <a:latin typeface="Cambria Math" panose="02040503050406030204" pitchFamily="18" charset="0"/>
                            </a:rPr>
                          </m:ctrlPr>
                        </m:dPr>
                        <m:e>
                          <m:r>
                            <a:rPr lang="en-GB" sz="1600" b="0" i="1" smtClean="0">
                              <a:latin typeface="Cambria Math"/>
                            </a:rPr>
                            <m:t>𝑥</m:t>
                          </m:r>
                        </m:e>
                      </m:d>
                      <m:r>
                        <a:rPr lang="en-GB" sz="1600" b="0" i="1" smtClean="0">
                          <a:latin typeface="Cambria Math"/>
                        </a:rPr>
                        <m:t>=2</m:t>
                      </m:r>
                      <m:r>
                        <a:rPr lang="en-GB" sz="1600" b="0" i="1" smtClean="0">
                          <a:latin typeface="Cambria Math"/>
                        </a:rPr>
                        <m:t>𝑥𝑓</m:t>
                      </m:r>
                      <m:r>
                        <a:rPr lang="en-GB" sz="1600" b="0" i="1" smtClean="0">
                          <a:latin typeface="Cambria Math"/>
                        </a:rPr>
                        <m:t>(</m:t>
                      </m:r>
                      <m:r>
                        <a:rPr lang="en-GB" sz="1600" b="0" i="1" smtClean="0">
                          <a:latin typeface="Cambria Math"/>
                        </a:rPr>
                        <m:t>𝑥</m:t>
                      </m:r>
                      <m:r>
                        <a:rPr lang="en-GB" sz="1600" b="0" i="1" smtClean="0">
                          <a:latin typeface="Cambria Math"/>
                        </a:rPr>
                        <m:t>)</m:t>
                      </m:r>
                    </m:oMath>
                  </m:oMathPara>
                </a14:m>
                <a:endParaRPr lang="en-GB" sz="1600" dirty="0"/>
              </a:p>
            </p:txBody>
          </p:sp>
        </mc:Choice>
        <mc:Fallback xmlns="">
          <p:sp>
            <p:nvSpPr>
              <p:cNvPr id="48" name="TextBox 27">
                <a:extLst>
                  <a:ext uri="{FF2B5EF4-FFF2-40B4-BE49-F238E27FC236}">
                    <a16:creationId xmlns:a16="http://schemas.microsoft.com/office/drawing/2014/main" id="{6CEAA8BA-56CF-4C2E-AE92-51951161123E}"/>
                  </a:ext>
                </a:extLst>
              </p:cNvPr>
              <p:cNvSpPr txBox="1">
                <a:spLocks noRot="1" noChangeAspect="1" noMove="1" noResize="1" noEditPoints="1" noAdjustHandles="1" noChangeArrowheads="1" noChangeShapeType="1" noTextEdit="1"/>
              </p:cNvSpPr>
              <p:nvPr/>
            </p:nvSpPr>
            <p:spPr>
              <a:xfrm>
                <a:off x="1126176" y="3689968"/>
                <a:ext cx="1575881" cy="338554"/>
              </a:xfrm>
              <a:prstGeom prst="rect">
                <a:avLst/>
              </a:prstGeom>
              <a:blipFill>
                <a:blip r:embed="rId23"/>
                <a:stretch>
                  <a:fillRect b="-10714"/>
                </a:stretch>
              </a:blipFill>
            </p:spPr>
            <p:txBody>
              <a:bodyPr/>
              <a:lstStyle/>
              <a:p>
                <a:r>
                  <a:rPr lang="en-GB">
                    <a:noFill/>
                  </a:rPr>
                  <a:t> </a:t>
                </a:r>
              </a:p>
            </p:txBody>
          </p:sp>
        </mc:Fallback>
      </mc:AlternateContent>
    </p:spTree>
    <p:extLst>
      <p:ext uri="{BB962C8B-B14F-4D97-AF65-F5344CB8AC3E}">
        <p14:creationId xmlns:p14="http://schemas.microsoft.com/office/powerpoint/2010/main" val="49073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blinds(horizontal)">
                                      <p:cBhvr>
                                        <p:cTn id="7" dur="500"/>
                                        <p:tgtEl>
                                          <p:spTgt spid="3">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linds(horizontal)">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linds(horizontal)">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linds(horizontal)">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xit" presetSubtype="10" fill="hold" nodeType="clickEffect">
                                  <p:stCondLst>
                                    <p:cond delay="0"/>
                                  </p:stCondLst>
                                  <p:childTnLst>
                                    <p:animEffect transition="out" filter="blinds(horizontal)">
                                      <p:cBhvr>
                                        <p:cTn id="66" dur="500"/>
                                        <p:tgtEl>
                                          <p:spTgt spid="19"/>
                                        </p:tgtEl>
                                      </p:cBhvr>
                                    </p:animEffect>
                                    <p:set>
                                      <p:cBhvr>
                                        <p:cTn id="67" dur="1" fill="hold">
                                          <p:stCondLst>
                                            <p:cond delay="499"/>
                                          </p:stCondLst>
                                        </p:cTn>
                                        <p:tgtEl>
                                          <p:spTgt spid="19"/>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linds(horizont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blinds(horizontal)">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xit" presetSubtype="10" fill="hold" nodeType="clickEffect">
                                  <p:stCondLst>
                                    <p:cond delay="0"/>
                                  </p:stCondLst>
                                  <p:childTnLst>
                                    <p:animEffect transition="out" filter="blinds(horizontal)">
                                      <p:cBhvr>
                                        <p:cTn id="81" dur="500"/>
                                        <p:tgtEl>
                                          <p:spTgt spid="17"/>
                                        </p:tgtEl>
                                      </p:cBhvr>
                                    </p:animEffect>
                                    <p:set>
                                      <p:cBhvr>
                                        <p:cTn id="82" dur="1" fill="hold">
                                          <p:stCondLst>
                                            <p:cond delay="499"/>
                                          </p:stCondLst>
                                        </p:cTn>
                                        <p:tgtEl>
                                          <p:spTgt spid="17"/>
                                        </p:tgtEl>
                                        <p:attrNameLst>
                                          <p:attrName>style.visibility</p:attrName>
                                        </p:attrNameLst>
                                      </p:cBhvr>
                                      <p:to>
                                        <p:strVal val="hidden"/>
                                      </p:to>
                                    </p:set>
                                  </p:childTnLst>
                                </p:cTn>
                              </p:par>
                              <p:par>
                                <p:cTn id="83" presetID="3" presetClass="exit" presetSubtype="10" fill="hold" grpId="1" nodeType="withEffect">
                                  <p:stCondLst>
                                    <p:cond delay="0"/>
                                  </p:stCondLst>
                                  <p:childTnLst>
                                    <p:animEffect transition="out" filter="blinds(horizontal)">
                                      <p:cBhvr>
                                        <p:cTn id="84" dur="500"/>
                                        <p:tgtEl>
                                          <p:spTgt spid="6"/>
                                        </p:tgtEl>
                                      </p:cBhvr>
                                    </p:animEffect>
                                    <p:set>
                                      <p:cBhvr>
                                        <p:cTn id="85" dur="1" fill="hold">
                                          <p:stCondLst>
                                            <p:cond delay="499"/>
                                          </p:stCondLst>
                                        </p:cTn>
                                        <p:tgtEl>
                                          <p:spTgt spid="6"/>
                                        </p:tgtEl>
                                        <p:attrNameLst>
                                          <p:attrName>style.visibility</p:attrName>
                                        </p:attrNameLst>
                                      </p:cBhvr>
                                      <p:to>
                                        <p:strVal val="hidden"/>
                                      </p:to>
                                    </p:set>
                                  </p:childTnLst>
                                </p:cTn>
                              </p:par>
                              <p:par>
                                <p:cTn id="86" presetID="3" presetClass="exit" presetSubtype="10" fill="hold" grpId="1" nodeType="withEffect">
                                  <p:stCondLst>
                                    <p:cond delay="0"/>
                                  </p:stCondLst>
                                  <p:childTnLst>
                                    <p:animEffect transition="out" filter="blinds(horizontal)">
                                      <p:cBhvr>
                                        <p:cTn id="87" dur="500"/>
                                        <p:tgtEl>
                                          <p:spTgt spid="10"/>
                                        </p:tgtEl>
                                      </p:cBhvr>
                                    </p:animEffect>
                                    <p:set>
                                      <p:cBhvr>
                                        <p:cTn id="88" dur="1" fill="hold">
                                          <p:stCondLst>
                                            <p:cond delay="499"/>
                                          </p:stCondLst>
                                        </p:cTn>
                                        <p:tgtEl>
                                          <p:spTgt spid="10"/>
                                        </p:tgtEl>
                                        <p:attrNameLst>
                                          <p:attrName>style.visibility</p:attrName>
                                        </p:attrNameLst>
                                      </p:cBhvr>
                                      <p:to>
                                        <p:strVal val="hidden"/>
                                      </p:to>
                                    </p:set>
                                  </p:childTnLst>
                                </p:cTn>
                              </p:par>
                              <p:par>
                                <p:cTn id="89" presetID="3" presetClass="exit" presetSubtype="10" fill="hold" grpId="1" nodeType="withEffect">
                                  <p:stCondLst>
                                    <p:cond delay="0"/>
                                  </p:stCondLst>
                                  <p:childTnLst>
                                    <p:animEffect transition="out" filter="blinds(horizontal)">
                                      <p:cBhvr>
                                        <p:cTn id="90" dur="500"/>
                                        <p:tgtEl>
                                          <p:spTgt spid="11"/>
                                        </p:tgtEl>
                                      </p:cBhvr>
                                    </p:animEffect>
                                    <p:set>
                                      <p:cBhvr>
                                        <p:cTn id="91" dur="1" fill="hold">
                                          <p:stCondLst>
                                            <p:cond delay="499"/>
                                          </p:stCondLst>
                                        </p:cTn>
                                        <p:tgtEl>
                                          <p:spTgt spid="11"/>
                                        </p:tgtEl>
                                        <p:attrNameLst>
                                          <p:attrName>style.visibility</p:attrName>
                                        </p:attrNameLst>
                                      </p:cBhvr>
                                      <p:to>
                                        <p:strVal val="hidden"/>
                                      </p:to>
                                    </p:set>
                                  </p:childTnLst>
                                </p:cTn>
                              </p:par>
                              <p:par>
                                <p:cTn id="92" presetID="3" presetClass="exit" presetSubtype="10" fill="hold" grpId="1" nodeType="withEffect">
                                  <p:stCondLst>
                                    <p:cond delay="0"/>
                                  </p:stCondLst>
                                  <p:childTnLst>
                                    <p:animEffect transition="out" filter="blinds(horizontal)">
                                      <p:cBhvr>
                                        <p:cTn id="93" dur="500"/>
                                        <p:tgtEl>
                                          <p:spTgt spid="12"/>
                                        </p:tgtEl>
                                      </p:cBhvr>
                                    </p:animEffect>
                                    <p:set>
                                      <p:cBhvr>
                                        <p:cTn id="94" dur="1" fill="hold">
                                          <p:stCondLst>
                                            <p:cond delay="499"/>
                                          </p:stCondLst>
                                        </p:cTn>
                                        <p:tgtEl>
                                          <p:spTgt spid="12"/>
                                        </p:tgtEl>
                                        <p:attrNameLst>
                                          <p:attrName>style.visibility</p:attrName>
                                        </p:attrNameLst>
                                      </p:cBhvr>
                                      <p:to>
                                        <p:strVal val="hidden"/>
                                      </p:to>
                                    </p:set>
                                  </p:childTnLst>
                                </p:cTn>
                              </p:par>
                              <p:par>
                                <p:cTn id="95" presetID="3" presetClass="exit" presetSubtype="10" fill="hold" grpId="1" nodeType="withEffect">
                                  <p:stCondLst>
                                    <p:cond delay="0"/>
                                  </p:stCondLst>
                                  <p:childTnLst>
                                    <p:animEffect transition="out" filter="blinds(horizontal)">
                                      <p:cBhvr>
                                        <p:cTn id="96" dur="500"/>
                                        <p:tgtEl>
                                          <p:spTgt spid="13"/>
                                        </p:tgtEl>
                                      </p:cBhvr>
                                    </p:animEffect>
                                    <p:set>
                                      <p:cBhvr>
                                        <p:cTn id="97" dur="1" fill="hold">
                                          <p:stCondLst>
                                            <p:cond delay="499"/>
                                          </p:stCondLst>
                                        </p:cTn>
                                        <p:tgtEl>
                                          <p:spTgt spid="13"/>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7"/>
                                        </p:tgtEl>
                                        <p:attrNameLst>
                                          <p:attrName>style.visibility</p:attrName>
                                        </p:attrNameLst>
                                      </p:cBhvr>
                                      <p:to>
                                        <p:strVal val="visible"/>
                                      </p:to>
                                    </p:set>
                                    <p:animEffect transition="in" filter="blinds(horizontal)">
                                      <p:cBhvr>
                                        <p:cTn id="102" dur="500"/>
                                        <p:tgtEl>
                                          <p:spTgt spid="37"/>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9"/>
                                        </p:tgtEl>
                                        <p:attrNameLst>
                                          <p:attrName>style.visibility</p:attrName>
                                        </p:attrNameLst>
                                      </p:cBhvr>
                                      <p:to>
                                        <p:strVal val="visible"/>
                                      </p:to>
                                    </p:set>
                                    <p:animEffect transition="in" filter="blinds(horizontal)">
                                      <p:cBhvr>
                                        <p:cTn id="107" dur="500"/>
                                        <p:tgtEl>
                                          <p:spTgt spid="39"/>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2"/>
                                        </p:tgtEl>
                                        <p:attrNameLst>
                                          <p:attrName>style.visibility</p:attrName>
                                        </p:attrNameLst>
                                      </p:cBhvr>
                                      <p:to>
                                        <p:strVal val="visible"/>
                                      </p:to>
                                    </p:set>
                                    <p:animEffect transition="in" filter="blinds(horizontal)">
                                      <p:cBhvr>
                                        <p:cTn id="112" dur="500"/>
                                        <p:tgtEl>
                                          <p:spTgt spid="22"/>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23"/>
                                        </p:tgtEl>
                                        <p:attrNameLst>
                                          <p:attrName>style.visibility</p:attrName>
                                        </p:attrNameLst>
                                      </p:cBhvr>
                                      <p:to>
                                        <p:strVal val="visible"/>
                                      </p:to>
                                    </p:set>
                                    <p:animEffect transition="in" filter="blinds(horizontal)">
                                      <p:cBhvr>
                                        <p:cTn id="117" dur="500"/>
                                        <p:tgtEl>
                                          <p:spTgt spid="23"/>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30"/>
                                        </p:tgtEl>
                                        <p:attrNameLst>
                                          <p:attrName>style.visibility</p:attrName>
                                        </p:attrNameLst>
                                      </p:cBhvr>
                                      <p:to>
                                        <p:strVal val="visible"/>
                                      </p:to>
                                    </p:set>
                                    <p:animEffect transition="in" filter="blinds(horizontal)">
                                      <p:cBhvr>
                                        <p:cTn id="122" dur="500"/>
                                        <p:tgtEl>
                                          <p:spTgt spid="30"/>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25"/>
                                        </p:tgtEl>
                                        <p:attrNameLst>
                                          <p:attrName>style.visibility</p:attrName>
                                        </p:attrNameLst>
                                      </p:cBhvr>
                                      <p:to>
                                        <p:strVal val="visible"/>
                                      </p:to>
                                    </p:set>
                                    <p:animEffect transition="in" filter="blinds(horizontal)">
                                      <p:cBhvr>
                                        <p:cTn id="127" dur="500"/>
                                        <p:tgtEl>
                                          <p:spTgt spid="25"/>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26"/>
                                        </p:tgtEl>
                                        <p:attrNameLst>
                                          <p:attrName>style.visibility</p:attrName>
                                        </p:attrNameLst>
                                      </p:cBhvr>
                                      <p:to>
                                        <p:strVal val="visible"/>
                                      </p:to>
                                    </p:set>
                                    <p:animEffect transition="in" filter="blinds(horizontal)">
                                      <p:cBhvr>
                                        <p:cTn id="132" dur="500"/>
                                        <p:tgtEl>
                                          <p:spTgt spid="26"/>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27"/>
                                        </p:tgtEl>
                                        <p:attrNameLst>
                                          <p:attrName>style.visibility</p:attrName>
                                        </p:attrNameLst>
                                      </p:cBhvr>
                                      <p:to>
                                        <p:strVal val="visible"/>
                                      </p:to>
                                    </p:set>
                                    <p:animEffect transition="in" filter="blinds(horizontal)">
                                      <p:cBhvr>
                                        <p:cTn id="137" dur="500"/>
                                        <p:tgtEl>
                                          <p:spTgt spid="27"/>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29"/>
                                        </p:tgtEl>
                                        <p:attrNameLst>
                                          <p:attrName>style.visibility</p:attrName>
                                        </p:attrNameLst>
                                      </p:cBhvr>
                                      <p:to>
                                        <p:strVal val="visible"/>
                                      </p:to>
                                    </p:set>
                                    <p:animEffect transition="in" filter="blinds(horizontal)">
                                      <p:cBhvr>
                                        <p:cTn id="142" dur="500"/>
                                        <p:tgtEl>
                                          <p:spTgt spid="29"/>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nodeType="clickEffect">
                                  <p:stCondLst>
                                    <p:cond delay="0"/>
                                  </p:stCondLst>
                                  <p:childTnLst>
                                    <p:set>
                                      <p:cBhvr>
                                        <p:cTn id="146" dur="1" fill="hold">
                                          <p:stCondLst>
                                            <p:cond delay="0"/>
                                          </p:stCondLst>
                                        </p:cTn>
                                        <p:tgtEl>
                                          <p:spTgt spid="31"/>
                                        </p:tgtEl>
                                        <p:attrNameLst>
                                          <p:attrName>style.visibility</p:attrName>
                                        </p:attrNameLst>
                                      </p:cBhvr>
                                      <p:to>
                                        <p:strVal val="visible"/>
                                      </p:to>
                                    </p:set>
                                    <p:animEffect transition="in" filter="blinds(horizontal)">
                                      <p:cBhvr>
                                        <p:cTn id="147" dur="500"/>
                                        <p:tgtEl>
                                          <p:spTgt spid="31"/>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24"/>
                                        </p:tgtEl>
                                        <p:attrNameLst>
                                          <p:attrName>style.visibility</p:attrName>
                                        </p:attrNameLst>
                                      </p:cBhvr>
                                      <p:to>
                                        <p:strVal val="visible"/>
                                      </p:to>
                                    </p:set>
                                    <p:animEffect transition="in" filter="blinds(horizontal)">
                                      <p:cBhvr>
                                        <p:cTn id="152" dur="500"/>
                                        <p:tgtEl>
                                          <p:spTgt spid="24"/>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xit" presetSubtype="10" fill="hold" nodeType="clickEffect">
                                  <p:stCondLst>
                                    <p:cond delay="0"/>
                                  </p:stCondLst>
                                  <p:childTnLst>
                                    <p:animEffect transition="out" filter="blinds(horizontal)">
                                      <p:cBhvr>
                                        <p:cTn id="156" dur="500"/>
                                        <p:tgtEl>
                                          <p:spTgt spid="31"/>
                                        </p:tgtEl>
                                      </p:cBhvr>
                                    </p:animEffect>
                                    <p:set>
                                      <p:cBhvr>
                                        <p:cTn id="157" dur="1" fill="hold">
                                          <p:stCondLst>
                                            <p:cond delay="499"/>
                                          </p:stCondLst>
                                        </p:cTn>
                                        <p:tgtEl>
                                          <p:spTgt spid="31"/>
                                        </p:tgtEl>
                                        <p:attrNameLst>
                                          <p:attrName>style.visibility</p:attrName>
                                        </p:attrNameLst>
                                      </p:cBhvr>
                                      <p:to>
                                        <p:strVal val="hidden"/>
                                      </p:to>
                                    </p:se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nodeType="clickEffect">
                                  <p:stCondLst>
                                    <p:cond delay="0"/>
                                  </p:stCondLst>
                                  <p:childTnLst>
                                    <p:set>
                                      <p:cBhvr>
                                        <p:cTn id="161" dur="1" fill="hold">
                                          <p:stCondLst>
                                            <p:cond delay="0"/>
                                          </p:stCondLst>
                                        </p:cTn>
                                        <p:tgtEl>
                                          <p:spTgt spid="32"/>
                                        </p:tgtEl>
                                        <p:attrNameLst>
                                          <p:attrName>style.visibility</p:attrName>
                                        </p:attrNameLst>
                                      </p:cBhvr>
                                      <p:to>
                                        <p:strVal val="visible"/>
                                      </p:to>
                                    </p:set>
                                    <p:animEffect transition="in" filter="blinds(horizontal)">
                                      <p:cBhvr>
                                        <p:cTn id="162" dur="500"/>
                                        <p:tgtEl>
                                          <p:spTgt spid="32"/>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33"/>
                                        </p:tgtEl>
                                        <p:attrNameLst>
                                          <p:attrName>style.visibility</p:attrName>
                                        </p:attrNameLst>
                                      </p:cBhvr>
                                      <p:to>
                                        <p:strVal val="visible"/>
                                      </p:to>
                                    </p:set>
                                    <p:animEffect transition="in" filter="blinds(horizontal)">
                                      <p:cBhvr>
                                        <p:cTn id="167" dur="500"/>
                                        <p:tgtEl>
                                          <p:spTgt spid="33"/>
                                        </p:tgtEl>
                                      </p:cBhvr>
                                    </p:animEffect>
                                  </p:childTnLst>
                                </p:cTn>
                              </p:par>
                            </p:childTnLst>
                          </p:cTn>
                        </p:par>
                      </p:childTnLst>
                    </p:cTn>
                  </p:par>
                  <p:par>
                    <p:cTn id="168" fill="hold">
                      <p:stCondLst>
                        <p:cond delay="indefinite"/>
                      </p:stCondLst>
                      <p:childTnLst>
                        <p:par>
                          <p:cTn id="169" fill="hold">
                            <p:stCondLst>
                              <p:cond delay="0"/>
                            </p:stCondLst>
                            <p:childTnLst>
                              <p:par>
                                <p:cTn id="170" presetID="3" presetClass="exit" presetSubtype="10" fill="hold" nodeType="clickEffect">
                                  <p:stCondLst>
                                    <p:cond delay="0"/>
                                  </p:stCondLst>
                                  <p:childTnLst>
                                    <p:animEffect transition="out" filter="blinds(horizontal)">
                                      <p:cBhvr>
                                        <p:cTn id="171" dur="500"/>
                                        <p:tgtEl>
                                          <p:spTgt spid="32"/>
                                        </p:tgtEl>
                                      </p:cBhvr>
                                    </p:animEffect>
                                    <p:set>
                                      <p:cBhvr>
                                        <p:cTn id="172" dur="1" fill="hold">
                                          <p:stCondLst>
                                            <p:cond delay="499"/>
                                          </p:stCondLst>
                                        </p:cTn>
                                        <p:tgtEl>
                                          <p:spTgt spid="32"/>
                                        </p:tgtEl>
                                        <p:attrNameLst>
                                          <p:attrName>style.visibility</p:attrName>
                                        </p:attrNameLst>
                                      </p:cBhvr>
                                      <p:to>
                                        <p:strVal val="hidden"/>
                                      </p:to>
                                    </p:set>
                                  </p:childTnLst>
                                </p:cTn>
                              </p:par>
                              <p:par>
                                <p:cTn id="173" presetID="3" presetClass="exit" presetSubtype="10" fill="hold" grpId="1" nodeType="withEffect">
                                  <p:stCondLst>
                                    <p:cond delay="0"/>
                                  </p:stCondLst>
                                  <p:childTnLst>
                                    <p:animEffect transition="out" filter="blinds(horizontal)">
                                      <p:cBhvr>
                                        <p:cTn id="174" dur="500"/>
                                        <p:tgtEl>
                                          <p:spTgt spid="30"/>
                                        </p:tgtEl>
                                      </p:cBhvr>
                                    </p:animEffect>
                                    <p:set>
                                      <p:cBhvr>
                                        <p:cTn id="175" dur="1" fill="hold">
                                          <p:stCondLst>
                                            <p:cond delay="499"/>
                                          </p:stCondLst>
                                        </p:cTn>
                                        <p:tgtEl>
                                          <p:spTgt spid="30"/>
                                        </p:tgtEl>
                                        <p:attrNameLst>
                                          <p:attrName>style.visibility</p:attrName>
                                        </p:attrNameLst>
                                      </p:cBhvr>
                                      <p:to>
                                        <p:strVal val="hidden"/>
                                      </p:to>
                                    </p:set>
                                  </p:childTnLst>
                                </p:cTn>
                              </p:par>
                              <p:par>
                                <p:cTn id="176" presetID="3" presetClass="exit" presetSubtype="10" fill="hold" grpId="1" nodeType="withEffect">
                                  <p:stCondLst>
                                    <p:cond delay="0"/>
                                  </p:stCondLst>
                                  <p:childTnLst>
                                    <p:animEffect transition="out" filter="blinds(horizontal)">
                                      <p:cBhvr>
                                        <p:cTn id="177" dur="500"/>
                                        <p:tgtEl>
                                          <p:spTgt spid="25"/>
                                        </p:tgtEl>
                                      </p:cBhvr>
                                    </p:animEffect>
                                    <p:set>
                                      <p:cBhvr>
                                        <p:cTn id="178" dur="1" fill="hold">
                                          <p:stCondLst>
                                            <p:cond delay="499"/>
                                          </p:stCondLst>
                                        </p:cTn>
                                        <p:tgtEl>
                                          <p:spTgt spid="25"/>
                                        </p:tgtEl>
                                        <p:attrNameLst>
                                          <p:attrName>style.visibility</p:attrName>
                                        </p:attrNameLst>
                                      </p:cBhvr>
                                      <p:to>
                                        <p:strVal val="hidden"/>
                                      </p:to>
                                    </p:set>
                                  </p:childTnLst>
                                </p:cTn>
                              </p:par>
                              <p:par>
                                <p:cTn id="179" presetID="3" presetClass="exit" presetSubtype="10" fill="hold" grpId="1" nodeType="withEffect">
                                  <p:stCondLst>
                                    <p:cond delay="0"/>
                                  </p:stCondLst>
                                  <p:childTnLst>
                                    <p:animEffect transition="out" filter="blinds(horizontal)">
                                      <p:cBhvr>
                                        <p:cTn id="180" dur="500"/>
                                        <p:tgtEl>
                                          <p:spTgt spid="26"/>
                                        </p:tgtEl>
                                      </p:cBhvr>
                                    </p:animEffect>
                                    <p:set>
                                      <p:cBhvr>
                                        <p:cTn id="181" dur="1" fill="hold">
                                          <p:stCondLst>
                                            <p:cond delay="499"/>
                                          </p:stCondLst>
                                        </p:cTn>
                                        <p:tgtEl>
                                          <p:spTgt spid="26"/>
                                        </p:tgtEl>
                                        <p:attrNameLst>
                                          <p:attrName>style.visibility</p:attrName>
                                        </p:attrNameLst>
                                      </p:cBhvr>
                                      <p:to>
                                        <p:strVal val="hidden"/>
                                      </p:to>
                                    </p:set>
                                  </p:childTnLst>
                                </p:cTn>
                              </p:par>
                              <p:par>
                                <p:cTn id="182" presetID="3" presetClass="exit" presetSubtype="10" fill="hold" grpId="1" nodeType="withEffect">
                                  <p:stCondLst>
                                    <p:cond delay="0"/>
                                  </p:stCondLst>
                                  <p:childTnLst>
                                    <p:animEffect transition="out" filter="blinds(horizontal)">
                                      <p:cBhvr>
                                        <p:cTn id="183" dur="500"/>
                                        <p:tgtEl>
                                          <p:spTgt spid="27"/>
                                        </p:tgtEl>
                                      </p:cBhvr>
                                    </p:animEffect>
                                    <p:set>
                                      <p:cBhvr>
                                        <p:cTn id="184" dur="1" fill="hold">
                                          <p:stCondLst>
                                            <p:cond delay="499"/>
                                          </p:stCondLst>
                                        </p:cTn>
                                        <p:tgtEl>
                                          <p:spTgt spid="27"/>
                                        </p:tgtEl>
                                        <p:attrNameLst>
                                          <p:attrName>style.visibility</p:attrName>
                                        </p:attrNameLst>
                                      </p:cBhvr>
                                      <p:to>
                                        <p:strVal val="hidden"/>
                                      </p:to>
                                    </p:set>
                                  </p:childTnLst>
                                </p:cTn>
                              </p:par>
                              <p:par>
                                <p:cTn id="185" presetID="3" presetClass="exit" presetSubtype="10" fill="hold" grpId="1" nodeType="withEffect">
                                  <p:stCondLst>
                                    <p:cond delay="0"/>
                                  </p:stCondLst>
                                  <p:childTnLst>
                                    <p:animEffect transition="out" filter="blinds(horizontal)">
                                      <p:cBhvr>
                                        <p:cTn id="186" dur="500"/>
                                        <p:tgtEl>
                                          <p:spTgt spid="29"/>
                                        </p:tgtEl>
                                      </p:cBhvr>
                                    </p:animEffect>
                                    <p:set>
                                      <p:cBhvr>
                                        <p:cTn id="187" dur="1" fill="hold">
                                          <p:stCondLst>
                                            <p:cond delay="499"/>
                                          </p:stCondLst>
                                        </p:cTn>
                                        <p:tgtEl>
                                          <p:spTgt spid="29"/>
                                        </p:tgtEl>
                                        <p:attrNameLst>
                                          <p:attrName>style.visibility</p:attrName>
                                        </p:attrNameLst>
                                      </p:cBhvr>
                                      <p:to>
                                        <p:strVal val="hidden"/>
                                      </p:to>
                                    </p:set>
                                  </p:childTnLst>
                                </p:cTn>
                              </p:par>
                            </p:childTnLst>
                          </p:cTn>
                        </p:par>
                      </p:childTnLst>
                    </p:cTn>
                  </p:par>
                  <p:par>
                    <p:cTn id="188" fill="hold">
                      <p:stCondLst>
                        <p:cond delay="indefinite"/>
                      </p:stCondLst>
                      <p:childTnLst>
                        <p:par>
                          <p:cTn id="189" fill="hold">
                            <p:stCondLst>
                              <p:cond delay="0"/>
                            </p:stCondLst>
                            <p:childTnLst>
                              <p:par>
                                <p:cTn id="190" presetID="3" presetClass="entr" presetSubtype="10" fill="hold" grpId="0" nodeType="clickEffect">
                                  <p:stCondLst>
                                    <p:cond delay="0"/>
                                  </p:stCondLst>
                                  <p:childTnLst>
                                    <p:set>
                                      <p:cBhvr>
                                        <p:cTn id="191" dur="1" fill="hold">
                                          <p:stCondLst>
                                            <p:cond delay="0"/>
                                          </p:stCondLst>
                                        </p:cTn>
                                        <p:tgtEl>
                                          <p:spTgt spid="38"/>
                                        </p:tgtEl>
                                        <p:attrNameLst>
                                          <p:attrName>style.visibility</p:attrName>
                                        </p:attrNameLst>
                                      </p:cBhvr>
                                      <p:to>
                                        <p:strVal val="visible"/>
                                      </p:to>
                                    </p:set>
                                    <p:animEffect transition="in" filter="blinds(horizontal)">
                                      <p:cBhvr>
                                        <p:cTn id="192" dur="500"/>
                                        <p:tgtEl>
                                          <p:spTgt spid="38"/>
                                        </p:tgtEl>
                                      </p:cBhvr>
                                    </p:animEffect>
                                  </p:childTnLst>
                                </p:cTn>
                              </p:par>
                            </p:childTnLst>
                          </p:cTn>
                        </p:par>
                      </p:childTnLst>
                    </p:cTn>
                  </p:par>
                  <p:par>
                    <p:cTn id="193" fill="hold">
                      <p:stCondLst>
                        <p:cond delay="indefinite"/>
                      </p:stCondLst>
                      <p:childTnLst>
                        <p:par>
                          <p:cTn id="194" fill="hold">
                            <p:stCondLst>
                              <p:cond delay="0"/>
                            </p:stCondLst>
                            <p:childTnLst>
                              <p:par>
                                <p:cTn id="195" presetID="3" presetClass="entr" presetSubtype="10" fill="hold" grpId="0" nodeType="clickEffect">
                                  <p:stCondLst>
                                    <p:cond delay="0"/>
                                  </p:stCondLst>
                                  <p:childTnLst>
                                    <p:set>
                                      <p:cBhvr>
                                        <p:cTn id="196" dur="1" fill="hold">
                                          <p:stCondLst>
                                            <p:cond delay="0"/>
                                          </p:stCondLst>
                                        </p:cTn>
                                        <p:tgtEl>
                                          <p:spTgt spid="40"/>
                                        </p:tgtEl>
                                        <p:attrNameLst>
                                          <p:attrName>style.visibility</p:attrName>
                                        </p:attrNameLst>
                                      </p:cBhvr>
                                      <p:to>
                                        <p:strVal val="visible"/>
                                      </p:to>
                                    </p:set>
                                    <p:animEffect transition="in" filter="blinds(horizontal)">
                                      <p:cBhvr>
                                        <p:cTn id="197" dur="500"/>
                                        <p:tgtEl>
                                          <p:spTgt spid="40"/>
                                        </p:tgtEl>
                                      </p:cBhvr>
                                    </p:animEffect>
                                  </p:childTnLst>
                                </p:cTn>
                              </p:par>
                            </p:childTnLst>
                          </p:cTn>
                        </p:par>
                      </p:childTnLst>
                    </p:cTn>
                  </p:par>
                  <p:par>
                    <p:cTn id="198" fill="hold">
                      <p:stCondLst>
                        <p:cond delay="indefinite"/>
                      </p:stCondLst>
                      <p:childTnLst>
                        <p:par>
                          <p:cTn id="199" fill="hold">
                            <p:stCondLst>
                              <p:cond delay="0"/>
                            </p:stCondLst>
                            <p:childTnLst>
                              <p:par>
                                <p:cTn id="200" presetID="3" presetClass="entr" presetSubtype="10" fill="hold" grpId="0" nodeType="clickEffect">
                                  <p:stCondLst>
                                    <p:cond delay="0"/>
                                  </p:stCondLst>
                                  <p:childTnLst>
                                    <p:set>
                                      <p:cBhvr>
                                        <p:cTn id="201" dur="1" fill="hold">
                                          <p:stCondLst>
                                            <p:cond delay="0"/>
                                          </p:stCondLst>
                                        </p:cTn>
                                        <p:tgtEl>
                                          <p:spTgt spid="34"/>
                                        </p:tgtEl>
                                        <p:attrNameLst>
                                          <p:attrName>style.visibility</p:attrName>
                                        </p:attrNameLst>
                                      </p:cBhvr>
                                      <p:to>
                                        <p:strVal val="visible"/>
                                      </p:to>
                                    </p:set>
                                    <p:animEffect transition="in" filter="blinds(horizontal)">
                                      <p:cBhvr>
                                        <p:cTn id="202" dur="500"/>
                                        <p:tgtEl>
                                          <p:spTgt spid="34"/>
                                        </p:tgtEl>
                                      </p:cBhvr>
                                    </p:animEffect>
                                  </p:childTnLst>
                                </p:cTn>
                              </p:par>
                            </p:childTnLst>
                          </p:cTn>
                        </p:par>
                      </p:childTnLst>
                    </p:cTn>
                  </p:par>
                  <p:par>
                    <p:cTn id="203" fill="hold">
                      <p:stCondLst>
                        <p:cond delay="indefinite"/>
                      </p:stCondLst>
                      <p:childTnLst>
                        <p:par>
                          <p:cTn id="204" fill="hold">
                            <p:stCondLst>
                              <p:cond delay="0"/>
                            </p:stCondLst>
                            <p:childTnLst>
                              <p:par>
                                <p:cTn id="205" presetID="3" presetClass="entr" presetSubtype="10" fill="hold" grpId="0" nodeType="clickEffect">
                                  <p:stCondLst>
                                    <p:cond delay="0"/>
                                  </p:stCondLst>
                                  <p:childTnLst>
                                    <p:set>
                                      <p:cBhvr>
                                        <p:cTn id="206" dur="1" fill="hold">
                                          <p:stCondLst>
                                            <p:cond delay="0"/>
                                          </p:stCondLst>
                                        </p:cTn>
                                        <p:tgtEl>
                                          <p:spTgt spid="35"/>
                                        </p:tgtEl>
                                        <p:attrNameLst>
                                          <p:attrName>style.visibility</p:attrName>
                                        </p:attrNameLst>
                                      </p:cBhvr>
                                      <p:to>
                                        <p:strVal val="visible"/>
                                      </p:to>
                                    </p:set>
                                    <p:animEffect transition="in" filter="blinds(horizontal)">
                                      <p:cBhvr>
                                        <p:cTn id="207" dur="500"/>
                                        <p:tgtEl>
                                          <p:spTgt spid="35"/>
                                        </p:tgtEl>
                                      </p:cBhvr>
                                    </p:animEffect>
                                  </p:childTnLst>
                                </p:cTn>
                              </p:par>
                            </p:childTnLst>
                          </p:cTn>
                        </p:par>
                      </p:childTnLst>
                    </p:cTn>
                  </p:par>
                  <p:par>
                    <p:cTn id="208" fill="hold">
                      <p:stCondLst>
                        <p:cond delay="indefinite"/>
                      </p:stCondLst>
                      <p:childTnLst>
                        <p:par>
                          <p:cTn id="209" fill="hold">
                            <p:stCondLst>
                              <p:cond delay="0"/>
                            </p:stCondLst>
                            <p:childTnLst>
                              <p:par>
                                <p:cTn id="210" presetID="3" presetClass="entr" presetSubtype="10" fill="hold" grpId="0" nodeType="clickEffect">
                                  <p:stCondLst>
                                    <p:cond delay="0"/>
                                  </p:stCondLst>
                                  <p:childTnLst>
                                    <p:set>
                                      <p:cBhvr>
                                        <p:cTn id="211" dur="1" fill="hold">
                                          <p:stCondLst>
                                            <p:cond delay="0"/>
                                          </p:stCondLst>
                                        </p:cTn>
                                        <p:tgtEl>
                                          <p:spTgt spid="36"/>
                                        </p:tgtEl>
                                        <p:attrNameLst>
                                          <p:attrName>style.visibility</p:attrName>
                                        </p:attrNameLst>
                                      </p:cBhvr>
                                      <p:to>
                                        <p:strVal val="visible"/>
                                      </p:to>
                                    </p:set>
                                    <p:animEffect transition="in" filter="blinds(horizontal)">
                                      <p:cBhvr>
                                        <p:cTn id="212" dur="500"/>
                                        <p:tgtEl>
                                          <p:spTgt spid="36"/>
                                        </p:tgtEl>
                                      </p:cBhvr>
                                    </p:animEffect>
                                  </p:childTnLst>
                                </p:cTn>
                              </p:par>
                            </p:childTnLst>
                          </p:cTn>
                        </p:par>
                      </p:childTnLst>
                    </p:cTn>
                  </p:par>
                  <p:par>
                    <p:cTn id="213" fill="hold">
                      <p:stCondLst>
                        <p:cond delay="indefinite"/>
                      </p:stCondLst>
                      <p:childTnLst>
                        <p:par>
                          <p:cTn id="214" fill="hold">
                            <p:stCondLst>
                              <p:cond delay="0"/>
                            </p:stCondLst>
                            <p:childTnLst>
                              <p:par>
                                <p:cTn id="215" presetID="3" presetClass="entr" presetSubtype="10" fill="hold" grpId="0" nodeType="clickEffect">
                                  <p:stCondLst>
                                    <p:cond delay="0"/>
                                  </p:stCondLst>
                                  <p:childTnLst>
                                    <p:set>
                                      <p:cBhvr>
                                        <p:cTn id="216" dur="1" fill="hold">
                                          <p:stCondLst>
                                            <p:cond delay="0"/>
                                          </p:stCondLst>
                                        </p:cTn>
                                        <p:tgtEl>
                                          <p:spTgt spid="41"/>
                                        </p:tgtEl>
                                        <p:attrNameLst>
                                          <p:attrName>style.visibility</p:attrName>
                                        </p:attrNameLst>
                                      </p:cBhvr>
                                      <p:to>
                                        <p:strVal val="visible"/>
                                      </p:to>
                                    </p:set>
                                    <p:animEffect transition="in" filter="blinds(horizontal)">
                                      <p:cBhvr>
                                        <p:cTn id="217" dur="500"/>
                                        <p:tgtEl>
                                          <p:spTgt spid="41"/>
                                        </p:tgtEl>
                                      </p:cBhvr>
                                    </p:animEffect>
                                  </p:childTnLst>
                                </p:cTn>
                              </p:par>
                            </p:childTnLst>
                          </p:cTn>
                        </p:par>
                      </p:childTnLst>
                    </p:cTn>
                  </p:par>
                  <p:par>
                    <p:cTn id="218" fill="hold">
                      <p:stCondLst>
                        <p:cond delay="indefinite"/>
                      </p:stCondLst>
                      <p:childTnLst>
                        <p:par>
                          <p:cTn id="219" fill="hold">
                            <p:stCondLst>
                              <p:cond delay="0"/>
                            </p:stCondLst>
                            <p:childTnLst>
                              <p:par>
                                <p:cTn id="220" presetID="3" presetClass="entr" presetSubtype="10" fill="hold" grpId="0" nodeType="clickEffect">
                                  <p:stCondLst>
                                    <p:cond delay="0"/>
                                  </p:stCondLst>
                                  <p:childTnLst>
                                    <p:set>
                                      <p:cBhvr>
                                        <p:cTn id="221" dur="1" fill="hold">
                                          <p:stCondLst>
                                            <p:cond delay="0"/>
                                          </p:stCondLst>
                                        </p:cTn>
                                        <p:tgtEl>
                                          <p:spTgt spid="42"/>
                                        </p:tgtEl>
                                        <p:attrNameLst>
                                          <p:attrName>style.visibility</p:attrName>
                                        </p:attrNameLst>
                                      </p:cBhvr>
                                      <p:to>
                                        <p:strVal val="visible"/>
                                      </p:to>
                                    </p:set>
                                    <p:animEffect transition="in" filter="blinds(horizontal)">
                                      <p:cBhvr>
                                        <p:cTn id="222" dur="500"/>
                                        <p:tgtEl>
                                          <p:spTgt spid="42"/>
                                        </p:tgtEl>
                                      </p:cBhvr>
                                    </p:animEffect>
                                  </p:childTnLst>
                                </p:cTn>
                              </p:par>
                            </p:childTnLst>
                          </p:cTn>
                        </p:par>
                      </p:childTnLst>
                    </p:cTn>
                  </p:par>
                  <p:par>
                    <p:cTn id="223" fill="hold">
                      <p:stCondLst>
                        <p:cond delay="indefinite"/>
                      </p:stCondLst>
                      <p:childTnLst>
                        <p:par>
                          <p:cTn id="224" fill="hold">
                            <p:stCondLst>
                              <p:cond delay="0"/>
                            </p:stCondLst>
                            <p:childTnLst>
                              <p:par>
                                <p:cTn id="225" presetID="3" presetClass="entr" presetSubtype="10" fill="hold" grpId="0" nodeType="clickEffect">
                                  <p:stCondLst>
                                    <p:cond delay="0"/>
                                  </p:stCondLst>
                                  <p:childTnLst>
                                    <p:set>
                                      <p:cBhvr>
                                        <p:cTn id="226" dur="1" fill="hold">
                                          <p:stCondLst>
                                            <p:cond delay="0"/>
                                          </p:stCondLst>
                                        </p:cTn>
                                        <p:tgtEl>
                                          <p:spTgt spid="46"/>
                                        </p:tgtEl>
                                        <p:attrNameLst>
                                          <p:attrName>style.visibility</p:attrName>
                                        </p:attrNameLst>
                                      </p:cBhvr>
                                      <p:to>
                                        <p:strVal val="visible"/>
                                      </p:to>
                                    </p:set>
                                    <p:animEffect transition="in" filter="blinds(horizontal)">
                                      <p:cBhvr>
                                        <p:cTn id="227" dur="500"/>
                                        <p:tgtEl>
                                          <p:spTgt spid="46"/>
                                        </p:tgtEl>
                                      </p:cBhvr>
                                    </p:animEffect>
                                  </p:childTnLst>
                                </p:cTn>
                              </p:par>
                              <p:par>
                                <p:cTn id="228" presetID="3" presetClass="entr" presetSubtype="10" fill="hold" grpId="0" nodeType="withEffect">
                                  <p:stCondLst>
                                    <p:cond delay="0"/>
                                  </p:stCondLst>
                                  <p:childTnLst>
                                    <p:set>
                                      <p:cBhvr>
                                        <p:cTn id="229" dur="1" fill="hold">
                                          <p:stCondLst>
                                            <p:cond delay="0"/>
                                          </p:stCondLst>
                                        </p:cTn>
                                        <p:tgtEl>
                                          <p:spTgt spid="45"/>
                                        </p:tgtEl>
                                        <p:attrNameLst>
                                          <p:attrName>style.visibility</p:attrName>
                                        </p:attrNameLst>
                                      </p:cBhvr>
                                      <p:to>
                                        <p:strVal val="visible"/>
                                      </p:to>
                                    </p:set>
                                    <p:animEffect transition="in" filter="blinds(horizontal)">
                                      <p:cBhvr>
                                        <p:cTn id="230" dur="500"/>
                                        <p:tgtEl>
                                          <p:spTgt spid="45"/>
                                        </p:tgtEl>
                                      </p:cBhvr>
                                    </p:animEffect>
                                  </p:childTnLst>
                                </p:cTn>
                              </p:par>
                            </p:childTnLst>
                          </p:cTn>
                        </p:par>
                      </p:childTnLst>
                    </p:cTn>
                  </p:par>
                  <p:par>
                    <p:cTn id="231" fill="hold">
                      <p:stCondLst>
                        <p:cond delay="indefinite"/>
                      </p:stCondLst>
                      <p:childTnLst>
                        <p:par>
                          <p:cTn id="232" fill="hold">
                            <p:stCondLst>
                              <p:cond delay="0"/>
                            </p:stCondLst>
                            <p:childTnLst>
                              <p:par>
                                <p:cTn id="233" presetID="3" presetClass="exit" presetSubtype="10" fill="hold" grpId="1" nodeType="clickEffect">
                                  <p:stCondLst>
                                    <p:cond delay="0"/>
                                  </p:stCondLst>
                                  <p:childTnLst>
                                    <p:animEffect transition="out" filter="blinds(horizontal)">
                                      <p:cBhvr>
                                        <p:cTn id="234" dur="500"/>
                                        <p:tgtEl>
                                          <p:spTgt spid="46"/>
                                        </p:tgtEl>
                                      </p:cBhvr>
                                    </p:animEffect>
                                    <p:set>
                                      <p:cBhvr>
                                        <p:cTn id="235" dur="1" fill="hold">
                                          <p:stCondLst>
                                            <p:cond delay="499"/>
                                          </p:stCondLst>
                                        </p:cTn>
                                        <p:tgtEl>
                                          <p:spTgt spid="46"/>
                                        </p:tgtEl>
                                        <p:attrNameLst>
                                          <p:attrName>style.visibility</p:attrName>
                                        </p:attrNameLst>
                                      </p:cBhvr>
                                      <p:to>
                                        <p:strVal val="hidden"/>
                                      </p:to>
                                    </p:set>
                                  </p:childTnLst>
                                </p:cTn>
                              </p:par>
                              <p:par>
                                <p:cTn id="236" presetID="3" presetClass="exit" presetSubtype="10" fill="hold" grpId="1" nodeType="withEffect">
                                  <p:stCondLst>
                                    <p:cond delay="0"/>
                                  </p:stCondLst>
                                  <p:childTnLst>
                                    <p:animEffect transition="out" filter="blinds(horizontal)">
                                      <p:cBhvr>
                                        <p:cTn id="237" dur="500"/>
                                        <p:tgtEl>
                                          <p:spTgt spid="45"/>
                                        </p:tgtEl>
                                      </p:cBhvr>
                                    </p:animEffect>
                                    <p:set>
                                      <p:cBhvr>
                                        <p:cTn id="238" dur="1" fill="hold">
                                          <p:stCondLst>
                                            <p:cond delay="499"/>
                                          </p:stCondLst>
                                        </p:cTn>
                                        <p:tgtEl>
                                          <p:spTgt spid="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0" grpId="1"/>
      <p:bldP spid="11" grpId="0"/>
      <p:bldP spid="11" grpId="1"/>
      <p:bldP spid="12" grpId="0"/>
      <p:bldP spid="12" grpId="1"/>
      <p:bldP spid="13" grpId="0"/>
      <p:bldP spid="13" grpId="1"/>
      <p:bldP spid="6" grpId="0"/>
      <p:bldP spid="6" grpId="1"/>
      <p:bldP spid="14" grpId="0"/>
      <p:bldP spid="15" grpId="0"/>
      <p:bldP spid="16" grpId="0"/>
      <p:bldP spid="20" grpId="0" animBg="1"/>
      <p:bldP spid="21" grpId="0"/>
      <p:bldP spid="22" grpId="0"/>
      <p:bldP spid="23" grpId="0"/>
      <p:bldP spid="24" grpId="0"/>
      <p:bldP spid="25" grpId="0"/>
      <p:bldP spid="25" grpId="1"/>
      <p:bldP spid="26" grpId="0"/>
      <p:bldP spid="26" grpId="1"/>
      <p:bldP spid="27" grpId="0"/>
      <p:bldP spid="27" grpId="1"/>
      <p:bldP spid="29" grpId="0"/>
      <p:bldP spid="29" grpId="1"/>
      <p:bldP spid="30" grpId="0"/>
      <p:bldP spid="30" grpId="1"/>
      <p:bldP spid="33" grpId="0"/>
      <p:bldP spid="34" grpId="0"/>
      <p:bldP spid="35" grpId="0"/>
      <p:bldP spid="36" grpId="0"/>
      <p:bldP spid="37" grpId="0" animBg="1"/>
      <p:bldP spid="38" grpId="0" animBg="1"/>
      <p:bldP spid="39" grpId="0"/>
      <p:bldP spid="40" grpId="0"/>
      <p:bldP spid="41" grpId="0"/>
      <p:bldP spid="42" grpId="0"/>
      <p:bldP spid="45" grpId="0" animBg="1"/>
      <p:bldP spid="45" grpId="1" animBg="1"/>
      <p:bldP spid="46" grpId="0" animBg="1"/>
      <p:bldP spid="4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524" y="1600200"/>
            <a:ext cx="3240360" cy="4817132"/>
          </a:xfrm>
        </p:spPr>
        <p:txBody>
          <a:bodyPr>
            <a:normAutofit lnSpcReduction="10000"/>
          </a:bodyPr>
          <a:lstStyle/>
          <a:p>
            <a:pPr marL="0" indent="0" algn="ctr">
              <a:buNone/>
            </a:pPr>
            <a:r>
              <a:rPr lang="en-GB" sz="1400" b="1" dirty="0">
                <a:latin typeface="Comic Sans MS" panose="030F0702030302020204" pitchFamily="66" charset="0"/>
              </a:rPr>
              <a:t>You need to be able to find and use higher derivatives of functions</a:t>
            </a:r>
            <a:endParaRPr lang="en-GB" sz="1400" dirty="0">
              <a:latin typeface="Comic Sans MS" panose="030F0702030302020204" pitchFamily="66" charset="0"/>
            </a:endParaRPr>
          </a:p>
          <a:p>
            <a:pPr marL="0" indent="0" algn="ctr">
              <a:buNone/>
            </a:pPr>
            <a:endParaRPr lang="en-US" sz="1400" dirty="0">
              <a:latin typeface="Comic Sans MS" panose="030F0702030302020204" pitchFamily="66" charset="0"/>
            </a:endParaRPr>
          </a:p>
          <a:p>
            <a:pPr marL="0" indent="0" algn="ctr">
              <a:buNone/>
            </a:pPr>
            <a:r>
              <a:rPr lang="en-US" sz="1400" dirty="0">
                <a:latin typeface="Comic Sans MS" panose="030F0702030302020204" pitchFamily="66" charset="0"/>
                <a:sym typeface="Wingdings" panose="05000000000000000000" pitchFamily="2" charset="2"/>
              </a:rPr>
              <a:t>Given that:</a:t>
            </a:r>
          </a:p>
          <a:p>
            <a:pPr marL="0" indent="0" algn="ctr">
              <a:buNone/>
            </a:pPr>
            <a:endParaRPr lang="en-US" sz="1400" dirty="0">
              <a:latin typeface="Comic Sans MS" panose="030F0702030302020204" pitchFamily="66" charset="0"/>
              <a:sym typeface="Wingdings" panose="05000000000000000000" pitchFamily="2" charset="2"/>
            </a:endParaRPr>
          </a:p>
          <a:p>
            <a:pPr marL="0" indent="0" algn="ctr">
              <a:buNone/>
            </a:pPr>
            <a:endParaRPr lang="en-US" sz="1400" dirty="0">
              <a:latin typeface="Comic Sans MS" panose="030F0702030302020204" pitchFamily="66" charset="0"/>
              <a:sym typeface="Wingdings" panose="05000000000000000000" pitchFamily="2" charset="2"/>
            </a:endParaRPr>
          </a:p>
          <a:p>
            <a:pPr algn="ctr">
              <a:buAutoNum type="alphaLcParenR"/>
            </a:pPr>
            <a:r>
              <a:rPr lang="en-US" sz="1400" dirty="0">
                <a:latin typeface="Comic Sans MS" panose="030F0702030302020204" pitchFamily="66" charset="0"/>
                <a:sym typeface="Wingdings" panose="05000000000000000000" pitchFamily="2" charset="2"/>
              </a:rPr>
              <a:t>Show that:</a:t>
            </a:r>
          </a:p>
          <a:p>
            <a:pPr algn="ctr">
              <a:buAutoNum type="alphaLcParenR"/>
            </a:pPr>
            <a:endParaRPr lang="en-US" sz="1400" dirty="0">
              <a:latin typeface="Comic Sans MS" panose="030F0702030302020204" pitchFamily="66" charset="0"/>
              <a:sym typeface="Wingdings" panose="05000000000000000000" pitchFamily="2" charset="2"/>
            </a:endParaRPr>
          </a:p>
          <a:p>
            <a:pPr algn="ctr">
              <a:buAutoNum type="alphaLcParenR"/>
            </a:pPr>
            <a:endParaRPr lang="en-US" sz="1400" dirty="0">
              <a:latin typeface="Comic Sans MS" panose="030F0702030302020204" pitchFamily="66" charset="0"/>
              <a:sym typeface="Wingdings" panose="05000000000000000000" pitchFamily="2" charset="2"/>
            </a:endParaRPr>
          </a:p>
          <a:p>
            <a:pPr algn="ctr">
              <a:buAutoNum type="alphaLcParenR"/>
            </a:pPr>
            <a:r>
              <a:rPr lang="en-US" sz="1400" dirty="0">
                <a:latin typeface="Comic Sans MS" panose="030F0702030302020204" pitchFamily="66" charset="0"/>
                <a:sym typeface="Wingdings" panose="05000000000000000000" pitchFamily="2" charset="2"/>
              </a:rPr>
              <a:t>By differentiating the result twice more with respect to x, find f’’(x) and f’’’(x)</a:t>
            </a:r>
          </a:p>
          <a:p>
            <a:pPr algn="ctr">
              <a:buAutoNum type="alphaLcParenR"/>
            </a:pPr>
            <a:endParaRPr lang="en-US" sz="1400" dirty="0">
              <a:latin typeface="Comic Sans MS" panose="030F0702030302020204" pitchFamily="66" charset="0"/>
              <a:sym typeface="Wingdings" panose="05000000000000000000" pitchFamily="2" charset="2"/>
            </a:endParaRPr>
          </a:p>
          <a:p>
            <a:pPr marL="0" indent="0" algn="ctr">
              <a:buNone/>
            </a:pPr>
            <a:r>
              <a:rPr lang="en-US" sz="1400" dirty="0">
                <a:latin typeface="Comic Sans MS" panose="030F0702030302020204" pitchFamily="66" charset="0"/>
                <a:sym typeface="Wingdings" panose="05000000000000000000" pitchFamily="2" charset="2"/>
              </a:rPr>
              <a:t>c) Deduce the values of f(0), f’(0), f’’(0) and f’’’(0)</a:t>
            </a:r>
          </a:p>
          <a:p>
            <a:pPr marL="0" indent="0" algn="ctr">
              <a:buNone/>
            </a:pPr>
            <a:endParaRPr lang="en-US" sz="1400" dirty="0">
              <a:latin typeface="Comic Sans MS" panose="030F0702030302020204" pitchFamily="66" charset="0"/>
              <a:sym typeface="Wingdings" panose="05000000000000000000" pitchFamily="2" charset="2"/>
            </a:endParaRPr>
          </a:p>
          <a:p>
            <a:pPr algn="ctr">
              <a:buFont typeface="Wingdings"/>
              <a:buChar char="à"/>
            </a:pPr>
            <a:r>
              <a:rPr lang="en-US" sz="1400" dirty="0">
                <a:latin typeface="Comic Sans MS" panose="030F0702030302020204" pitchFamily="66" charset="0"/>
                <a:sym typeface="Wingdings" panose="05000000000000000000" pitchFamily="2" charset="2"/>
              </a:rPr>
              <a:t>Start by finding f(0), and then using the result to work out f’(0)</a:t>
            </a:r>
          </a:p>
        </p:txBody>
      </p:sp>
      <mc:AlternateContent xmlns:mc="http://schemas.openxmlformats.org/markup-compatibility/2006" xmlns:a14="http://schemas.microsoft.com/office/drawing/2010/main">
        <mc:Choice Requires="a14">
          <p:sp>
            <p:nvSpPr>
              <p:cNvPr id="8" name="TextBox 7"/>
              <p:cNvSpPr txBox="1"/>
              <p:nvPr/>
            </p:nvSpPr>
            <p:spPr>
              <a:xfrm>
                <a:off x="1270659" y="2660073"/>
                <a:ext cx="1204817" cy="3722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d>
                        <m:dPr>
                          <m:ctrlPr>
                            <a:rPr lang="en-GB" sz="1600" b="0" i="1" smtClean="0">
                              <a:latin typeface="Cambria Math" panose="02040503050406030204" pitchFamily="18" charset="0"/>
                            </a:rPr>
                          </m:ctrlPr>
                        </m:dPr>
                        <m:e>
                          <m:r>
                            <a:rPr lang="en-GB" sz="1600" b="0" i="1" smtClean="0">
                              <a:latin typeface="Cambria Math"/>
                            </a:rPr>
                            <m:t>𝑥</m:t>
                          </m:r>
                        </m:e>
                      </m:d>
                      <m:r>
                        <a:rPr lang="en-GB" sz="1600" b="0" i="1" smtClean="0">
                          <a:latin typeface="Cambria Math"/>
                        </a:rPr>
                        <m:t>=</m:t>
                      </m:r>
                      <m:sSup>
                        <m:sSupPr>
                          <m:ctrlPr>
                            <a:rPr lang="en-GB" sz="1600" b="0" i="1" smtClean="0">
                              <a:latin typeface="Cambria Math" panose="02040503050406030204" pitchFamily="18" charset="0"/>
                            </a:rPr>
                          </m:ctrlPr>
                        </m:sSupPr>
                        <m:e>
                          <m:r>
                            <a:rPr lang="en-GB" sz="1600" b="0" i="1" smtClean="0">
                              <a:latin typeface="Cambria Math"/>
                            </a:rPr>
                            <m:t>𝑒</m:t>
                          </m:r>
                        </m:e>
                        <m:sup>
                          <m:sSup>
                            <m:sSupPr>
                              <m:ctrlPr>
                                <a:rPr lang="en-GB" sz="1600" b="0" i="1" smtClean="0">
                                  <a:latin typeface="Cambria Math" panose="02040503050406030204" pitchFamily="18" charset="0"/>
                                </a:rPr>
                              </m:ctrlPr>
                            </m:sSupPr>
                            <m:e>
                              <m:r>
                                <a:rPr lang="en-GB" sz="1600" b="0" i="1" smtClean="0">
                                  <a:latin typeface="Cambria Math"/>
                                </a:rPr>
                                <m:t>𝑥</m:t>
                              </m:r>
                            </m:e>
                            <m:sup>
                              <m:r>
                                <a:rPr lang="en-GB" sz="1600" b="0" i="1" smtClean="0">
                                  <a:latin typeface="Cambria Math"/>
                                </a:rPr>
                                <m:t>2</m:t>
                              </m:r>
                            </m:sup>
                          </m:sSup>
                        </m:sup>
                      </m:sSup>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1270659" y="2660073"/>
                <a:ext cx="1204817" cy="372281"/>
              </a:xfrm>
              <a:prstGeom prst="rect">
                <a:avLst/>
              </a:prstGeom>
              <a:blipFill>
                <a:blip r:embed="rId2"/>
                <a:stretch>
                  <a:fillRect b="-98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1126176" y="3429991"/>
                <a:ext cx="157588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𝑓</m:t>
                      </m:r>
                      <m:r>
                        <a:rPr lang="en-GB" sz="1600" b="0" i="1" smtClean="0">
                          <a:latin typeface="Cambria Math"/>
                        </a:rPr>
                        <m:t>′</m:t>
                      </m:r>
                      <m:d>
                        <m:dPr>
                          <m:ctrlPr>
                            <a:rPr lang="en-GB" sz="1600" b="0" i="1" smtClean="0">
                              <a:latin typeface="Cambria Math" panose="02040503050406030204" pitchFamily="18" charset="0"/>
                            </a:rPr>
                          </m:ctrlPr>
                        </m:dPr>
                        <m:e>
                          <m:r>
                            <a:rPr lang="en-GB" sz="1600" b="0" i="1" smtClean="0">
                              <a:latin typeface="Cambria Math"/>
                            </a:rPr>
                            <m:t>𝑥</m:t>
                          </m:r>
                        </m:e>
                      </m:d>
                      <m:r>
                        <a:rPr lang="en-GB" sz="1600" b="0" i="1" smtClean="0">
                          <a:latin typeface="Cambria Math"/>
                        </a:rPr>
                        <m:t>=2</m:t>
                      </m:r>
                      <m:r>
                        <a:rPr lang="en-GB" sz="1600" b="0" i="1" smtClean="0">
                          <a:latin typeface="Cambria Math"/>
                        </a:rPr>
                        <m:t>𝑥𝑓</m:t>
                      </m:r>
                      <m:r>
                        <a:rPr lang="en-GB" sz="1600" b="0" i="1" smtClean="0">
                          <a:latin typeface="Cambria Math"/>
                        </a:rPr>
                        <m:t>(</m:t>
                      </m:r>
                      <m:r>
                        <a:rPr lang="en-GB" sz="1600" b="0" i="1" smtClean="0">
                          <a:latin typeface="Cambria Math"/>
                        </a:rPr>
                        <m:t>𝑥</m:t>
                      </m:r>
                      <m:r>
                        <a:rPr lang="en-GB" sz="1600" b="0" i="1" smtClean="0">
                          <a:latin typeface="Cambria Math"/>
                        </a:rPr>
                        <m:t>)</m:t>
                      </m:r>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1126176" y="3429991"/>
                <a:ext cx="1575881" cy="338554"/>
              </a:xfrm>
              <a:prstGeom prst="rect">
                <a:avLst/>
              </a:prstGeom>
              <a:blipFill>
                <a:blip r:embed="rId3"/>
                <a:stretch>
                  <a:fillRect b="-1272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3923928" y="1556792"/>
                <a:ext cx="1078116" cy="33727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m:t>
                      </m:r>
                      <m:sSup>
                        <m:sSupPr>
                          <m:ctrlPr>
                            <a:rPr lang="en-GB" sz="1400" b="0" i="1" smtClean="0">
                              <a:latin typeface="Cambria Math" panose="02040503050406030204" pitchFamily="18" charset="0"/>
                            </a:rPr>
                          </m:ctrlPr>
                        </m:sSupPr>
                        <m:e>
                          <m:r>
                            <a:rPr lang="en-GB" sz="1400" b="0" i="1" smtClean="0">
                              <a:latin typeface="Cambria Math"/>
                            </a:rPr>
                            <m:t>𝑒</m:t>
                          </m:r>
                        </m:e>
                        <m:sup>
                          <m:sSup>
                            <m:sSupPr>
                              <m:ctrlPr>
                                <a:rPr lang="en-GB" sz="1400" b="0" i="1" smtClean="0">
                                  <a:latin typeface="Cambria Math" panose="02040503050406030204" pitchFamily="18" charset="0"/>
                                </a:rPr>
                              </m:ctrlPr>
                            </m:sSupPr>
                            <m:e>
                              <m:r>
                                <a:rPr lang="en-GB" sz="1400" b="0" i="1" smtClean="0">
                                  <a:latin typeface="Cambria Math"/>
                                </a:rPr>
                                <m:t>𝑥</m:t>
                              </m:r>
                            </m:e>
                            <m:sup>
                              <m:r>
                                <a:rPr lang="en-GB" sz="1400" b="0" i="1" smtClean="0">
                                  <a:latin typeface="Cambria Math"/>
                                </a:rPr>
                                <m:t>2</m:t>
                              </m:r>
                            </m:sup>
                          </m:sSup>
                        </m:sup>
                      </m:sSup>
                    </m:oMath>
                  </m:oMathPara>
                </a14:m>
                <a:endParaRPr lang="en-GB" sz="1400" dirty="0"/>
              </a:p>
            </p:txBody>
          </p:sp>
        </mc:Choice>
        <mc:Fallback xmlns="">
          <p:sp>
            <p:nvSpPr>
              <p:cNvPr id="9" name="TextBox 8"/>
              <p:cNvSpPr txBox="1">
                <a:spLocks noRot="1" noChangeAspect="1" noMove="1" noResize="1" noEditPoints="1" noAdjustHandles="1" noChangeArrowheads="1" noChangeShapeType="1" noTextEdit="1"/>
              </p:cNvSpPr>
              <p:nvPr/>
            </p:nvSpPr>
            <p:spPr>
              <a:xfrm>
                <a:off x="3923928" y="1556792"/>
                <a:ext cx="1078116" cy="337272"/>
              </a:xfrm>
              <a:prstGeom prst="rect">
                <a:avLst/>
              </a:prstGeom>
              <a:blipFill>
                <a:blip r:embed="rId4"/>
                <a:stretch>
                  <a:fillRect b="-535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6156176" y="1592796"/>
                <a:ext cx="144016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=2</m:t>
                      </m:r>
                      <m:r>
                        <a:rPr lang="en-GB" sz="1400" b="0" i="1" smtClean="0">
                          <a:latin typeface="Cambria Math"/>
                        </a:rPr>
                        <m:t>𝑥𝑓</m:t>
                      </m:r>
                      <m:r>
                        <a:rPr lang="en-GB" sz="1400" b="0" i="1" smtClean="0">
                          <a:latin typeface="Cambria Math"/>
                        </a:rPr>
                        <m:t>(</m:t>
                      </m:r>
                      <m:r>
                        <a:rPr lang="en-GB" sz="1400" b="0" i="1" smtClean="0">
                          <a:latin typeface="Cambria Math"/>
                        </a:rPr>
                        <m:t>𝑥</m:t>
                      </m:r>
                      <m:r>
                        <a:rPr lang="en-GB" sz="1400" b="0" i="1" smtClean="0">
                          <a:latin typeface="Cambria Math"/>
                        </a:rPr>
                        <m:t>)</m:t>
                      </m:r>
                    </m:oMath>
                  </m:oMathPara>
                </a14:m>
                <a:endParaRPr lang="en-GB" sz="1400" dirty="0"/>
              </a:p>
            </p:txBody>
          </p:sp>
        </mc:Choice>
        <mc:Fallback xmlns="">
          <p:sp>
            <p:nvSpPr>
              <p:cNvPr id="10" name="TextBox 9"/>
              <p:cNvSpPr txBox="1">
                <a:spLocks noRot="1" noChangeAspect="1" noMove="1" noResize="1" noEditPoints="1" noAdjustHandles="1" noChangeArrowheads="1" noChangeShapeType="1" noTextEdit="1"/>
              </p:cNvSpPr>
              <p:nvPr/>
            </p:nvSpPr>
            <p:spPr>
              <a:xfrm>
                <a:off x="6156176" y="1592796"/>
                <a:ext cx="1440160" cy="307777"/>
              </a:xfrm>
              <a:prstGeom prst="rect">
                <a:avLst/>
              </a:prstGeom>
              <a:blipFill>
                <a:blip r:embed="rId5"/>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815916" y="3248980"/>
                <a:ext cx="223224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m:t>
                      </m:r>
                      <m:r>
                        <a:rPr lang="en-GB" sz="1400" i="1">
                          <a:latin typeface="Cambria Math"/>
                        </a:rPr>
                        <m:t>2</m:t>
                      </m:r>
                      <m:r>
                        <a:rPr lang="en-GB" sz="1400" i="1">
                          <a:latin typeface="Cambria Math"/>
                        </a:rPr>
                        <m:t>𝑓</m:t>
                      </m:r>
                      <m:r>
                        <a:rPr lang="en-GB" sz="1400" i="1">
                          <a:latin typeface="Cambria Math"/>
                        </a:rPr>
                        <m:t>(</m:t>
                      </m:r>
                      <m:r>
                        <a:rPr lang="en-GB" sz="1400" i="1">
                          <a:latin typeface="Cambria Math"/>
                        </a:rPr>
                        <m:t>𝑥</m:t>
                      </m:r>
                      <m:r>
                        <a:rPr lang="en-GB" sz="1400" i="1">
                          <a:latin typeface="Cambria Math"/>
                        </a:rPr>
                        <m:t>)+ 2</m:t>
                      </m:r>
                      <m:r>
                        <a:rPr lang="en-GB" sz="1400" i="1">
                          <a:latin typeface="Cambria Math"/>
                        </a:rPr>
                        <m:t>𝑥𝑓</m:t>
                      </m:r>
                      <m:r>
                        <a:rPr lang="en-GB" sz="1400" i="1">
                          <a:latin typeface="Cambria Math"/>
                        </a:rPr>
                        <m:t>′(</m:t>
                      </m:r>
                      <m:r>
                        <a:rPr lang="en-GB" sz="1400" i="1">
                          <a:latin typeface="Cambria Math"/>
                        </a:rPr>
                        <m:t>𝑥</m:t>
                      </m:r>
                      <m:r>
                        <a:rPr lang="en-GB" sz="1400" i="1">
                          <a:latin typeface="Cambria Math"/>
                        </a:rPr>
                        <m:t>)</m:t>
                      </m:r>
                    </m:oMath>
                  </m:oMathPara>
                </a14:m>
                <a:endParaRPr lang="en-GB" sz="1400" dirty="0"/>
              </a:p>
            </p:txBody>
          </p:sp>
        </mc:Choice>
        <mc:Fallback xmlns="">
          <p:sp>
            <p:nvSpPr>
              <p:cNvPr id="11" name="TextBox 10"/>
              <p:cNvSpPr txBox="1">
                <a:spLocks noRot="1" noChangeAspect="1" noMove="1" noResize="1" noEditPoints="1" noAdjustHandles="1" noChangeArrowheads="1" noChangeShapeType="1" noTextEdit="1"/>
              </p:cNvSpPr>
              <p:nvPr/>
            </p:nvSpPr>
            <p:spPr>
              <a:xfrm>
                <a:off x="3815916" y="3248980"/>
                <a:ext cx="2232248" cy="307777"/>
              </a:xfrm>
              <a:prstGeom prst="rect">
                <a:avLst/>
              </a:prstGeom>
              <a:blipFill>
                <a:blip r:embed="rId6"/>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3779911" y="4833156"/>
                <a:ext cx="2382763"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𝑓</m:t>
                          </m:r>
                        </m:e>
                        <m:sup>
                          <m:r>
                            <a:rPr lang="en-GB" sz="1400" b="0" i="1" smtClean="0">
                              <a:latin typeface="Cambria Math"/>
                            </a:rPr>
                            <m:t>′′′</m:t>
                          </m:r>
                        </m:sup>
                      </m:sSup>
                      <m:r>
                        <a:rPr lang="en-US" sz="1400" b="0" i="1" smtClean="0">
                          <a:latin typeface="Cambria Math"/>
                        </a:rPr>
                        <m:t>(</m:t>
                      </m:r>
                      <m:r>
                        <a:rPr lang="en-US" sz="1400" b="0" i="1" smtClean="0">
                          <a:latin typeface="Cambria Math"/>
                        </a:rPr>
                        <m:t>𝑥</m:t>
                      </m:r>
                      <m:r>
                        <a:rPr lang="en-US" sz="1400" b="0" i="1" smtClean="0">
                          <a:latin typeface="Cambria Math"/>
                        </a:rPr>
                        <m:t>)=2</m:t>
                      </m:r>
                      <m:r>
                        <a:rPr lang="en-GB" sz="1400" i="1">
                          <a:latin typeface="Cambria Math"/>
                        </a:rPr>
                        <m:t>𝑥</m:t>
                      </m:r>
                      <m:sSup>
                        <m:sSupPr>
                          <m:ctrlPr>
                            <a:rPr lang="en-GB" sz="1400" i="1">
                              <a:latin typeface="Cambria Math" panose="02040503050406030204" pitchFamily="18" charset="0"/>
                            </a:rPr>
                          </m:ctrlPr>
                        </m:sSupPr>
                        <m:e>
                          <m:r>
                            <a:rPr lang="en-GB" sz="1400" i="1">
                              <a:latin typeface="Cambria Math"/>
                            </a:rPr>
                            <m:t>𝑓</m:t>
                          </m:r>
                        </m:e>
                        <m:sup>
                          <m:r>
                            <a:rPr lang="en-GB" sz="1400" i="1">
                              <a:latin typeface="Cambria Math"/>
                            </a:rPr>
                            <m:t>′′</m:t>
                          </m:r>
                        </m:sup>
                      </m:sSup>
                      <m:d>
                        <m:dPr>
                          <m:ctrlPr>
                            <a:rPr lang="en-GB" sz="1400" i="1">
                              <a:latin typeface="Cambria Math" panose="02040503050406030204" pitchFamily="18" charset="0"/>
                            </a:rPr>
                          </m:ctrlPr>
                        </m:dPr>
                        <m:e>
                          <m:r>
                            <a:rPr lang="en-GB" sz="1400" i="1">
                              <a:latin typeface="Cambria Math"/>
                            </a:rPr>
                            <m:t>𝑥</m:t>
                          </m:r>
                        </m:e>
                      </m:d>
                      <m:r>
                        <a:rPr lang="en-GB" sz="1400" b="0" i="1" smtClean="0">
                          <a:latin typeface="Cambria Math"/>
                        </a:rPr>
                        <m:t>+</m:t>
                      </m:r>
                      <m:r>
                        <a:rPr lang="en-US" sz="1400" b="0" i="1" smtClean="0">
                          <a:latin typeface="Cambria Math"/>
                        </a:rPr>
                        <m:t>4</m:t>
                      </m:r>
                      <m:r>
                        <a:rPr lang="en-GB" sz="1400" i="1">
                          <a:latin typeface="Cambria Math"/>
                        </a:rPr>
                        <m:t>𝑓</m:t>
                      </m:r>
                      <m:r>
                        <a:rPr lang="en-GB" sz="1400" i="1">
                          <a:latin typeface="Cambria Math"/>
                        </a:rPr>
                        <m:t>′(</m:t>
                      </m:r>
                      <m:r>
                        <a:rPr lang="en-GB" sz="1400" i="1">
                          <a:latin typeface="Cambria Math"/>
                        </a:rPr>
                        <m:t>𝑥</m:t>
                      </m:r>
                      <m:r>
                        <a:rPr lang="en-GB" sz="1400" i="1">
                          <a:latin typeface="Cambria Math"/>
                        </a:rPr>
                        <m:t>)</m:t>
                      </m:r>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3779911" y="4833156"/>
                <a:ext cx="2382763" cy="307777"/>
              </a:xfrm>
              <a:prstGeom prst="rect">
                <a:avLst/>
              </a:prstGeom>
              <a:blipFill>
                <a:blip r:embed="rId7"/>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3923928" y="1952836"/>
                <a:ext cx="1173013" cy="33727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m:t>
                      </m:r>
                      <m:sSup>
                        <m:sSupPr>
                          <m:ctrlPr>
                            <a:rPr lang="en-GB" sz="1400" b="0" i="1" smtClean="0">
                              <a:latin typeface="Cambria Math" panose="02040503050406030204" pitchFamily="18" charset="0"/>
                            </a:rPr>
                          </m:ctrlPr>
                        </m:sSupPr>
                        <m:e>
                          <m:r>
                            <a:rPr lang="en-GB" sz="1400" b="0" i="1" smtClean="0">
                              <a:latin typeface="Cambria Math"/>
                            </a:rPr>
                            <m:t>𝑒</m:t>
                          </m:r>
                        </m:e>
                        <m:sup>
                          <m:sSup>
                            <m:sSupPr>
                              <m:ctrlPr>
                                <a:rPr lang="en-GB" sz="1400" b="0" i="1" smtClean="0">
                                  <a:latin typeface="Cambria Math" panose="02040503050406030204" pitchFamily="18" charset="0"/>
                                </a:rPr>
                              </m:ctrlPr>
                            </m:sSupPr>
                            <m:e>
                              <m:r>
                                <a:rPr lang="en-GB" sz="1400" b="0" i="1" smtClean="0">
                                  <a:latin typeface="Cambria Math"/>
                                </a:rPr>
                                <m:t>(0)</m:t>
                              </m:r>
                            </m:e>
                            <m:sup>
                              <m:r>
                                <a:rPr lang="en-GB" sz="1400" b="0" i="1" smtClean="0">
                                  <a:latin typeface="Cambria Math"/>
                                </a:rPr>
                                <m:t>2</m:t>
                              </m:r>
                            </m:sup>
                          </m:sSup>
                        </m:sup>
                      </m:sSup>
                    </m:oMath>
                  </m:oMathPara>
                </a14:m>
                <a:endParaRPr lang="en-GB" sz="1400" dirty="0"/>
              </a:p>
            </p:txBody>
          </p:sp>
        </mc:Choice>
        <mc:Fallback xmlns="">
          <p:sp>
            <p:nvSpPr>
              <p:cNvPr id="18" name="TextBox 17"/>
              <p:cNvSpPr txBox="1">
                <a:spLocks noRot="1" noChangeAspect="1" noMove="1" noResize="1" noEditPoints="1" noAdjustHandles="1" noChangeArrowheads="1" noChangeShapeType="1" noTextEdit="1"/>
              </p:cNvSpPr>
              <p:nvPr/>
            </p:nvSpPr>
            <p:spPr>
              <a:xfrm>
                <a:off x="3923928" y="1952836"/>
                <a:ext cx="1173013" cy="337272"/>
              </a:xfrm>
              <a:prstGeom prst="rect">
                <a:avLst/>
              </a:prstGeom>
              <a:blipFill>
                <a:blip r:embed="rId8"/>
                <a:stretch>
                  <a:fillRect b="-535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3923928" y="2384884"/>
                <a:ext cx="9115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=1</m:t>
                      </m:r>
                    </m:oMath>
                  </m:oMathPara>
                </a14:m>
                <a:endParaRPr lang="en-GB" sz="1400" dirty="0"/>
              </a:p>
            </p:txBody>
          </p:sp>
        </mc:Choice>
        <mc:Fallback xmlns="">
          <p:sp>
            <p:nvSpPr>
              <p:cNvPr id="19" name="TextBox 18"/>
              <p:cNvSpPr txBox="1">
                <a:spLocks noRot="1" noChangeAspect="1" noMove="1" noResize="1" noEditPoints="1" noAdjustHandles="1" noChangeArrowheads="1" noChangeShapeType="1" noTextEdit="1"/>
              </p:cNvSpPr>
              <p:nvPr/>
            </p:nvSpPr>
            <p:spPr>
              <a:xfrm>
                <a:off x="3923928" y="2384884"/>
                <a:ext cx="911595" cy="307777"/>
              </a:xfrm>
              <a:prstGeom prst="rect">
                <a:avLst/>
              </a:prstGeom>
              <a:blipFill>
                <a:blip r:embed="rId9"/>
                <a:stretch>
                  <a:fillRect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6156176" y="1988840"/>
                <a:ext cx="158417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=2(0)</m:t>
                      </m:r>
                      <m:r>
                        <a:rPr lang="en-GB" sz="1400" b="0" i="1" smtClean="0">
                          <a:latin typeface="Cambria Math"/>
                        </a:rPr>
                        <m:t>𝑓</m:t>
                      </m:r>
                      <m:r>
                        <a:rPr lang="en-GB" sz="1400" b="0" i="1" smtClean="0">
                          <a:latin typeface="Cambria Math"/>
                        </a:rPr>
                        <m:t>(0)</m:t>
                      </m:r>
                    </m:oMath>
                  </m:oMathPara>
                </a14:m>
                <a:endParaRPr lang="en-GB" sz="1400" dirty="0"/>
              </a:p>
            </p:txBody>
          </p:sp>
        </mc:Choice>
        <mc:Fallback xmlns="">
          <p:sp>
            <p:nvSpPr>
              <p:cNvPr id="20" name="TextBox 19"/>
              <p:cNvSpPr txBox="1">
                <a:spLocks noRot="1" noChangeAspect="1" noMove="1" noResize="1" noEditPoints="1" noAdjustHandles="1" noChangeArrowheads="1" noChangeShapeType="1" noTextEdit="1"/>
              </p:cNvSpPr>
              <p:nvPr/>
            </p:nvSpPr>
            <p:spPr>
              <a:xfrm>
                <a:off x="6156176" y="1988840"/>
                <a:ext cx="1584176" cy="307777"/>
              </a:xfrm>
              <a:prstGeom prst="rect">
                <a:avLst/>
              </a:prstGeom>
              <a:blipFill>
                <a:blip r:embed="rId10"/>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6156176" y="2384884"/>
                <a:ext cx="100811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=0</m:t>
                      </m:r>
                    </m:oMath>
                  </m:oMathPara>
                </a14:m>
                <a:endParaRPr lang="en-GB" sz="1400" dirty="0"/>
              </a:p>
            </p:txBody>
          </p:sp>
        </mc:Choice>
        <mc:Fallback xmlns="">
          <p:sp>
            <p:nvSpPr>
              <p:cNvPr id="21" name="TextBox 20"/>
              <p:cNvSpPr txBox="1">
                <a:spLocks noRot="1" noChangeAspect="1" noMove="1" noResize="1" noEditPoints="1" noAdjustHandles="1" noChangeArrowheads="1" noChangeShapeType="1" noTextEdit="1"/>
              </p:cNvSpPr>
              <p:nvPr/>
            </p:nvSpPr>
            <p:spPr>
              <a:xfrm>
                <a:off x="6156176" y="2384884"/>
                <a:ext cx="1008112" cy="307777"/>
              </a:xfrm>
              <a:prstGeom prst="rect">
                <a:avLst/>
              </a:prstGeom>
              <a:blipFill>
                <a:blip r:embed="rId11"/>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3815916" y="3645024"/>
                <a:ext cx="23762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m:t>
                      </m:r>
                      <m:r>
                        <a:rPr lang="en-GB" sz="1400" i="1">
                          <a:latin typeface="Cambria Math"/>
                        </a:rPr>
                        <m:t>2</m:t>
                      </m:r>
                      <m:r>
                        <a:rPr lang="en-GB" sz="1400" i="1">
                          <a:latin typeface="Cambria Math"/>
                        </a:rPr>
                        <m:t>𝑓</m:t>
                      </m:r>
                      <m:r>
                        <a:rPr lang="en-GB" sz="1400" i="1">
                          <a:latin typeface="Cambria Math"/>
                        </a:rPr>
                        <m:t>(0)+ 2(0)</m:t>
                      </m:r>
                      <m:r>
                        <a:rPr lang="en-GB" sz="1400" i="1">
                          <a:latin typeface="Cambria Math"/>
                        </a:rPr>
                        <m:t>𝑓</m:t>
                      </m:r>
                      <m:r>
                        <a:rPr lang="en-GB" sz="1400" i="1">
                          <a:latin typeface="Cambria Math"/>
                        </a:rPr>
                        <m:t>′(0)</m:t>
                      </m:r>
                    </m:oMath>
                  </m:oMathPara>
                </a14:m>
                <a:endParaRPr lang="en-GB" sz="1400" dirty="0"/>
              </a:p>
            </p:txBody>
          </p:sp>
        </mc:Choice>
        <mc:Fallback xmlns="">
          <p:sp>
            <p:nvSpPr>
              <p:cNvPr id="22" name="TextBox 21"/>
              <p:cNvSpPr txBox="1">
                <a:spLocks noRot="1" noChangeAspect="1" noMove="1" noResize="1" noEditPoints="1" noAdjustHandles="1" noChangeArrowheads="1" noChangeShapeType="1" noTextEdit="1"/>
              </p:cNvSpPr>
              <p:nvPr/>
            </p:nvSpPr>
            <p:spPr>
              <a:xfrm>
                <a:off x="3815916" y="3645024"/>
                <a:ext cx="2376264" cy="307777"/>
              </a:xfrm>
              <a:prstGeom prst="rect">
                <a:avLst/>
              </a:prstGeom>
              <a:blipFill>
                <a:blip r:embed="rId12"/>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3815916" y="4077072"/>
                <a:ext cx="104411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𝑓</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m:t>
                      </m:r>
                      <m:r>
                        <a:rPr lang="en-GB" sz="1400" i="1">
                          <a:latin typeface="Cambria Math"/>
                        </a:rPr>
                        <m:t>2</m:t>
                      </m:r>
                    </m:oMath>
                  </m:oMathPara>
                </a14:m>
                <a:endParaRPr lang="en-GB" sz="1400" dirty="0"/>
              </a:p>
            </p:txBody>
          </p:sp>
        </mc:Choice>
        <mc:Fallback xmlns="">
          <p:sp>
            <p:nvSpPr>
              <p:cNvPr id="23" name="TextBox 22"/>
              <p:cNvSpPr txBox="1">
                <a:spLocks noRot="1" noChangeAspect="1" noMove="1" noResize="1" noEditPoints="1" noAdjustHandles="1" noChangeArrowheads="1" noChangeShapeType="1" noTextEdit="1"/>
              </p:cNvSpPr>
              <p:nvPr/>
            </p:nvSpPr>
            <p:spPr>
              <a:xfrm>
                <a:off x="3815916" y="4077072"/>
                <a:ext cx="1044116" cy="307777"/>
              </a:xfrm>
              <a:prstGeom prst="rect">
                <a:avLst/>
              </a:prstGeom>
              <a:blipFill>
                <a:blip r:embed="rId13"/>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3787340" y="5219675"/>
                <a:ext cx="2470585"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𝑓</m:t>
                          </m:r>
                        </m:e>
                        <m:sup>
                          <m:r>
                            <a:rPr lang="en-GB" sz="1400" b="0" i="1" smtClean="0">
                              <a:latin typeface="Cambria Math"/>
                            </a:rPr>
                            <m:t>′′′</m:t>
                          </m:r>
                        </m:sup>
                      </m:sSup>
                      <m:r>
                        <a:rPr lang="en-US" sz="1400" b="0" i="1" smtClean="0">
                          <a:latin typeface="Cambria Math"/>
                        </a:rPr>
                        <m:t>(</m:t>
                      </m:r>
                      <m:r>
                        <a:rPr lang="en-US" sz="1400" b="0" i="1" smtClean="0">
                          <a:latin typeface="Cambria Math"/>
                        </a:rPr>
                        <m:t>𝑥</m:t>
                      </m:r>
                      <m:r>
                        <a:rPr lang="en-US" sz="1400" b="0" i="1" smtClean="0">
                          <a:latin typeface="Cambria Math"/>
                        </a:rPr>
                        <m:t>)=2(0)</m:t>
                      </m:r>
                      <m:sSup>
                        <m:sSupPr>
                          <m:ctrlPr>
                            <a:rPr lang="en-GB" sz="1400" i="1">
                              <a:latin typeface="Cambria Math" panose="02040503050406030204" pitchFamily="18" charset="0"/>
                            </a:rPr>
                          </m:ctrlPr>
                        </m:sSupPr>
                        <m:e>
                          <m:r>
                            <a:rPr lang="en-GB" sz="1400" i="1">
                              <a:latin typeface="Cambria Math"/>
                            </a:rPr>
                            <m:t>𝑓</m:t>
                          </m:r>
                        </m:e>
                        <m:sup>
                          <m:r>
                            <a:rPr lang="en-GB" sz="1400" i="1">
                              <a:latin typeface="Cambria Math"/>
                            </a:rPr>
                            <m:t>′′</m:t>
                          </m:r>
                        </m:sup>
                      </m:sSup>
                      <m:d>
                        <m:dPr>
                          <m:ctrlPr>
                            <a:rPr lang="en-GB" sz="1400" i="1">
                              <a:latin typeface="Cambria Math" panose="02040503050406030204" pitchFamily="18" charset="0"/>
                            </a:rPr>
                          </m:ctrlPr>
                        </m:dPr>
                        <m:e>
                          <m:r>
                            <a:rPr lang="en-GB" sz="1400" b="0" i="1" smtClean="0">
                              <a:latin typeface="Cambria Math"/>
                            </a:rPr>
                            <m:t>0</m:t>
                          </m:r>
                        </m:e>
                      </m:d>
                      <m:r>
                        <a:rPr lang="en-GB" sz="1400" b="0" i="1" smtClean="0">
                          <a:latin typeface="Cambria Math"/>
                        </a:rPr>
                        <m:t>+</m:t>
                      </m:r>
                      <m:r>
                        <a:rPr lang="en-US" sz="1400" b="0" i="1" smtClean="0">
                          <a:latin typeface="Cambria Math"/>
                        </a:rPr>
                        <m:t>4</m:t>
                      </m:r>
                      <m:r>
                        <a:rPr lang="en-GB" sz="1400" i="1">
                          <a:latin typeface="Cambria Math"/>
                        </a:rPr>
                        <m:t>𝑓</m:t>
                      </m:r>
                      <m:r>
                        <a:rPr lang="en-GB" sz="1400" i="1">
                          <a:latin typeface="Cambria Math"/>
                        </a:rPr>
                        <m:t>′(0)</m:t>
                      </m:r>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3787340" y="5219675"/>
                <a:ext cx="2470585" cy="307777"/>
              </a:xfrm>
              <a:prstGeom prst="rect">
                <a:avLst/>
              </a:prstGeom>
              <a:blipFill>
                <a:blip r:embed="rId14"/>
                <a:stretch>
                  <a:fillRect b="-7843"/>
                </a:stretch>
              </a:blipFill>
            </p:spPr>
            <p:txBody>
              <a:bodyPr/>
              <a:lstStyle/>
              <a:p>
                <a:r>
                  <a:rPr lang="en-GB">
                    <a:noFill/>
                  </a:rPr>
                  <a:t> </a:t>
                </a:r>
              </a:p>
            </p:txBody>
          </p:sp>
        </mc:Fallback>
      </mc:AlternateContent>
      <p:sp>
        <p:nvSpPr>
          <p:cNvPr id="25" name="Arc 24"/>
          <p:cNvSpPr/>
          <p:nvPr/>
        </p:nvSpPr>
        <p:spPr>
          <a:xfrm>
            <a:off x="4860032" y="1772816"/>
            <a:ext cx="288032" cy="3600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Arc 25"/>
          <p:cNvSpPr/>
          <p:nvPr/>
        </p:nvSpPr>
        <p:spPr>
          <a:xfrm>
            <a:off x="4860032" y="2168860"/>
            <a:ext cx="288032" cy="3600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Arc 26"/>
          <p:cNvSpPr/>
          <p:nvPr/>
        </p:nvSpPr>
        <p:spPr>
          <a:xfrm>
            <a:off x="7488324" y="1772816"/>
            <a:ext cx="288032" cy="3600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Arc 28"/>
          <p:cNvSpPr/>
          <p:nvPr/>
        </p:nvSpPr>
        <p:spPr>
          <a:xfrm>
            <a:off x="7488324" y="2168860"/>
            <a:ext cx="288032" cy="3600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Arc 29"/>
          <p:cNvSpPr/>
          <p:nvPr/>
        </p:nvSpPr>
        <p:spPr>
          <a:xfrm>
            <a:off x="5976156" y="3429000"/>
            <a:ext cx="288032" cy="3600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Arc 30"/>
          <p:cNvSpPr/>
          <p:nvPr/>
        </p:nvSpPr>
        <p:spPr>
          <a:xfrm>
            <a:off x="5976156" y="3861048"/>
            <a:ext cx="288032" cy="3600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2" name="TextBox 31"/>
              <p:cNvSpPr txBox="1"/>
              <p:nvPr/>
            </p:nvSpPr>
            <p:spPr>
              <a:xfrm>
                <a:off x="3819525" y="5644294"/>
                <a:ext cx="103307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𝑓</m:t>
                          </m:r>
                        </m:e>
                        <m:sup>
                          <m:r>
                            <a:rPr lang="en-GB" sz="1400" b="0" i="1" smtClean="0">
                              <a:latin typeface="Cambria Math"/>
                            </a:rPr>
                            <m:t>′′′</m:t>
                          </m:r>
                        </m:sup>
                      </m:sSup>
                      <m:r>
                        <a:rPr lang="en-US" sz="1400" b="0" i="1" smtClean="0">
                          <a:latin typeface="Cambria Math"/>
                        </a:rPr>
                        <m:t>(</m:t>
                      </m:r>
                      <m:r>
                        <a:rPr lang="en-US" sz="1400" b="0" i="1" smtClean="0">
                          <a:latin typeface="Cambria Math"/>
                        </a:rPr>
                        <m:t>𝑥</m:t>
                      </m:r>
                      <m:r>
                        <a:rPr lang="en-US" sz="1400" b="0" i="1" smtClean="0">
                          <a:latin typeface="Cambria Math"/>
                        </a:rPr>
                        <m:t>)=0</m:t>
                      </m:r>
                    </m:oMath>
                  </m:oMathPara>
                </a14:m>
                <a:endParaRPr lang="en-GB" sz="1400" dirty="0"/>
              </a:p>
            </p:txBody>
          </p:sp>
        </mc:Choice>
        <mc:Fallback xmlns="">
          <p:sp>
            <p:nvSpPr>
              <p:cNvPr id="32" name="TextBox 31"/>
              <p:cNvSpPr txBox="1">
                <a:spLocks noRot="1" noChangeAspect="1" noMove="1" noResize="1" noEditPoints="1" noAdjustHandles="1" noChangeArrowheads="1" noChangeShapeType="1" noTextEdit="1"/>
              </p:cNvSpPr>
              <p:nvPr/>
            </p:nvSpPr>
            <p:spPr>
              <a:xfrm>
                <a:off x="3819525" y="5644294"/>
                <a:ext cx="1033078" cy="307777"/>
              </a:xfrm>
              <a:prstGeom prst="rect">
                <a:avLst/>
              </a:prstGeom>
              <a:blipFill>
                <a:blip r:embed="rId15"/>
                <a:stretch>
                  <a:fillRect b="-8000"/>
                </a:stretch>
              </a:blipFill>
            </p:spPr>
            <p:txBody>
              <a:bodyPr/>
              <a:lstStyle/>
              <a:p>
                <a:r>
                  <a:rPr lang="en-GB">
                    <a:noFill/>
                  </a:rPr>
                  <a:t> </a:t>
                </a:r>
              </a:p>
            </p:txBody>
          </p:sp>
        </mc:Fallback>
      </mc:AlternateContent>
      <p:sp>
        <p:nvSpPr>
          <p:cNvPr id="33" name="Arc 32"/>
          <p:cNvSpPr/>
          <p:nvPr/>
        </p:nvSpPr>
        <p:spPr>
          <a:xfrm>
            <a:off x="6035402" y="5022701"/>
            <a:ext cx="288032" cy="3600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Arc 33"/>
          <p:cNvSpPr/>
          <p:nvPr/>
        </p:nvSpPr>
        <p:spPr>
          <a:xfrm>
            <a:off x="6035402" y="5454749"/>
            <a:ext cx="288032" cy="360040"/>
          </a:xfrm>
          <a:prstGeom prst="arc">
            <a:avLst>
              <a:gd name="adj1" fmla="val 16200000"/>
              <a:gd name="adj2" fmla="val 5574227"/>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p:cNvSpPr txBox="1"/>
          <p:nvPr/>
        </p:nvSpPr>
        <p:spPr>
          <a:xfrm>
            <a:off x="5112060" y="1808820"/>
            <a:ext cx="774571" cy="276999"/>
          </a:xfrm>
          <a:prstGeom prst="rect">
            <a:avLst/>
          </a:prstGeom>
          <a:noFill/>
        </p:spPr>
        <p:txBody>
          <a:bodyPr wrap="none" rtlCol="0">
            <a:spAutoFit/>
          </a:bodyPr>
          <a:lstStyle/>
          <a:p>
            <a:r>
              <a:rPr lang="en-GB" sz="1200" dirty="0">
                <a:solidFill>
                  <a:srgbClr val="FF0000"/>
                </a:solidFill>
                <a:latin typeface="Comic Sans MS" panose="030F0702030302020204" pitchFamily="66" charset="0"/>
              </a:rPr>
              <a:t>Sub in 0</a:t>
            </a:r>
          </a:p>
        </p:txBody>
      </p:sp>
      <p:sp>
        <p:nvSpPr>
          <p:cNvPr id="35" name="TextBox 34"/>
          <p:cNvSpPr txBox="1"/>
          <p:nvPr/>
        </p:nvSpPr>
        <p:spPr>
          <a:xfrm>
            <a:off x="7740352" y="1808820"/>
            <a:ext cx="774571" cy="276999"/>
          </a:xfrm>
          <a:prstGeom prst="rect">
            <a:avLst/>
          </a:prstGeom>
          <a:noFill/>
        </p:spPr>
        <p:txBody>
          <a:bodyPr wrap="none" rtlCol="0">
            <a:spAutoFit/>
          </a:bodyPr>
          <a:lstStyle/>
          <a:p>
            <a:r>
              <a:rPr lang="en-GB" sz="1200" dirty="0">
                <a:solidFill>
                  <a:srgbClr val="FF0000"/>
                </a:solidFill>
                <a:latin typeface="Comic Sans MS" panose="030F0702030302020204" pitchFamily="66" charset="0"/>
              </a:rPr>
              <a:t>Sub in 0</a:t>
            </a:r>
          </a:p>
        </p:txBody>
      </p:sp>
      <p:sp>
        <p:nvSpPr>
          <p:cNvPr id="36" name="TextBox 35"/>
          <p:cNvSpPr txBox="1"/>
          <p:nvPr/>
        </p:nvSpPr>
        <p:spPr>
          <a:xfrm>
            <a:off x="5112060" y="2204864"/>
            <a:ext cx="833883" cy="276999"/>
          </a:xfrm>
          <a:prstGeom prst="rect">
            <a:avLst/>
          </a:prstGeom>
          <a:noFill/>
        </p:spPr>
        <p:txBody>
          <a:bodyPr wrap="none" rtlCol="0">
            <a:spAutoFit/>
          </a:bodyPr>
          <a:lstStyle/>
          <a:p>
            <a:r>
              <a:rPr lang="en-GB" sz="1200" dirty="0">
                <a:solidFill>
                  <a:srgbClr val="FF0000"/>
                </a:solidFill>
                <a:latin typeface="Comic Sans MS" panose="030F0702030302020204" pitchFamily="66" charset="0"/>
              </a:rPr>
              <a:t>Calculate</a:t>
            </a:r>
          </a:p>
        </p:txBody>
      </p:sp>
      <p:sp>
        <p:nvSpPr>
          <p:cNvPr id="37" name="TextBox 36"/>
          <p:cNvSpPr txBox="1"/>
          <p:nvPr/>
        </p:nvSpPr>
        <p:spPr>
          <a:xfrm>
            <a:off x="7740352" y="2132856"/>
            <a:ext cx="972108"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Calculate, using f(0)</a:t>
            </a:r>
          </a:p>
        </p:txBody>
      </p:sp>
      <p:sp>
        <p:nvSpPr>
          <p:cNvPr id="38" name="TextBox 37"/>
          <p:cNvSpPr txBox="1"/>
          <p:nvPr/>
        </p:nvSpPr>
        <p:spPr>
          <a:xfrm>
            <a:off x="6287430" y="5058705"/>
            <a:ext cx="774571" cy="276999"/>
          </a:xfrm>
          <a:prstGeom prst="rect">
            <a:avLst/>
          </a:prstGeom>
          <a:noFill/>
        </p:spPr>
        <p:txBody>
          <a:bodyPr wrap="none" rtlCol="0">
            <a:spAutoFit/>
          </a:bodyPr>
          <a:lstStyle/>
          <a:p>
            <a:r>
              <a:rPr lang="en-GB" sz="1200" dirty="0">
                <a:solidFill>
                  <a:srgbClr val="FF0000"/>
                </a:solidFill>
                <a:latin typeface="Comic Sans MS" panose="030F0702030302020204" pitchFamily="66" charset="0"/>
              </a:rPr>
              <a:t>Sub in 0</a:t>
            </a:r>
          </a:p>
        </p:txBody>
      </p:sp>
      <p:sp>
        <p:nvSpPr>
          <p:cNvPr id="39" name="TextBox 38"/>
          <p:cNvSpPr txBox="1"/>
          <p:nvPr/>
        </p:nvSpPr>
        <p:spPr>
          <a:xfrm>
            <a:off x="6228184" y="3465004"/>
            <a:ext cx="774571" cy="276999"/>
          </a:xfrm>
          <a:prstGeom prst="rect">
            <a:avLst/>
          </a:prstGeom>
          <a:noFill/>
        </p:spPr>
        <p:txBody>
          <a:bodyPr wrap="none" rtlCol="0">
            <a:spAutoFit/>
          </a:bodyPr>
          <a:lstStyle/>
          <a:p>
            <a:r>
              <a:rPr lang="en-GB" sz="1200" dirty="0">
                <a:solidFill>
                  <a:srgbClr val="FF0000"/>
                </a:solidFill>
                <a:latin typeface="Comic Sans MS" panose="030F0702030302020204" pitchFamily="66" charset="0"/>
              </a:rPr>
              <a:t>Sub in 0</a:t>
            </a:r>
          </a:p>
        </p:txBody>
      </p:sp>
      <p:sp>
        <p:nvSpPr>
          <p:cNvPr id="40" name="TextBox 39"/>
          <p:cNvSpPr txBox="1"/>
          <p:nvPr/>
        </p:nvSpPr>
        <p:spPr>
          <a:xfrm>
            <a:off x="6192180" y="3897052"/>
            <a:ext cx="2376264"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Calculate, using f(0) and f’(0)</a:t>
            </a:r>
          </a:p>
        </p:txBody>
      </p:sp>
      <p:sp>
        <p:nvSpPr>
          <p:cNvPr id="41" name="TextBox 40"/>
          <p:cNvSpPr txBox="1"/>
          <p:nvPr/>
        </p:nvSpPr>
        <p:spPr>
          <a:xfrm>
            <a:off x="6251426" y="5526757"/>
            <a:ext cx="2808312"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Calculate, using f(0), f’(0) and f’’(0)</a:t>
            </a:r>
          </a:p>
        </p:txBody>
      </p:sp>
      <p:sp>
        <p:nvSpPr>
          <p:cNvPr id="7" name="Rectangle 6"/>
          <p:cNvSpPr/>
          <p:nvPr/>
        </p:nvSpPr>
        <p:spPr>
          <a:xfrm>
            <a:off x="3995936" y="2384884"/>
            <a:ext cx="756084" cy="28803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6264188" y="2384884"/>
            <a:ext cx="828092" cy="28803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p:cNvSpPr/>
          <p:nvPr/>
        </p:nvSpPr>
        <p:spPr>
          <a:xfrm>
            <a:off x="3923928" y="4077072"/>
            <a:ext cx="828092" cy="28803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3923928" y="5661248"/>
            <a:ext cx="895722" cy="28803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3">
            <a:extLst>
              <a:ext uri="{FF2B5EF4-FFF2-40B4-BE49-F238E27FC236}">
                <a16:creationId xmlns:a16="http://schemas.microsoft.com/office/drawing/2014/main" id="{C180A657-9DF8-4E64-A84F-C77723AB9FB2}"/>
              </a:ext>
            </a:extLst>
          </p:cNvPr>
          <p:cNvSpPr txBox="1"/>
          <p:nvPr/>
        </p:nvSpPr>
        <p:spPr>
          <a:xfrm>
            <a:off x="8718884" y="6550223"/>
            <a:ext cx="407484" cy="307777"/>
          </a:xfrm>
          <a:prstGeom prst="rect">
            <a:avLst/>
          </a:prstGeom>
          <a:noFill/>
        </p:spPr>
        <p:txBody>
          <a:bodyPr wrap="none" rtlCol="0">
            <a:spAutoFit/>
          </a:bodyPr>
          <a:lstStyle/>
          <a:p>
            <a:r>
              <a:rPr lang="en-US" sz="1400" dirty="0">
                <a:latin typeface="Comic Sans MS" pitchFamily="66" charset="0"/>
              </a:rPr>
              <a:t>2B</a:t>
            </a:r>
            <a:endParaRPr lang="en-GB" sz="1400" dirty="0">
              <a:latin typeface="Comic Sans MS" pitchFamily="66" charset="0"/>
            </a:endParaRPr>
          </a:p>
        </p:txBody>
      </p:sp>
      <p:sp>
        <p:nvSpPr>
          <p:cNvPr id="46" name="Title 1">
            <a:extLst>
              <a:ext uri="{FF2B5EF4-FFF2-40B4-BE49-F238E27FC236}">
                <a16:creationId xmlns:a16="http://schemas.microsoft.com/office/drawing/2014/main" id="{5D33EA6D-B5DD-42D7-8EAD-B5710E86C2F1}"/>
              </a:ext>
            </a:extLst>
          </p:cNvPr>
          <p:cNvSpPr>
            <a:spLocks noGrp="1"/>
          </p:cNvSpPr>
          <p:nvPr>
            <p:ph type="title"/>
          </p:nvPr>
        </p:nvSpPr>
        <p:spPr>
          <a:xfrm>
            <a:off x="619187" y="218433"/>
            <a:ext cx="7886700" cy="1325563"/>
          </a:xfrm>
        </p:spPr>
        <p:txBody>
          <a:bodyPr/>
          <a:lstStyle/>
          <a:p>
            <a:pPr algn="ctr"/>
            <a:r>
              <a:rPr lang="en-GB" dirty="0">
                <a:latin typeface="Comic Sans MS" pitchFamily="66" charset="0"/>
              </a:rPr>
              <a:t>Series</a:t>
            </a:r>
          </a:p>
        </p:txBody>
      </p:sp>
    </p:spTree>
    <p:extLst>
      <p:ext uri="{BB962C8B-B14F-4D97-AF65-F5344CB8AC3E}">
        <p14:creationId xmlns:p14="http://schemas.microsoft.com/office/powerpoint/2010/main" val="37338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blinds(horizontal)">
                                      <p:cBhvr>
                                        <p:cTn id="7" dur="500"/>
                                        <p:tgtEl>
                                          <p:spTgt spid="3">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2" end="12"/>
                                            </p:txEl>
                                          </p:spTgt>
                                        </p:tgtEl>
                                        <p:attrNameLst>
                                          <p:attrName>style.visibility</p:attrName>
                                        </p:attrNameLst>
                                      </p:cBhvr>
                                      <p:to>
                                        <p:strVal val="visible"/>
                                      </p:to>
                                    </p:set>
                                    <p:animEffect transition="in" filter="blinds(horizontal)">
                                      <p:cBhvr>
                                        <p:cTn id="12" dur="500"/>
                                        <p:tgtEl>
                                          <p:spTgt spid="3">
                                            <p:txEl>
                                              <p:pRg st="12" end="1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linds(horizontal)">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blinds(horizontal)">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blinds(horizontal)">
                                      <p:cBhvr>
                                        <p:cTn id="42" dur="500"/>
                                        <p:tgtEl>
                                          <p:spTgt spid="3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linds(horizontal)">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linds(horizont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blinds(horizontal)">
                                      <p:cBhvr>
                                        <p:cTn id="57" dur="500"/>
                                        <p:tgtEl>
                                          <p:spTgt spid="2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blinds(horizontal)">
                                      <p:cBhvr>
                                        <p:cTn id="62" dur="5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blinds(horizontal)">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blinds(horizontal)">
                                      <p:cBhvr>
                                        <p:cTn id="72" dur="500"/>
                                        <p:tgtEl>
                                          <p:spTgt spid="2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blinds(horizontal)">
                                      <p:cBhvr>
                                        <p:cTn id="77" dur="500"/>
                                        <p:tgtEl>
                                          <p:spTgt spid="37"/>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blinds(horizontal)">
                                      <p:cBhvr>
                                        <p:cTn id="82" dur="500"/>
                                        <p:tgtEl>
                                          <p:spTgt spid="7"/>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blinds(horizontal)">
                                      <p:cBhvr>
                                        <p:cTn id="87" dur="500"/>
                                        <p:tgtEl>
                                          <p:spTgt spid="21"/>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2"/>
                                        </p:tgtEl>
                                        <p:attrNameLst>
                                          <p:attrName>style.visibility</p:attrName>
                                        </p:attrNameLst>
                                      </p:cBhvr>
                                      <p:to>
                                        <p:strVal val="visible"/>
                                      </p:to>
                                    </p:set>
                                    <p:animEffect transition="in" filter="blinds(horizontal)">
                                      <p:cBhvr>
                                        <p:cTn id="92" dur="500"/>
                                        <p:tgtEl>
                                          <p:spTgt spid="42"/>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11"/>
                                        </p:tgtEl>
                                        <p:attrNameLst>
                                          <p:attrName>style.visibility</p:attrName>
                                        </p:attrNameLst>
                                      </p:cBhvr>
                                      <p:to>
                                        <p:strVal val="visible"/>
                                      </p:to>
                                    </p:set>
                                    <p:animEffect transition="in" filter="blinds(horizontal)">
                                      <p:cBhvr>
                                        <p:cTn id="97" dur="500"/>
                                        <p:tgtEl>
                                          <p:spTgt spid="1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0"/>
                                        </p:tgtEl>
                                        <p:attrNameLst>
                                          <p:attrName>style.visibility</p:attrName>
                                        </p:attrNameLst>
                                      </p:cBhvr>
                                      <p:to>
                                        <p:strVal val="visible"/>
                                      </p:to>
                                    </p:set>
                                    <p:animEffect transition="in" filter="blinds(horizontal)">
                                      <p:cBhvr>
                                        <p:cTn id="102" dur="500"/>
                                        <p:tgtEl>
                                          <p:spTgt spid="30"/>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9"/>
                                        </p:tgtEl>
                                        <p:attrNameLst>
                                          <p:attrName>style.visibility</p:attrName>
                                        </p:attrNameLst>
                                      </p:cBhvr>
                                      <p:to>
                                        <p:strVal val="visible"/>
                                      </p:to>
                                    </p:set>
                                    <p:animEffect transition="in" filter="blinds(horizontal)">
                                      <p:cBhvr>
                                        <p:cTn id="107" dur="500"/>
                                        <p:tgtEl>
                                          <p:spTgt spid="39"/>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2"/>
                                        </p:tgtEl>
                                        <p:attrNameLst>
                                          <p:attrName>style.visibility</p:attrName>
                                        </p:attrNameLst>
                                      </p:cBhvr>
                                      <p:to>
                                        <p:strVal val="visible"/>
                                      </p:to>
                                    </p:set>
                                    <p:animEffect transition="in" filter="blinds(horizontal)">
                                      <p:cBhvr>
                                        <p:cTn id="112" dur="500"/>
                                        <p:tgtEl>
                                          <p:spTgt spid="22"/>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1"/>
                                        </p:tgtEl>
                                        <p:attrNameLst>
                                          <p:attrName>style.visibility</p:attrName>
                                        </p:attrNameLst>
                                      </p:cBhvr>
                                      <p:to>
                                        <p:strVal val="visible"/>
                                      </p:to>
                                    </p:set>
                                    <p:animEffect transition="in" filter="blinds(horizontal)">
                                      <p:cBhvr>
                                        <p:cTn id="117" dur="500"/>
                                        <p:tgtEl>
                                          <p:spTgt spid="31"/>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40"/>
                                        </p:tgtEl>
                                        <p:attrNameLst>
                                          <p:attrName>style.visibility</p:attrName>
                                        </p:attrNameLst>
                                      </p:cBhvr>
                                      <p:to>
                                        <p:strVal val="visible"/>
                                      </p:to>
                                    </p:set>
                                    <p:animEffect transition="in" filter="blinds(horizontal)">
                                      <p:cBhvr>
                                        <p:cTn id="122" dur="500"/>
                                        <p:tgtEl>
                                          <p:spTgt spid="40"/>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23"/>
                                        </p:tgtEl>
                                        <p:attrNameLst>
                                          <p:attrName>style.visibility</p:attrName>
                                        </p:attrNameLst>
                                      </p:cBhvr>
                                      <p:to>
                                        <p:strVal val="visible"/>
                                      </p:to>
                                    </p:set>
                                    <p:animEffect transition="in" filter="blinds(horizontal)">
                                      <p:cBhvr>
                                        <p:cTn id="127" dur="500"/>
                                        <p:tgtEl>
                                          <p:spTgt spid="23"/>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43"/>
                                        </p:tgtEl>
                                        <p:attrNameLst>
                                          <p:attrName>style.visibility</p:attrName>
                                        </p:attrNameLst>
                                      </p:cBhvr>
                                      <p:to>
                                        <p:strVal val="visible"/>
                                      </p:to>
                                    </p:set>
                                    <p:animEffect transition="in" filter="blinds(horizontal)">
                                      <p:cBhvr>
                                        <p:cTn id="132" dur="500"/>
                                        <p:tgtEl>
                                          <p:spTgt spid="43"/>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14"/>
                                        </p:tgtEl>
                                        <p:attrNameLst>
                                          <p:attrName>style.visibility</p:attrName>
                                        </p:attrNameLst>
                                      </p:cBhvr>
                                      <p:to>
                                        <p:strVal val="visible"/>
                                      </p:to>
                                    </p:set>
                                    <p:animEffect transition="in" filter="blinds(horizontal)">
                                      <p:cBhvr>
                                        <p:cTn id="137" dur="500"/>
                                        <p:tgtEl>
                                          <p:spTgt spid="14"/>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33"/>
                                        </p:tgtEl>
                                        <p:attrNameLst>
                                          <p:attrName>style.visibility</p:attrName>
                                        </p:attrNameLst>
                                      </p:cBhvr>
                                      <p:to>
                                        <p:strVal val="visible"/>
                                      </p:to>
                                    </p:set>
                                    <p:animEffect transition="in" filter="blinds(horizontal)">
                                      <p:cBhvr>
                                        <p:cTn id="142" dur="500"/>
                                        <p:tgtEl>
                                          <p:spTgt spid="33"/>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38"/>
                                        </p:tgtEl>
                                        <p:attrNameLst>
                                          <p:attrName>style.visibility</p:attrName>
                                        </p:attrNameLst>
                                      </p:cBhvr>
                                      <p:to>
                                        <p:strVal val="visible"/>
                                      </p:to>
                                    </p:set>
                                    <p:animEffect transition="in" filter="blinds(horizontal)">
                                      <p:cBhvr>
                                        <p:cTn id="147" dur="500"/>
                                        <p:tgtEl>
                                          <p:spTgt spid="38"/>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24"/>
                                        </p:tgtEl>
                                        <p:attrNameLst>
                                          <p:attrName>style.visibility</p:attrName>
                                        </p:attrNameLst>
                                      </p:cBhvr>
                                      <p:to>
                                        <p:strVal val="visible"/>
                                      </p:to>
                                    </p:set>
                                    <p:animEffect transition="in" filter="blinds(horizontal)">
                                      <p:cBhvr>
                                        <p:cTn id="152" dur="500"/>
                                        <p:tgtEl>
                                          <p:spTgt spid="24"/>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34"/>
                                        </p:tgtEl>
                                        <p:attrNameLst>
                                          <p:attrName>style.visibility</p:attrName>
                                        </p:attrNameLst>
                                      </p:cBhvr>
                                      <p:to>
                                        <p:strVal val="visible"/>
                                      </p:to>
                                    </p:set>
                                    <p:animEffect transition="in" filter="blinds(horizontal)">
                                      <p:cBhvr>
                                        <p:cTn id="157" dur="500"/>
                                        <p:tgtEl>
                                          <p:spTgt spid="34"/>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41"/>
                                        </p:tgtEl>
                                        <p:attrNameLst>
                                          <p:attrName>style.visibility</p:attrName>
                                        </p:attrNameLst>
                                      </p:cBhvr>
                                      <p:to>
                                        <p:strVal val="visible"/>
                                      </p:to>
                                    </p:set>
                                    <p:animEffect transition="in" filter="blinds(horizontal)">
                                      <p:cBhvr>
                                        <p:cTn id="162" dur="500"/>
                                        <p:tgtEl>
                                          <p:spTgt spid="41"/>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32"/>
                                        </p:tgtEl>
                                        <p:attrNameLst>
                                          <p:attrName>style.visibility</p:attrName>
                                        </p:attrNameLst>
                                      </p:cBhvr>
                                      <p:to>
                                        <p:strVal val="visible"/>
                                      </p:to>
                                    </p:set>
                                    <p:animEffect transition="in" filter="blinds(horizontal)">
                                      <p:cBhvr>
                                        <p:cTn id="167" dur="500"/>
                                        <p:tgtEl>
                                          <p:spTgt spid="32"/>
                                        </p:tgtEl>
                                      </p:cBhvr>
                                    </p:animEffect>
                                  </p:childTnLst>
                                </p:cTn>
                              </p:par>
                            </p:childTnLst>
                          </p:cTn>
                        </p:par>
                      </p:childTnLst>
                    </p:cTn>
                  </p:par>
                  <p:par>
                    <p:cTn id="168" fill="hold">
                      <p:stCondLst>
                        <p:cond delay="indefinite"/>
                      </p:stCondLst>
                      <p:childTnLst>
                        <p:par>
                          <p:cTn id="169" fill="hold">
                            <p:stCondLst>
                              <p:cond delay="0"/>
                            </p:stCondLst>
                            <p:childTnLst>
                              <p:par>
                                <p:cTn id="170" presetID="3" presetClass="entr" presetSubtype="10" fill="hold" grpId="0" nodeType="clickEffect">
                                  <p:stCondLst>
                                    <p:cond delay="0"/>
                                  </p:stCondLst>
                                  <p:childTnLst>
                                    <p:set>
                                      <p:cBhvr>
                                        <p:cTn id="171" dur="1" fill="hold">
                                          <p:stCondLst>
                                            <p:cond delay="0"/>
                                          </p:stCondLst>
                                        </p:cTn>
                                        <p:tgtEl>
                                          <p:spTgt spid="45"/>
                                        </p:tgtEl>
                                        <p:attrNameLst>
                                          <p:attrName>style.visibility</p:attrName>
                                        </p:attrNameLst>
                                      </p:cBhvr>
                                      <p:to>
                                        <p:strVal val="visible"/>
                                      </p:to>
                                    </p:set>
                                    <p:animEffect transition="in" filter="blinds(horizontal)">
                                      <p:cBhvr>
                                        <p:cTn id="17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4" grpId="0"/>
      <p:bldP spid="18" grpId="0"/>
      <p:bldP spid="19" grpId="0"/>
      <p:bldP spid="20" grpId="0"/>
      <p:bldP spid="21" grpId="0"/>
      <p:bldP spid="22" grpId="0"/>
      <p:bldP spid="23" grpId="0"/>
      <p:bldP spid="24" grpId="0"/>
      <p:bldP spid="25" grpId="0" animBg="1"/>
      <p:bldP spid="26" grpId="0" animBg="1"/>
      <p:bldP spid="27" grpId="0" animBg="1"/>
      <p:bldP spid="29" grpId="0" animBg="1"/>
      <p:bldP spid="30" grpId="0" animBg="1"/>
      <p:bldP spid="31" grpId="0" animBg="1"/>
      <p:bldP spid="32" grpId="0"/>
      <p:bldP spid="33" grpId="0" animBg="1"/>
      <p:bldP spid="34" grpId="0" animBg="1"/>
      <p:bldP spid="6" grpId="0"/>
      <p:bldP spid="35" grpId="0"/>
      <p:bldP spid="36" grpId="0"/>
      <p:bldP spid="37" grpId="0"/>
      <p:bldP spid="38" grpId="0"/>
      <p:bldP spid="39" grpId="0"/>
      <p:bldP spid="40" grpId="0"/>
      <p:bldP spid="41" grpId="0"/>
      <p:bldP spid="7" grpId="0" animBg="1"/>
      <p:bldP spid="42" grpId="0" animBg="1"/>
      <p:bldP spid="43" grpId="0" animBg="1"/>
      <p:bldP spid="45"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786</TotalTime>
  <Words>1045</Words>
  <Application>Microsoft Office PowerPoint</Application>
  <PresentationFormat>On-screen Show (4:3)</PresentationFormat>
  <Paragraphs>222</Paragraphs>
  <Slides>10</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10</vt:i4>
      </vt:variant>
    </vt:vector>
  </HeadingPairs>
  <TitlesOfParts>
    <vt:vector size="24" baseType="lpstr">
      <vt:lpstr>游ゴシック</vt:lpstr>
      <vt:lpstr>游ゴシック Light</vt:lpstr>
      <vt:lpstr>Arial</vt:lpstr>
      <vt:lpstr>Arial Black</vt:lpstr>
      <vt:lpstr>Calibri</vt:lpstr>
      <vt:lpstr>Calibri Light</vt:lpstr>
      <vt:lpstr>Cambria Math</vt:lpstr>
      <vt:lpstr>Comic Sans MS</vt:lpstr>
      <vt:lpstr>HGGyoshotai</vt:lpstr>
      <vt:lpstr>Javanese Text</vt:lpstr>
      <vt:lpstr>Segoe UI Black</vt:lpstr>
      <vt:lpstr>Wingdings</vt:lpstr>
      <vt:lpstr>Office テーマ</vt:lpstr>
      <vt:lpstr>Office Theme</vt:lpstr>
      <vt:lpstr>PowerPoint Presentation</vt:lpstr>
      <vt:lpstr>PowerPoint Presentation</vt:lpstr>
      <vt:lpstr>Series</vt:lpstr>
      <vt:lpstr>Series</vt:lpstr>
      <vt:lpstr>Series</vt:lpstr>
      <vt:lpstr>Series</vt:lpstr>
      <vt:lpstr>Series</vt:lpstr>
      <vt:lpstr>Series</vt:lpstr>
      <vt:lpstr>Series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Richard Lawton</cp:lastModifiedBy>
  <cp:revision>181</cp:revision>
  <dcterms:created xsi:type="dcterms:W3CDTF">2017-08-14T15:35:38Z</dcterms:created>
  <dcterms:modified xsi:type="dcterms:W3CDTF">2021-06-22T03:55:46Z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c1703a4-cc6f-4025-8438-815d9f7bd05c_Enabled">
    <vt:lpwstr>True</vt:lpwstr>
  </property>
  <property fmtid="{D5CDD505-2E9C-101B-9397-08002B2CF9AE}" pid="3" name="MSIP_Label_2c1703a4-cc6f-4025-8438-815d9f7bd05c_SiteId">
    <vt:lpwstr>d2b3a7dc-d57e-417f-90ad-149b872e9aa1</vt:lpwstr>
  </property>
  <property fmtid="{D5CDD505-2E9C-101B-9397-08002B2CF9AE}" pid="4" name="MSIP_Label_2c1703a4-cc6f-4025-8438-815d9f7bd05c_Owner">
    <vt:lpwstr>r.lawton_jcd@gemsedu.com</vt:lpwstr>
  </property>
  <property fmtid="{D5CDD505-2E9C-101B-9397-08002B2CF9AE}" pid="5" name="MSIP_Label_2c1703a4-cc6f-4025-8438-815d9f7bd05c_SetDate">
    <vt:lpwstr>2021-06-22T03:55:45.5058272Z</vt:lpwstr>
  </property>
  <property fmtid="{D5CDD505-2E9C-101B-9397-08002B2CF9AE}" pid="6" name="MSIP_Label_2c1703a4-cc6f-4025-8438-815d9f7bd05c_Name">
    <vt:lpwstr>Internal</vt:lpwstr>
  </property>
  <property fmtid="{D5CDD505-2E9C-101B-9397-08002B2CF9AE}" pid="7" name="MSIP_Label_2c1703a4-cc6f-4025-8438-815d9f7bd05c_Application">
    <vt:lpwstr>Microsoft Azure Information Protection</vt:lpwstr>
  </property>
  <property fmtid="{D5CDD505-2E9C-101B-9397-08002B2CF9AE}" pid="8" name="MSIP_Label_2c1703a4-cc6f-4025-8438-815d9f7bd05c_ActionId">
    <vt:lpwstr>450b24c3-6e14-41e9-8c62-6be65801df58</vt:lpwstr>
  </property>
  <property fmtid="{D5CDD505-2E9C-101B-9397-08002B2CF9AE}" pid="9" name="MSIP_Label_2c1703a4-cc6f-4025-8438-815d9f7bd05c_Extended_MSFT_Method">
    <vt:lpwstr>Automatic</vt:lpwstr>
  </property>
  <property fmtid="{D5CDD505-2E9C-101B-9397-08002B2CF9AE}" pid="10" name="Sensitivity">
    <vt:lpwstr>Internal</vt:lpwstr>
  </property>
</Properties>
</file>