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10" r:id="rId2"/>
    <p:sldId id="608" r:id="rId3"/>
    <p:sldId id="609" r:id="rId4"/>
    <p:sldId id="61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47" Type="http://schemas.microsoft.com/office/2015/10/relationships/revisionInfo" Target="revisionInfo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1045180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Representation of Data</a:t>
            </a:r>
          </a:p>
          <a:p>
            <a:pPr algn="ctr"/>
            <a:r>
              <a:rPr lang="en-GB" sz="7200" b="1" dirty="0" smtClean="0"/>
              <a:t>– </a:t>
            </a:r>
            <a:r>
              <a:rPr lang="en-GB" sz="7200" dirty="0" smtClean="0"/>
              <a:t>Cumulative Graphs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8000" dirty="0" smtClean="0"/>
              <a:t>Chapter 3 </a:t>
            </a:r>
          </a:p>
          <a:p>
            <a:pPr algn="ctr"/>
            <a:r>
              <a:rPr lang="en-GB" sz="8000" dirty="0" smtClean="0"/>
              <a:t>(</a:t>
            </a:r>
            <a:r>
              <a:rPr lang="en-GB" sz="8000" smtClean="0"/>
              <a:t>Part 2 </a:t>
            </a:r>
            <a:r>
              <a:rPr lang="en-GB" sz="8000" dirty="0" smtClean="0"/>
              <a:t>of 3)</a:t>
            </a:r>
          </a:p>
        </p:txBody>
      </p:sp>
    </p:spTree>
    <p:extLst>
      <p:ext uri="{BB962C8B-B14F-4D97-AF65-F5344CB8AC3E}">
        <p14:creationId xmlns:p14="http://schemas.microsoft.com/office/powerpoint/2010/main" val="238166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aaw.info/images/BlankGrap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2698"/>
            <a:ext cx="8136904" cy="6102678"/>
          </a:xfrm>
          <a:prstGeom prst="rect">
            <a:avLst/>
          </a:prstGeom>
          <a:noFill/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960210"/>
              </p:ext>
            </p:extLst>
          </p:nvPr>
        </p:nvGraphicFramePr>
        <p:xfrm>
          <a:off x="927493" y="667612"/>
          <a:ext cx="408377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Time 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Cum Freq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9.6 &lt; t ≤ 9.7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9.7 &lt; t ≤ 9.9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9.9 &lt; t ≤ 10.05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10.05 &lt; t ≤ 10.2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6064" y="623731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9.5        9.6        9.7        9.8       9.9       10.0      10.1      10.2      10.3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84376" y="64886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(s)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1054279" y="3259143"/>
            <a:ext cx="247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Cumulative Frequency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3984" y="1566104"/>
            <a:ext cx="5760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32</a:t>
            </a:r>
          </a:p>
          <a:p>
            <a:endParaRPr lang="en-GB" dirty="0"/>
          </a:p>
          <a:p>
            <a:r>
              <a:rPr lang="en-GB" dirty="0"/>
              <a:t>28</a:t>
            </a:r>
          </a:p>
          <a:p>
            <a:endParaRPr lang="en-GB" dirty="0"/>
          </a:p>
          <a:p>
            <a:r>
              <a:rPr lang="en-GB" dirty="0"/>
              <a:t>24</a:t>
            </a:r>
          </a:p>
          <a:p>
            <a:endParaRPr lang="en-GB" dirty="0"/>
          </a:p>
          <a:p>
            <a:r>
              <a:rPr lang="en-GB" dirty="0"/>
              <a:t>20</a:t>
            </a:r>
          </a:p>
          <a:p>
            <a:endParaRPr lang="en-GB" dirty="0"/>
          </a:p>
          <a:p>
            <a:r>
              <a:rPr lang="en-GB" dirty="0"/>
              <a:t>16</a:t>
            </a:r>
          </a:p>
          <a:p>
            <a:endParaRPr lang="en-GB" dirty="0"/>
          </a:p>
          <a:p>
            <a:r>
              <a:rPr lang="en-GB" dirty="0"/>
              <a:t>12</a:t>
            </a:r>
          </a:p>
          <a:p>
            <a:endParaRPr lang="en-GB" dirty="0"/>
          </a:p>
          <a:p>
            <a:r>
              <a:rPr lang="en-GB" dirty="0"/>
              <a:t>8</a:t>
            </a:r>
          </a:p>
          <a:p>
            <a:endParaRPr lang="en-GB" dirty="0"/>
          </a:p>
          <a:p>
            <a:r>
              <a:rPr lang="en-GB" dirty="0"/>
              <a:t>4</a:t>
            </a:r>
          </a:p>
          <a:p>
            <a:endParaRPr lang="en-GB" dirty="0"/>
          </a:p>
          <a:p>
            <a:r>
              <a:rPr lang="en-GB" dirty="0"/>
              <a:t>0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2099692" y="5894452"/>
            <a:ext cx="216024" cy="216024"/>
            <a:chOff x="8460432" y="4797152"/>
            <a:chExt cx="216024" cy="216024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14"/>
          <p:cNvGrpSpPr/>
          <p:nvPr/>
        </p:nvGrpSpPr>
        <p:grpSpPr>
          <a:xfrm>
            <a:off x="3491880" y="5373216"/>
            <a:ext cx="216024" cy="216024"/>
            <a:chOff x="8460432" y="4797152"/>
            <a:chExt cx="216024" cy="216024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17"/>
          <p:cNvGrpSpPr/>
          <p:nvPr/>
        </p:nvGrpSpPr>
        <p:grpSpPr>
          <a:xfrm>
            <a:off x="4572000" y="4005064"/>
            <a:ext cx="216024" cy="216024"/>
            <a:chOff x="8460432" y="4797152"/>
            <a:chExt cx="216024" cy="216024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20"/>
          <p:cNvGrpSpPr/>
          <p:nvPr/>
        </p:nvGrpSpPr>
        <p:grpSpPr>
          <a:xfrm>
            <a:off x="5580112" y="1628800"/>
            <a:ext cx="216024" cy="216024"/>
            <a:chOff x="8460432" y="4797152"/>
            <a:chExt cx="216024" cy="216024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40"/>
          <p:cNvGrpSpPr/>
          <p:nvPr/>
        </p:nvGrpSpPr>
        <p:grpSpPr>
          <a:xfrm>
            <a:off x="1510748" y="1749287"/>
            <a:ext cx="4198289" cy="4420925"/>
            <a:chOff x="1510748" y="1749287"/>
            <a:chExt cx="4198289" cy="4420925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1510748" y="6021288"/>
              <a:ext cx="684988" cy="1489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2195736" y="5486400"/>
              <a:ext cx="1414156" cy="5348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3609892" y="4110825"/>
              <a:ext cx="1081378" cy="139147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4675367" y="1749287"/>
              <a:ext cx="1033670" cy="236949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37"/>
          <p:cNvGrpSpPr/>
          <p:nvPr/>
        </p:nvGrpSpPr>
        <p:grpSpPr>
          <a:xfrm>
            <a:off x="1403648" y="6053540"/>
            <a:ext cx="216024" cy="216024"/>
            <a:chOff x="8460432" y="4797152"/>
            <a:chExt cx="216024" cy="216024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41581" y="2132856"/>
                <a:ext cx="3222907" cy="461665"/>
              </a:xfrm>
              <a:prstGeom prst="rect">
                <a:avLst/>
              </a:prstGeom>
              <a:solidFill>
                <a:schemeClr val="lt1">
                  <a:alpha val="78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Estimate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b="1" dirty="0"/>
                  <a:t>10.07s 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581" y="2132856"/>
                <a:ext cx="3222907" cy="461665"/>
              </a:xfrm>
              <a:prstGeom prst="rect">
                <a:avLst/>
              </a:prstGeom>
              <a:blipFill>
                <a:blip r:embed="rId3"/>
                <a:stretch>
                  <a:fillRect l="-2627" t="-7500" r="-3377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41581" y="2852936"/>
                <a:ext cx="3222907" cy="461665"/>
              </a:xfrm>
              <a:prstGeom prst="rect">
                <a:avLst/>
              </a:prstGeom>
              <a:solidFill>
                <a:schemeClr val="lt1">
                  <a:alpha val="78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Estimate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b="1" dirty="0"/>
                  <a:t>9.95s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581" y="2852936"/>
                <a:ext cx="3222907" cy="461665"/>
              </a:xfrm>
              <a:prstGeom prst="rect">
                <a:avLst/>
              </a:prstGeom>
              <a:blipFill>
                <a:blip r:embed="rId4"/>
                <a:stretch>
                  <a:fillRect l="-2627" t="-750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741581" y="3507395"/>
                <a:ext cx="3222907" cy="461665"/>
              </a:xfrm>
              <a:prstGeom prst="rect">
                <a:avLst/>
              </a:prstGeom>
              <a:solidFill>
                <a:schemeClr val="lt1">
                  <a:alpha val="78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Estimate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b="1" dirty="0"/>
                  <a:t> 10.13s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581" y="3507395"/>
                <a:ext cx="3222907" cy="461665"/>
              </a:xfrm>
              <a:prstGeom prst="rect">
                <a:avLst/>
              </a:prstGeom>
              <a:blipFill>
                <a:blip r:embed="rId5"/>
                <a:stretch>
                  <a:fillRect l="-2627" t="-7500" r="-93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770984" y="4303214"/>
            <a:ext cx="2736304" cy="830997"/>
          </a:xfrm>
          <a:prstGeom prst="rect">
            <a:avLst/>
          </a:prstGeom>
          <a:solidFill>
            <a:schemeClr val="lt1">
              <a:alpha val="7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Interquartile Range</a:t>
            </a:r>
          </a:p>
          <a:p>
            <a:r>
              <a:rPr lang="en-GB" sz="2400" dirty="0"/>
              <a:t>               =  </a:t>
            </a:r>
            <a:r>
              <a:rPr lang="en-GB" sz="2400" b="1" dirty="0"/>
              <a:t>0.18s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856904" y="3962400"/>
            <a:ext cx="3885784" cy="609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 flipV="1">
            <a:off x="4754880" y="3962400"/>
            <a:ext cx="30480" cy="22006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27584" y="5090160"/>
            <a:ext cx="3116528" cy="112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3968496" y="5059680"/>
            <a:ext cx="12192" cy="110337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827584" y="2852936"/>
            <a:ext cx="4392488" cy="609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5220072" y="2852936"/>
            <a:ext cx="0" cy="331236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Cumulative Frequency Diagrams</a:t>
              </a: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68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aaw.info/images/BlankGrap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8136904" cy="61026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6064" y="623731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9.5        9.6        9.7        9.8       9.9       10.0      10.1      10.2      10.3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84376" y="64886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(s)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1054279" y="3259143"/>
            <a:ext cx="247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Cumulative Frequency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3984" y="1566104"/>
            <a:ext cx="5760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32</a:t>
            </a:r>
          </a:p>
          <a:p>
            <a:endParaRPr lang="en-GB" dirty="0"/>
          </a:p>
          <a:p>
            <a:r>
              <a:rPr lang="en-GB" dirty="0"/>
              <a:t>28</a:t>
            </a:r>
          </a:p>
          <a:p>
            <a:endParaRPr lang="en-GB" dirty="0"/>
          </a:p>
          <a:p>
            <a:r>
              <a:rPr lang="en-GB" dirty="0"/>
              <a:t>24</a:t>
            </a:r>
          </a:p>
          <a:p>
            <a:endParaRPr lang="en-GB" dirty="0"/>
          </a:p>
          <a:p>
            <a:r>
              <a:rPr lang="en-GB" dirty="0"/>
              <a:t>20</a:t>
            </a:r>
          </a:p>
          <a:p>
            <a:endParaRPr lang="en-GB" dirty="0"/>
          </a:p>
          <a:p>
            <a:r>
              <a:rPr lang="en-GB" dirty="0"/>
              <a:t>16</a:t>
            </a:r>
          </a:p>
          <a:p>
            <a:endParaRPr lang="en-GB" dirty="0"/>
          </a:p>
          <a:p>
            <a:r>
              <a:rPr lang="en-GB" dirty="0"/>
              <a:t>12</a:t>
            </a:r>
          </a:p>
          <a:p>
            <a:endParaRPr lang="en-GB" dirty="0"/>
          </a:p>
          <a:p>
            <a:r>
              <a:rPr lang="en-GB" dirty="0"/>
              <a:t>8</a:t>
            </a:r>
          </a:p>
          <a:p>
            <a:endParaRPr lang="en-GB" dirty="0"/>
          </a:p>
          <a:p>
            <a:r>
              <a:rPr lang="en-GB" dirty="0"/>
              <a:t>4</a:t>
            </a:r>
          </a:p>
          <a:p>
            <a:endParaRPr lang="en-GB" dirty="0"/>
          </a:p>
          <a:p>
            <a:r>
              <a:rPr lang="en-GB" dirty="0"/>
              <a:t>0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2099692" y="5894452"/>
            <a:ext cx="216024" cy="216024"/>
            <a:chOff x="8460432" y="4797152"/>
            <a:chExt cx="216024" cy="216024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14"/>
          <p:cNvGrpSpPr/>
          <p:nvPr/>
        </p:nvGrpSpPr>
        <p:grpSpPr>
          <a:xfrm>
            <a:off x="3491880" y="5373216"/>
            <a:ext cx="216024" cy="216024"/>
            <a:chOff x="8460432" y="4797152"/>
            <a:chExt cx="216024" cy="216024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17"/>
          <p:cNvGrpSpPr/>
          <p:nvPr/>
        </p:nvGrpSpPr>
        <p:grpSpPr>
          <a:xfrm>
            <a:off x="4572000" y="4005064"/>
            <a:ext cx="216024" cy="216024"/>
            <a:chOff x="8460432" y="4797152"/>
            <a:chExt cx="216024" cy="216024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20"/>
          <p:cNvGrpSpPr/>
          <p:nvPr/>
        </p:nvGrpSpPr>
        <p:grpSpPr>
          <a:xfrm>
            <a:off x="5580112" y="1628800"/>
            <a:ext cx="216024" cy="216024"/>
            <a:chOff x="8460432" y="4797152"/>
            <a:chExt cx="216024" cy="216024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40"/>
          <p:cNvGrpSpPr/>
          <p:nvPr/>
        </p:nvGrpSpPr>
        <p:grpSpPr>
          <a:xfrm>
            <a:off x="1510748" y="1749287"/>
            <a:ext cx="4198289" cy="4420925"/>
            <a:chOff x="1510748" y="1749287"/>
            <a:chExt cx="4198289" cy="4420925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1510748" y="6021288"/>
              <a:ext cx="684988" cy="1489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2195736" y="5486400"/>
              <a:ext cx="1414156" cy="5348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3609892" y="4110825"/>
              <a:ext cx="1081378" cy="139147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4675367" y="1749287"/>
              <a:ext cx="1033670" cy="236949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37"/>
          <p:cNvGrpSpPr/>
          <p:nvPr/>
        </p:nvGrpSpPr>
        <p:grpSpPr>
          <a:xfrm>
            <a:off x="1403648" y="6053540"/>
            <a:ext cx="216024" cy="216024"/>
            <a:chOff x="8460432" y="4797152"/>
            <a:chExt cx="216024" cy="216024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8460432" y="4797152"/>
              <a:ext cx="216024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6279736" y="740553"/>
            <a:ext cx="2592288" cy="5324535"/>
          </a:xfrm>
          <a:prstGeom prst="rect">
            <a:avLst/>
          </a:prstGeom>
          <a:solidFill>
            <a:schemeClr val="lt1">
              <a:alpha val="84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Estimate how many runners had a time less than 10.15s.</a:t>
            </a:r>
          </a:p>
          <a:p>
            <a:endParaRPr lang="en-GB" sz="2000" dirty="0"/>
          </a:p>
          <a:p>
            <a:r>
              <a:rPr lang="en-GB" sz="2000" b="1" dirty="0"/>
              <a:t>26    runners</a:t>
            </a:r>
          </a:p>
          <a:p>
            <a:endParaRPr lang="en-GB" sz="2000" dirty="0"/>
          </a:p>
          <a:p>
            <a:r>
              <a:rPr lang="en-GB" sz="2000" dirty="0"/>
              <a:t>Estimate how many runners had a time more than 9.95</a:t>
            </a:r>
          </a:p>
          <a:p>
            <a:endParaRPr lang="en-GB" sz="2000" dirty="0"/>
          </a:p>
          <a:p>
            <a:r>
              <a:rPr lang="en-GB" sz="2000" b="1" dirty="0"/>
              <a:t>32 – 8 = 24  runners</a:t>
            </a:r>
          </a:p>
          <a:p>
            <a:endParaRPr lang="en-GB" sz="2000" b="1" dirty="0"/>
          </a:p>
          <a:p>
            <a:r>
              <a:rPr lang="en-GB" sz="2000" dirty="0"/>
              <a:t>Estimate how many runners had a time between 9.8s and 10s</a:t>
            </a:r>
          </a:p>
          <a:p>
            <a:endParaRPr lang="en-GB" sz="2000" dirty="0"/>
          </a:p>
          <a:p>
            <a:r>
              <a:rPr lang="en-GB" sz="2000" b="1" dirty="0"/>
              <a:t>11 – 3 = 8  runners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Cumulative Frequency Diagrams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47-48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2557142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(Students already confident with cumulative frequency graphs may want to skip this exercise)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978496" y="386104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Q4</a:t>
            </a:r>
            <a:r>
              <a:rPr lang="en-US" sz="2400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018623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20122</TotalTime>
  <Words>192</Words>
  <Application>Microsoft Office PowerPoint</Application>
  <PresentationFormat>On-screen Show (4:3)</PresentationFormat>
  <Paragraphs>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778</cp:revision>
  <dcterms:created xsi:type="dcterms:W3CDTF">2013-02-28T07:36:55Z</dcterms:created>
  <dcterms:modified xsi:type="dcterms:W3CDTF">2019-09-17T03:45:00Z</dcterms:modified>
</cp:coreProperties>
</file>